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 id="2147483748" r:id="rId6"/>
  </p:sldMasterIdLst>
  <p:notesMasterIdLst>
    <p:notesMasterId r:id="rId28"/>
  </p:notesMasterIdLst>
  <p:sldIdLst>
    <p:sldId id="256" r:id="rId7"/>
    <p:sldId id="266" r:id="rId8"/>
    <p:sldId id="288" r:id="rId9"/>
    <p:sldId id="271" r:id="rId10"/>
    <p:sldId id="298" r:id="rId11"/>
    <p:sldId id="297" r:id="rId12"/>
    <p:sldId id="285" r:id="rId13"/>
    <p:sldId id="299" r:id="rId14"/>
    <p:sldId id="279" r:id="rId15"/>
    <p:sldId id="287" r:id="rId16"/>
    <p:sldId id="284" r:id="rId17"/>
    <p:sldId id="261" r:id="rId18"/>
    <p:sldId id="300" r:id="rId19"/>
    <p:sldId id="291" r:id="rId20"/>
    <p:sldId id="301" r:id="rId21"/>
    <p:sldId id="289" r:id="rId22"/>
    <p:sldId id="292" r:id="rId23"/>
    <p:sldId id="286" r:id="rId24"/>
    <p:sldId id="272" r:id="rId25"/>
    <p:sldId id="265" r:id="rId26"/>
    <p:sldId id="264"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FFD39DD-0B96-4A6A-B048-49F93553A980}">
          <p14:sldIdLst>
            <p14:sldId id="256"/>
            <p14:sldId id="266"/>
            <p14:sldId id="288"/>
            <p14:sldId id="271"/>
            <p14:sldId id="298"/>
            <p14:sldId id="297"/>
            <p14:sldId id="285"/>
            <p14:sldId id="299"/>
            <p14:sldId id="279"/>
            <p14:sldId id="287"/>
            <p14:sldId id="284"/>
            <p14:sldId id="261"/>
            <p14:sldId id="300"/>
            <p14:sldId id="291"/>
            <p14:sldId id="301"/>
            <p14:sldId id="289"/>
            <p14:sldId id="292"/>
            <p14:sldId id="286"/>
            <p14:sldId id="272"/>
            <p14:sldId id="265"/>
            <p14:sldId id="26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3852"/>
    <a:srgbClr val="DB00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211" autoAdjust="0"/>
  </p:normalViewPr>
  <p:slideViewPr>
    <p:cSldViewPr snapToGrid="0">
      <p:cViewPr varScale="1">
        <p:scale>
          <a:sx n="58" d="100"/>
          <a:sy n="58" d="100"/>
        </p:scale>
        <p:origin x="1520"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42CE96-EC98-42F5-8EB9-180F6F68C1B5}" type="datetimeFigureOut">
              <a:rPr lang="en-GB" smtClean="0"/>
              <a:t>19/01/2023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63982E-B560-4423-8200-99DA8735D982}" type="slidenum">
              <a:rPr lang="en-GB" smtClean="0"/>
              <a:t>‹#›</a:t>
            </a:fld>
            <a:endParaRPr lang="en-GB"/>
          </a:p>
        </p:txBody>
      </p:sp>
    </p:spTree>
    <p:extLst>
      <p:ext uri="{BB962C8B-B14F-4D97-AF65-F5344CB8AC3E}">
        <p14:creationId xmlns:p14="http://schemas.microsoft.com/office/powerpoint/2010/main" val="1545712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youtube.com/watch?v=IWXB3pKeJZI"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663982E-B560-4423-8200-99DA8735D982}" type="slidenum">
              <a:rPr lang="en-GB" smtClean="0"/>
              <a:t>3</a:t>
            </a:fld>
            <a:endParaRPr lang="en-GB"/>
          </a:p>
        </p:txBody>
      </p:sp>
    </p:spTree>
    <p:extLst>
      <p:ext uri="{BB962C8B-B14F-4D97-AF65-F5344CB8AC3E}">
        <p14:creationId xmlns:p14="http://schemas.microsoft.com/office/powerpoint/2010/main" val="34316724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Direct action is not always possible…. Look at the model the continuum of intervention – </a:t>
            </a:r>
          </a:p>
          <a:p>
            <a:endParaRPr lang="en-GB" dirty="0"/>
          </a:p>
          <a:p>
            <a:r>
              <a:rPr lang="en-GB" dirty="0"/>
              <a:t>The most appropriate action will depend on the occasion…knowing about how to make an intervention &amp; when will make you a better ally &amp; an effective &amp; active bystander.</a:t>
            </a:r>
          </a:p>
          <a:p>
            <a:endParaRPr lang="en-GB" dirty="0"/>
          </a:p>
          <a:p>
            <a:r>
              <a:rPr lang="en-GB" dirty="0"/>
              <a:t>How to be an active bystander  How to be an active bystander - </a:t>
            </a:r>
            <a:r>
              <a:rPr lang="en-GB" dirty="0" err="1"/>
              <a:t>Pearn</a:t>
            </a:r>
            <a:r>
              <a:rPr lang="en-GB" dirty="0"/>
              <a:t> </a:t>
            </a:r>
            <a:r>
              <a:rPr lang="en-GB" dirty="0" err="1"/>
              <a:t>Kandola</a:t>
            </a:r>
            <a:endParaRPr lang="en-GB" dirty="0"/>
          </a:p>
          <a:p>
            <a:r>
              <a:rPr lang="en-GB" dirty="0"/>
              <a:t>by Nic </a:t>
            </a:r>
            <a:r>
              <a:rPr lang="en-GB" dirty="0" err="1"/>
              <a:t>Hammarling</a:t>
            </a:r>
            <a:r>
              <a:rPr lang="en-GB" dirty="0"/>
              <a:t>, Head of Diversity at </a:t>
            </a:r>
            <a:r>
              <a:rPr lang="en-GB" dirty="0" err="1"/>
              <a:t>Pearn</a:t>
            </a:r>
            <a:r>
              <a:rPr lang="en-GB" dirty="0"/>
              <a:t> </a:t>
            </a:r>
            <a:r>
              <a:rPr lang="en-GB" dirty="0" err="1"/>
              <a:t>Kandola</a:t>
            </a:r>
            <a:r>
              <a:rPr lang="en-GB" dirty="0"/>
              <a:t> </a:t>
            </a:r>
          </a:p>
          <a:p>
            <a:endParaRPr lang="en-GB" dirty="0"/>
          </a:p>
          <a:p>
            <a:r>
              <a:rPr lang="en-GB" dirty="0"/>
              <a:t>When was the last time you heard someone say or do something racist at work? Perhaps it was a derogatory comment made based on a racial stereotype, or something as subtle as watching a colleague be ignored or talked over. Did you think it was acceptable? Did you challenge that inappropriate behaviour? Did you even identify it as racism?</a:t>
            </a:r>
          </a:p>
          <a:p>
            <a:r>
              <a:rPr lang="en-GB" dirty="0"/>
              <a:t>In a study carried out by my psychologists at </a:t>
            </a:r>
            <a:r>
              <a:rPr lang="en-GB" dirty="0" err="1"/>
              <a:t>Pearn</a:t>
            </a:r>
            <a:r>
              <a:rPr lang="en-GB" dirty="0"/>
              <a:t> </a:t>
            </a:r>
            <a:r>
              <a:rPr lang="en-GB" dirty="0" err="1"/>
              <a:t>Kandola</a:t>
            </a:r>
            <a:r>
              <a:rPr lang="en-GB" dirty="0"/>
              <a:t>, it was found that over half (52%) of Brits have observed racist behaviour at work. Although we’ve recently seen an increase in reported levels of inappropriate behaviours, sadly, most people who do witness racist behaviour do nothing about it.</a:t>
            </a:r>
          </a:p>
          <a:p>
            <a:endParaRPr lang="en-GB" dirty="0"/>
          </a:p>
          <a:p>
            <a:endParaRPr lang="en-GB" dirty="0"/>
          </a:p>
          <a:p>
            <a:r>
              <a:rPr lang="en-GB" dirty="0"/>
              <a:t>All of us who witness inappropriate behaviour are bystanders. But it’s your choice as to whether you’re a passive bystander or an active bystander.</a:t>
            </a:r>
          </a:p>
          <a:p>
            <a:r>
              <a:rPr lang="en-GB" dirty="0"/>
              <a:t>A passive bystander is someone who witnesses a behaviour but does nothing about it. An active bystander is someone who chooses to act when they witness a behaviour, challenging it in an attempt to prevent it from happening again.</a:t>
            </a:r>
          </a:p>
          <a:p>
            <a:r>
              <a:rPr lang="en-GB" dirty="0"/>
              <a:t>So, to those of you who claim not to be racist or claim to be actively anti-racist, I ask: Are you an active bystander?</a:t>
            </a:r>
          </a:p>
          <a:p>
            <a:endParaRPr lang="en-GB" dirty="0"/>
          </a:p>
          <a:p>
            <a:r>
              <a:rPr lang="en-GB" dirty="0"/>
              <a:t>When do we need to challenge inappropriate behaviour?</a:t>
            </a:r>
          </a:p>
          <a:p>
            <a:endParaRPr lang="en-GB" dirty="0"/>
          </a:p>
          <a:p>
            <a:r>
              <a:rPr lang="en-GB" dirty="0"/>
              <a:t>The answer to this question is simple: always. Inappropriate behaviour happens often, and whether you’re in a work setting, public setting, or personal setting, it needs to be challenged.</a:t>
            </a:r>
          </a:p>
          <a:p>
            <a:r>
              <a:rPr lang="en-GB" dirty="0"/>
              <a:t>The most obvious examples that might spring to mind are more overt acts of racism. For example, making jokes about someone’s nationality or using racial stereotypes. But racism can also manifest itself in more subtle ways that are less blatantly inappropriate, but still have a corrosive impact.  In these situations, the behaviour is likely to go unchallenged.</a:t>
            </a:r>
          </a:p>
          <a:p>
            <a:endParaRPr lang="en-GB" dirty="0"/>
          </a:p>
          <a:p>
            <a:r>
              <a:rPr lang="en-GB" dirty="0"/>
              <a:t>For example - racial evasiveness – to deny that problems occur which are race related – is also an act of racism. For instance, when discussing the Black Lives Matter protests earlier this year, someone said: “I don’t think people are angry about race, I think they’re angry at not being able to go out because of the pandemic.”</a:t>
            </a:r>
          </a:p>
          <a:p>
            <a:endParaRPr lang="en-GB" dirty="0"/>
          </a:p>
          <a:p>
            <a:r>
              <a:rPr lang="en-GB" dirty="0"/>
              <a:t>Back to the power of social norms</a:t>
            </a:r>
          </a:p>
          <a:p>
            <a:r>
              <a:rPr lang="en-GB" dirty="0"/>
              <a:t>Every time racist behaviour occurs and goes unchallenged, it is normalised to those around us to make and anti-racist workforce we need to make it normalised to challenge.  The more normal or common place or acceptable a behaviour is seen, the more likely it is to happen again, and so the cycle continues. Your response to the actions of those around you strongly impacts whether or not a behaviour is normalised or not, and it’s your responsibility to either accept or challenge that behaviour.</a:t>
            </a:r>
          </a:p>
          <a:p>
            <a:endParaRPr lang="en-GB" dirty="0"/>
          </a:p>
          <a:p>
            <a:r>
              <a:rPr lang="en-GB" dirty="0"/>
              <a:t>It’s easy enough to suggest that we all must be active bystanders, but at the same time there are a number of reasons why those who witness racist behaviour in the workplace don’t report it. Witnesses may find themselves asking:</a:t>
            </a:r>
          </a:p>
          <a:p>
            <a:r>
              <a:rPr lang="en-GB" dirty="0"/>
              <a:t>Did I really just see that?</a:t>
            </a:r>
          </a:p>
          <a:p>
            <a:r>
              <a:rPr lang="en-GB" dirty="0"/>
              <a:t>Is there an element to their relationship I don’t know about?</a:t>
            </a:r>
          </a:p>
          <a:p>
            <a:r>
              <a:rPr lang="en-GB" dirty="0"/>
              <a:t>Did the victim bring this on themselves?</a:t>
            </a:r>
          </a:p>
          <a:p>
            <a:r>
              <a:rPr lang="en-GB" dirty="0"/>
              <a:t>Do I have the authority to challenge here?</a:t>
            </a:r>
          </a:p>
          <a:p>
            <a:r>
              <a:rPr lang="en-GB" dirty="0"/>
              <a:t>What will happen to me if I intervene?</a:t>
            </a:r>
          </a:p>
          <a:p>
            <a:r>
              <a:rPr lang="en-GB" dirty="0"/>
              <a:t>These seeds of doubt prevent many from standing up to racist behaviour. In order to tackle racism in the workplace, witnesses need to understand exactly what it is to be an active bystander.</a:t>
            </a:r>
          </a:p>
          <a:p>
            <a:endParaRPr lang="en-GB" dirty="0"/>
          </a:p>
          <a:p>
            <a:r>
              <a:rPr lang="en-GB" dirty="0"/>
              <a:t>How to be an active bystander</a:t>
            </a:r>
          </a:p>
          <a:p>
            <a:r>
              <a:rPr lang="en-GB" dirty="0"/>
              <a:t>Being an active bystander doesn’t necessarily require you to confront a perpetrator face to face, then and there, as in some scenarios that may not be the most logical next step. In fact, there are four different methods of challenging, known as the Four D’s:</a:t>
            </a:r>
          </a:p>
          <a:p>
            <a:r>
              <a:rPr lang="en-GB" dirty="0"/>
              <a:t>Distraction</a:t>
            </a:r>
          </a:p>
          <a:p>
            <a:r>
              <a:rPr lang="en-GB" dirty="0"/>
              <a:t>Indirectly intervening with the situation, distraction involves interrupting the conversation and changing its focus. Particularly useful in public places or where you are unsure of how a perpetrator may act, this method involves talking to the person on the receiving end of the behaviour to stop the behaviour.</a:t>
            </a:r>
          </a:p>
          <a:p>
            <a:r>
              <a:rPr lang="en-GB" dirty="0"/>
              <a:t>Delegation</a:t>
            </a:r>
          </a:p>
          <a:p>
            <a:r>
              <a:rPr lang="en-GB" dirty="0"/>
              <a:t>Delegation involves reporting racist or inappropriate behaviour to seniors or those who can make a difference, like HR. This can be useful in a workplace setting, as long as you aren’t a senior member of staff.</a:t>
            </a:r>
          </a:p>
          <a:p>
            <a:r>
              <a:rPr lang="en-GB" dirty="0"/>
              <a:t>Delay</a:t>
            </a:r>
          </a:p>
          <a:p>
            <a:r>
              <a:rPr lang="en-GB" dirty="0"/>
              <a:t>This involves delaying intervention until after the situation has ended. It might involve speaking to both parties, and is particularly useful in front of bigger groups where you’d like to avoid causing a scene, or if you’re a more junior member of staff. The important thing to remember when delaying is that you can’t delay forever, and it’s still important to bring the issue to light.</a:t>
            </a:r>
          </a:p>
          <a:p>
            <a:r>
              <a:rPr lang="en-GB" dirty="0"/>
              <a:t>Direct</a:t>
            </a:r>
          </a:p>
          <a:p>
            <a:r>
              <a:rPr lang="en-GB" dirty="0"/>
              <a:t>The most obvious and perhaps most satisfying method of intervention is to be direct and challenge the behaviour then and there using a clear statement.</a:t>
            </a:r>
          </a:p>
          <a:p>
            <a:endParaRPr lang="en-GB" dirty="0"/>
          </a:p>
          <a:p>
            <a:endParaRPr lang="en-GB" dirty="0"/>
          </a:p>
        </p:txBody>
      </p:sp>
      <p:sp>
        <p:nvSpPr>
          <p:cNvPr id="4" name="Slide Number Placeholder 3"/>
          <p:cNvSpPr>
            <a:spLocks noGrp="1"/>
          </p:cNvSpPr>
          <p:nvPr>
            <p:ph type="sldNum" sz="quarter" idx="5"/>
          </p:nvPr>
        </p:nvSpPr>
        <p:spPr/>
        <p:txBody>
          <a:bodyPr/>
          <a:lstStyle/>
          <a:p>
            <a:fld id="{8663982E-B560-4423-8200-99DA8735D982}" type="slidenum">
              <a:rPr lang="en-GB" smtClean="0"/>
              <a:t>17</a:t>
            </a:fld>
            <a:endParaRPr lang="en-GB"/>
          </a:p>
        </p:txBody>
      </p:sp>
    </p:spTree>
    <p:extLst>
      <p:ext uri="{BB962C8B-B14F-4D97-AF65-F5344CB8AC3E}">
        <p14:creationId xmlns:p14="http://schemas.microsoft.com/office/powerpoint/2010/main" val="32583938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663982E-B560-4423-8200-99DA8735D982}" type="slidenum">
              <a:rPr lang="en-GB" smtClean="0"/>
              <a:t>18</a:t>
            </a:fld>
            <a:endParaRPr lang="en-GB"/>
          </a:p>
        </p:txBody>
      </p:sp>
    </p:spTree>
    <p:extLst>
      <p:ext uri="{BB962C8B-B14F-4D97-AF65-F5344CB8AC3E}">
        <p14:creationId xmlns:p14="http://schemas.microsoft.com/office/powerpoint/2010/main" val="12797115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657F2D6-C128-4F4E-B6ED-2BDCE05818DD}" type="slidenum">
              <a:rPr lang="en-GB" smtClean="0"/>
              <a:t>19</a:t>
            </a:fld>
            <a:endParaRPr lang="en-GB"/>
          </a:p>
        </p:txBody>
      </p:sp>
    </p:spTree>
    <p:extLst>
      <p:ext uri="{BB962C8B-B14F-4D97-AF65-F5344CB8AC3E}">
        <p14:creationId xmlns:p14="http://schemas.microsoft.com/office/powerpoint/2010/main" val="1687695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GB" dirty="0"/>
          </a:p>
        </p:txBody>
      </p:sp>
      <p:sp>
        <p:nvSpPr>
          <p:cNvPr id="4" name="Slide Number Placeholder 3"/>
          <p:cNvSpPr>
            <a:spLocks noGrp="1"/>
          </p:cNvSpPr>
          <p:nvPr>
            <p:ph type="sldNum" sz="quarter" idx="5"/>
          </p:nvPr>
        </p:nvSpPr>
        <p:spPr/>
        <p:txBody>
          <a:bodyPr/>
          <a:lstStyle/>
          <a:p>
            <a:fld id="{8663982E-B560-4423-8200-99DA8735D982}" type="slidenum">
              <a:rPr lang="en-GB" smtClean="0"/>
              <a:t>4</a:t>
            </a:fld>
            <a:endParaRPr lang="en-GB"/>
          </a:p>
        </p:txBody>
      </p:sp>
    </p:spTree>
    <p:extLst>
      <p:ext uri="{BB962C8B-B14F-4D97-AF65-F5344CB8AC3E}">
        <p14:creationId xmlns:p14="http://schemas.microsoft.com/office/powerpoint/2010/main" val="2404693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b="1" dirty="0"/>
              <a:t>Incidents</a:t>
            </a:r>
            <a:r>
              <a:rPr lang="en-GB" b="1" baseline="0" dirty="0"/>
              <a:t> </a:t>
            </a:r>
            <a:r>
              <a:rPr lang="en-GB" baseline="0" dirty="0"/>
              <a:t> - non crime – no entry in club due to skin colour</a:t>
            </a:r>
          </a:p>
          <a:p>
            <a:pPr eaLnBrk="1" hangingPunct="1"/>
            <a:r>
              <a:rPr lang="en-GB" baseline="0" dirty="0"/>
              <a:t>Laughing at homophobic jokes</a:t>
            </a:r>
          </a:p>
          <a:p>
            <a:pPr eaLnBrk="1" hangingPunct="1"/>
            <a:r>
              <a:rPr lang="en-GB" baseline="0" dirty="0"/>
              <a:t>Refusing to sit next to someone with a disability</a:t>
            </a:r>
          </a:p>
          <a:p>
            <a:pPr eaLnBrk="1" hangingPunct="1"/>
            <a:r>
              <a:rPr lang="en-GB" baseline="0" dirty="0"/>
              <a:t>Pushing in front of a que</a:t>
            </a:r>
          </a:p>
          <a:p>
            <a:pPr eaLnBrk="1" hangingPunct="1"/>
            <a:r>
              <a:rPr lang="en-GB" baseline="0" dirty="0"/>
              <a:t>Not serving you in a restaurant </a:t>
            </a:r>
          </a:p>
          <a:p>
            <a:endParaRPr lang="en-GB" dirty="0"/>
          </a:p>
          <a:p>
            <a:pPr eaLnBrk="1" hangingPunct="1"/>
            <a:r>
              <a:rPr lang="en-GB" b="1" dirty="0"/>
              <a:t>Crimes</a:t>
            </a:r>
            <a:endParaRPr lang="en-GB" b="1" baseline="0" dirty="0"/>
          </a:p>
          <a:p>
            <a:pPr eaLnBrk="1" hangingPunct="1"/>
            <a:r>
              <a:rPr lang="en-GB" b="0" baseline="0" dirty="0"/>
              <a:t>Threats </a:t>
            </a:r>
          </a:p>
          <a:p>
            <a:pPr eaLnBrk="1" hangingPunct="1"/>
            <a:r>
              <a:rPr lang="en-GB" b="0" baseline="0" dirty="0"/>
              <a:t>Verbal abuse</a:t>
            </a:r>
          </a:p>
          <a:p>
            <a:pPr eaLnBrk="1" hangingPunct="1"/>
            <a:r>
              <a:rPr lang="en-GB" b="0" baseline="0" dirty="0"/>
              <a:t>Physical attack</a:t>
            </a:r>
          </a:p>
          <a:p>
            <a:pPr eaLnBrk="1" hangingPunct="1"/>
            <a:r>
              <a:rPr lang="en-GB" b="0" baseline="0" dirty="0"/>
              <a:t>Criminal damage</a:t>
            </a:r>
          </a:p>
          <a:p>
            <a:pPr eaLnBrk="1" hangingPunct="1"/>
            <a:endParaRPr lang="en-GB" b="0" baseline="0" dirty="0"/>
          </a:p>
          <a:p>
            <a:pPr eaLnBrk="1" hangingPunct="1"/>
            <a:endParaRPr lang="en-GB" b="0" baseline="0" dirty="0"/>
          </a:p>
          <a:p>
            <a:pPr eaLnBrk="1" hangingPunct="1"/>
            <a:endParaRPr lang="en-GB" b="0" baseline="0" dirty="0"/>
          </a:p>
          <a:p>
            <a:pPr eaLnBrk="1" hangingPunct="1"/>
            <a:r>
              <a:rPr lang="en-GB" b="0" dirty="0">
                <a:solidFill>
                  <a:srgbClr val="FF0000"/>
                </a:solidFill>
              </a:rPr>
              <a:t>Perception</a:t>
            </a:r>
            <a:r>
              <a:rPr lang="en-GB" b="0" dirty="0"/>
              <a:t> –</a:t>
            </a:r>
            <a:r>
              <a:rPr lang="en-GB" b="0" baseline="0" dirty="0"/>
              <a:t> If they think it is, IT IS!!! </a:t>
            </a:r>
          </a:p>
          <a:p>
            <a:pPr eaLnBrk="1" hangingPunct="1"/>
            <a:r>
              <a:rPr lang="en-GB" b="0" baseline="0" dirty="0"/>
              <a:t>Your opinion is relevant</a:t>
            </a:r>
          </a:p>
          <a:p>
            <a:pPr eaLnBrk="1" hangingPunct="1"/>
            <a:endParaRPr lang="en-GB" b="0" baseline="0" dirty="0"/>
          </a:p>
          <a:p>
            <a:pPr eaLnBrk="1" hangingPunct="1"/>
            <a:r>
              <a:rPr lang="en-GB" b="0" baseline="0" dirty="0"/>
              <a:t>AFRO CUNT example</a:t>
            </a:r>
          </a:p>
          <a:p>
            <a:endParaRPr lang="en-GB" dirty="0"/>
          </a:p>
          <a:p>
            <a:endParaRPr lang="en-GB" dirty="0"/>
          </a:p>
          <a:p>
            <a:r>
              <a:rPr lang="en-GB" dirty="0"/>
              <a:t>Why is it important to record both? </a:t>
            </a:r>
          </a:p>
        </p:txBody>
      </p:sp>
      <p:sp>
        <p:nvSpPr>
          <p:cNvPr id="4" name="Slide Number Placeholder 3"/>
          <p:cNvSpPr>
            <a:spLocks noGrp="1"/>
          </p:cNvSpPr>
          <p:nvPr>
            <p:ph type="sldNum" sz="quarter" idx="5"/>
          </p:nvPr>
        </p:nvSpPr>
        <p:spPr/>
        <p:txBody>
          <a:bodyPr/>
          <a:lstStyle/>
          <a:p>
            <a:fld id="{8663982E-B560-4423-8200-99DA8735D982}" type="slidenum">
              <a:rPr lang="en-GB" smtClean="0"/>
              <a:t>8</a:t>
            </a:fld>
            <a:endParaRPr lang="en-GB"/>
          </a:p>
        </p:txBody>
      </p:sp>
    </p:spTree>
    <p:extLst>
      <p:ext uri="{BB962C8B-B14F-4D97-AF65-F5344CB8AC3E}">
        <p14:creationId xmlns:p14="http://schemas.microsoft.com/office/powerpoint/2010/main" val="39419347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663982E-B560-4423-8200-99DA8735D982}" type="slidenum">
              <a:rPr lang="en-GB" smtClean="0"/>
              <a:t>9</a:t>
            </a:fld>
            <a:endParaRPr lang="en-GB"/>
          </a:p>
        </p:txBody>
      </p:sp>
    </p:spTree>
    <p:extLst>
      <p:ext uri="{BB962C8B-B14F-4D97-AF65-F5344CB8AC3E}">
        <p14:creationId xmlns:p14="http://schemas.microsoft.com/office/powerpoint/2010/main" val="11264025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Evidence of the hate element is not a requirement.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You do not need to personally perceive the incident to be hate related. It would be enough if another person, a witness or even a police officer thought that the incident was hate related..’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Although this may not be crime, if it’s a reoccurring issue, it is important to report it either to us and/or the organisation as its everyone's responsibility to work within the equalities act 2010.  </a:t>
            </a:r>
          </a:p>
          <a:p>
            <a:endParaRPr lang="en-GB" dirty="0"/>
          </a:p>
        </p:txBody>
      </p:sp>
      <p:sp>
        <p:nvSpPr>
          <p:cNvPr id="4" name="Slide Number Placeholder 3"/>
          <p:cNvSpPr>
            <a:spLocks noGrp="1"/>
          </p:cNvSpPr>
          <p:nvPr>
            <p:ph type="sldNum" sz="quarter" idx="5"/>
          </p:nvPr>
        </p:nvSpPr>
        <p:spPr/>
        <p:txBody>
          <a:bodyPr/>
          <a:lstStyle/>
          <a:p>
            <a:fld id="{8663982E-B560-4423-8200-99DA8735D982}" type="slidenum">
              <a:rPr lang="en-GB" smtClean="0"/>
              <a:t>10</a:t>
            </a:fld>
            <a:endParaRPr lang="en-GB"/>
          </a:p>
        </p:txBody>
      </p:sp>
    </p:spTree>
    <p:extLst>
      <p:ext uri="{BB962C8B-B14F-4D97-AF65-F5344CB8AC3E}">
        <p14:creationId xmlns:p14="http://schemas.microsoft.com/office/powerpoint/2010/main" val="701017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is important to report all hates crimes and incidents as we use them to help is decide where extra support is needed etc</a:t>
            </a:r>
          </a:p>
          <a:p>
            <a:endParaRPr lang="en-GB" dirty="0"/>
          </a:p>
          <a:p>
            <a:r>
              <a:rPr lang="en-GB" dirty="0"/>
              <a:t>Add poll </a:t>
            </a:r>
          </a:p>
          <a:p>
            <a:endParaRPr lang="en-GB" dirty="0"/>
          </a:p>
          <a:p>
            <a:r>
              <a:rPr lang="en-GB" dirty="0"/>
              <a:t>Can you report a crime even if you are not the victim or related to the victim? </a:t>
            </a:r>
          </a:p>
          <a:p>
            <a:endParaRPr lang="en-GB" dirty="0"/>
          </a:p>
          <a:p>
            <a:endParaRPr lang="en-GB" dirty="0"/>
          </a:p>
        </p:txBody>
      </p:sp>
      <p:sp>
        <p:nvSpPr>
          <p:cNvPr id="4" name="Slide Number Placeholder 3"/>
          <p:cNvSpPr>
            <a:spLocks noGrp="1"/>
          </p:cNvSpPr>
          <p:nvPr>
            <p:ph type="sldNum" sz="quarter" idx="5"/>
          </p:nvPr>
        </p:nvSpPr>
        <p:spPr/>
        <p:txBody>
          <a:bodyPr/>
          <a:lstStyle/>
          <a:p>
            <a:fld id="{8663982E-B560-4423-8200-99DA8735D982}" type="slidenum">
              <a:rPr lang="en-GB" smtClean="0"/>
              <a:t>11</a:t>
            </a:fld>
            <a:endParaRPr lang="en-GB"/>
          </a:p>
        </p:txBody>
      </p:sp>
    </p:spTree>
    <p:extLst>
      <p:ext uri="{BB962C8B-B14F-4D97-AF65-F5344CB8AC3E}">
        <p14:creationId xmlns:p14="http://schemas.microsoft.com/office/powerpoint/2010/main" val="24490237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657F2D6-C128-4F4E-B6ED-2BDCE05818DD}" type="slidenum">
              <a:rPr lang="en-GB" smtClean="0"/>
              <a:t>12</a:t>
            </a:fld>
            <a:endParaRPr lang="en-GB"/>
          </a:p>
        </p:txBody>
      </p:sp>
    </p:spTree>
    <p:extLst>
      <p:ext uri="{BB962C8B-B14F-4D97-AF65-F5344CB8AC3E}">
        <p14:creationId xmlns:p14="http://schemas.microsoft.com/office/powerpoint/2010/main" val="3590788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is important to report all hates crimes and incidents as we use them to help is decide where extra support is needed etc</a:t>
            </a:r>
          </a:p>
          <a:p>
            <a:endParaRPr lang="en-GB" dirty="0"/>
          </a:p>
          <a:p>
            <a:r>
              <a:rPr lang="en-GB" dirty="0"/>
              <a:t>Add poll </a:t>
            </a:r>
          </a:p>
          <a:p>
            <a:endParaRPr lang="en-GB" dirty="0"/>
          </a:p>
          <a:p>
            <a:r>
              <a:rPr lang="en-GB" dirty="0"/>
              <a:t>Can you report a crime even if you are not the victim or related to the victim? </a:t>
            </a:r>
          </a:p>
          <a:p>
            <a:endParaRPr lang="en-GB" dirty="0"/>
          </a:p>
          <a:p>
            <a:endParaRPr lang="en-GB" dirty="0"/>
          </a:p>
        </p:txBody>
      </p:sp>
      <p:sp>
        <p:nvSpPr>
          <p:cNvPr id="4" name="Slide Number Placeholder 3"/>
          <p:cNvSpPr>
            <a:spLocks noGrp="1"/>
          </p:cNvSpPr>
          <p:nvPr>
            <p:ph type="sldNum" sz="quarter" idx="5"/>
          </p:nvPr>
        </p:nvSpPr>
        <p:spPr/>
        <p:txBody>
          <a:bodyPr/>
          <a:lstStyle/>
          <a:p>
            <a:fld id="{8663982E-B560-4423-8200-99DA8735D982}" type="slidenum">
              <a:rPr lang="en-GB" smtClean="0"/>
              <a:t>14</a:t>
            </a:fld>
            <a:endParaRPr lang="en-GB"/>
          </a:p>
        </p:txBody>
      </p:sp>
    </p:spTree>
    <p:extLst>
      <p:ext uri="{BB962C8B-B14F-4D97-AF65-F5344CB8AC3E}">
        <p14:creationId xmlns:p14="http://schemas.microsoft.com/office/powerpoint/2010/main" val="31422426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solidFill>
                <a:schemeClr val="bg1"/>
              </a:solidFill>
            </a:endParaRPr>
          </a:p>
          <a:p>
            <a:r>
              <a:rPr lang="en-GB" dirty="0">
                <a:hlinkClick r:id="rId3"/>
              </a:rPr>
              <a:t>Hate crime victims speak out about impact as figures increase during pandemic | ITV News - YouTube</a:t>
            </a:r>
            <a:endParaRPr lang="en-GB" dirty="0">
              <a:solidFill>
                <a:schemeClr val="bg1"/>
              </a:solidFill>
            </a:endParaRPr>
          </a:p>
          <a:p>
            <a:endParaRPr lang="en-GB" dirty="0"/>
          </a:p>
          <a:p>
            <a:r>
              <a:rPr lang="en-GB" dirty="0"/>
              <a:t>How do you feel? </a:t>
            </a:r>
          </a:p>
        </p:txBody>
      </p:sp>
      <p:sp>
        <p:nvSpPr>
          <p:cNvPr id="4" name="Slide Number Placeholder 3"/>
          <p:cNvSpPr>
            <a:spLocks noGrp="1"/>
          </p:cNvSpPr>
          <p:nvPr>
            <p:ph type="sldNum" sz="quarter" idx="5"/>
          </p:nvPr>
        </p:nvSpPr>
        <p:spPr/>
        <p:txBody>
          <a:bodyPr/>
          <a:lstStyle/>
          <a:p>
            <a:fld id="{8663982E-B560-4423-8200-99DA8735D982}" type="slidenum">
              <a:rPr lang="en-GB" smtClean="0"/>
              <a:t>16</a:t>
            </a:fld>
            <a:endParaRPr lang="en-GB"/>
          </a:p>
        </p:txBody>
      </p:sp>
    </p:spTree>
    <p:extLst>
      <p:ext uri="{BB962C8B-B14F-4D97-AF65-F5344CB8AC3E}">
        <p14:creationId xmlns:p14="http://schemas.microsoft.com/office/powerpoint/2010/main" val="26431125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EA2B9207-40E8-4849-B907-B573C6F0846A}" type="datetimeFigureOut">
              <a:rPr lang="en-GB" smtClean="0"/>
              <a:t>19/01/2023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29784E-FFFD-4FB3-81C2-CC48D08CB1FB}" type="slidenum">
              <a:rPr lang="en-GB" smtClean="0"/>
              <a:t>‹#›</a:t>
            </a:fld>
            <a:endParaRPr lang="en-GB"/>
          </a:p>
        </p:txBody>
      </p:sp>
    </p:spTree>
    <p:extLst>
      <p:ext uri="{BB962C8B-B14F-4D97-AF65-F5344CB8AC3E}">
        <p14:creationId xmlns:p14="http://schemas.microsoft.com/office/powerpoint/2010/main" val="1865573520"/>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A2B9207-40E8-4849-B907-B573C6F0846A}" type="datetimeFigureOut">
              <a:rPr lang="en-GB" smtClean="0"/>
              <a:t>19/01/2023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29784E-FFFD-4FB3-81C2-CC48D08CB1FB}" type="slidenum">
              <a:rPr lang="en-GB" smtClean="0"/>
              <a:t>‹#›</a:t>
            </a:fld>
            <a:endParaRPr lang="en-GB"/>
          </a:p>
        </p:txBody>
      </p:sp>
    </p:spTree>
    <p:extLst>
      <p:ext uri="{BB962C8B-B14F-4D97-AF65-F5344CB8AC3E}">
        <p14:creationId xmlns:p14="http://schemas.microsoft.com/office/powerpoint/2010/main" val="2557126070"/>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A2B9207-40E8-4849-B907-B573C6F0846A}" type="datetimeFigureOut">
              <a:rPr lang="en-GB" smtClean="0"/>
              <a:t>19/01/2023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29784E-FFFD-4FB3-81C2-CC48D08CB1FB}" type="slidenum">
              <a:rPr lang="en-GB" smtClean="0"/>
              <a:t>‹#›</a:t>
            </a:fld>
            <a:endParaRPr lang="en-GB"/>
          </a:p>
        </p:txBody>
      </p:sp>
    </p:spTree>
    <p:extLst>
      <p:ext uri="{BB962C8B-B14F-4D97-AF65-F5344CB8AC3E}">
        <p14:creationId xmlns:p14="http://schemas.microsoft.com/office/powerpoint/2010/main" val="3883216362"/>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292" b="1" i="0">
                <a:solidFill>
                  <a:srgbClr val="005EAA"/>
                </a:solidFill>
                <a:latin typeface="Arial"/>
                <a:cs typeface="Arial"/>
              </a:defRPr>
            </a:lvl1pPr>
          </a:lstStyle>
          <a:p>
            <a:endParaRPr/>
          </a:p>
        </p:txBody>
      </p:sp>
      <p:sp>
        <p:nvSpPr>
          <p:cNvPr id="3" name="Holder 3"/>
          <p:cNvSpPr>
            <a:spLocks noGrp="1"/>
          </p:cNvSpPr>
          <p:nvPr>
            <p:ph sz="half" idx="2"/>
          </p:nvPr>
        </p:nvSpPr>
        <p:spPr>
          <a:xfrm>
            <a:off x="228600" y="1577340"/>
            <a:ext cx="1988820" cy="492443"/>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2354580" y="1577340"/>
            <a:ext cx="1988820" cy="492443"/>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1/19/2023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9519276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A2B9207-40E8-4849-B907-B573C6F0846A}" type="datetimeFigureOut">
              <a:rPr lang="en-GB" smtClean="0"/>
              <a:t>19/01/2023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29784E-FFFD-4FB3-81C2-CC48D08CB1FB}" type="slidenum">
              <a:rPr lang="en-GB" smtClean="0"/>
              <a:t>‹#›</a:t>
            </a:fld>
            <a:endParaRPr lang="en-GB"/>
          </a:p>
        </p:txBody>
      </p:sp>
    </p:spTree>
    <p:extLst>
      <p:ext uri="{BB962C8B-B14F-4D97-AF65-F5344CB8AC3E}">
        <p14:creationId xmlns:p14="http://schemas.microsoft.com/office/powerpoint/2010/main" val="20067141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292" b="1" i="0">
                <a:solidFill>
                  <a:srgbClr val="005EAA"/>
                </a:solidFill>
                <a:latin typeface="Arial"/>
                <a:cs typeface="Arial"/>
              </a:defRPr>
            </a:lvl1pPr>
          </a:lstStyle>
          <a:p>
            <a:endParaRPr/>
          </a:p>
        </p:txBody>
      </p:sp>
      <p:sp>
        <p:nvSpPr>
          <p:cNvPr id="3" name="Holder 3"/>
          <p:cNvSpPr>
            <a:spLocks noGrp="1"/>
          </p:cNvSpPr>
          <p:nvPr>
            <p:ph sz="half" idx="2"/>
          </p:nvPr>
        </p:nvSpPr>
        <p:spPr>
          <a:xfrm>
            <a:off x="228600" y="1577340"/>
            <a:ext cx="1988820" cy="492443"/>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2354580" y="1577340"/>
            <a:ext cx="1988820" cy="492443"/>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1/19/2023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8883128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EA2B9207-40E8-4849-B907-B573C6F0846A}" type="datetimeFigureOut">
              <a:rPr lang="en-GB" smtClean="0"/>
              <a:t>19/01/2023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F29784E-FFFD-4FB3-81C2-CC48D08CB1FB}" type="slidenum">
              <a:rPr lang="en-GB" smtClean="0"/>
              <a:t>‹#›</a:t>
            </a:fld>
            <a:endParaRPr lang="en-GB"/>
          </a:p>
        </p:txBody>
      </p:sp>
    </p:spTree>
    <p:extLst>
      <p:ext uri="{BB962C8B-B14F-4D97-AF65-F5344CB8AC3E}">
        <p14:creationId xmlns:p14="http://schemas.microsoft.com/office/powerpoint/2010/main" val="93820395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A2B9207-40E8-4849-B907-B573C6F0846A}" type="datetimeFigureOut">
              <a:rPr lang="en-GB" smtClean="0"/>
              <a:t>19/01/2023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29784E-FFFD-4FB3-81C2-CC48D08CB1FB}" type="slidenum">
              <a:rPr lang="en-GB" smtClean="0"/>
              <a:t>‹#›</a:t>
            </a:fld>
            <a:endParaRPr lang="en-GB"/>
          </a:p>
        </p:txBody>
      </p:sp>
    </p:spTree>
    <p:extLst>
      <p:ext uri="{BB962C8B-B14F-4D97-AF65-F5344CB8AC3E}">
        <p14:creationId xmlns:p14="http://schemas.microsoft.com/office/powerpoint/2010/main" val="2006714132"/>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A2B9207-40E8-4849-B907-B573C6F0846A}" type="datetimeFigureOut">
              <a:rPr lang="en-GB" smtClean="0"/>
              <a:t>19/01/2023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29784E-FFFD-4FB3-81C2-CC48D08CB1FB}" type="slidenum">
              <a:rPr lang="en-GB" smtClean="0"/>
              <a:t>‹#›</a:t>
            </a:fld>
            <a:endParaRPr lang="en-GB"/>
          </a:p>
        </p:txBody>
      </p:sp>
    </p:spTree>
    <p:extLst>
      <p:ext uri="{BB962C8B-B14F-4D97-AF65-F5344CB8AC3E}">
        <p14:creationId xmlns:p14="http://schemas.microsoft.com/office/powerpoint/2010/main" val="1226809527"/>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EA2B9207-40E8-4849-B907-B573C6F0846A}" type="datetimeFigureOut">
              <a:rPr lang="en-GB" smtClean="0"/>
              <a:t>19/01/2023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F29784E-FFFD-4FB3-81C2-CC48D08CB1FB}" type="slidenum">
              <a:rPr lang="en-GB" smtClean="0"/>
              <a:t>‹#›</a:t>
            </a:fld>
            <a:endParaRPr lang="en-GB"/>
          </a:p>
        </p:txBody>
      </p:sp>
    </p:spTree>
    <p:extLst>
      <p:ext uri="{BB962C8B-B14F-4D97-AF65-F5344CB8AC3E}">
        <p14:creationId xmlns:p14="http://schemas.microsoft.com/office/powerpoint/2010/main" val="3138204117"/>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EA2B9207-40E8-4849-B907-B573C6F0846A}" type="datetimeFigureOut">
              <a:rPr lang="en-GB" smtClean="0"/>
              <a:t>19/01/2023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F29784E-FFFD-4FB3-81C2-CC48D08CB1FB}" type="slidenum">
              <a:rPr lang="en-GB" smtClean="0"/>
              <a:t>‹#›</a:t>
            </a:fld>
            <a:endParaRPr lang="en-GB"/>
          </a:p>
        </p:txBody>
      </p:sp>
    </p:spTree>
    <p:extLst>
      <p:ext uri="{BB962C8B-B14F-4D97-AF65-F5344CB8AC3E}">
        <p14:creationId xmlns:p14="http://schemas.microsoft.com/office/powerpoint/2010/main" val="1323659531"/>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EA2B9207-40E8-4849-B907-B573C6F0846A}" type="datetimeFigureOut">
              <a:rPr lang="en-GB" smtClean="0"/>
              <a:t>19/01/2023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F29784E-FFFD-4FB3-81C2-CC48D08CB1FB}" type="slidenum">
              <a:rPr lang="en-GB" smtClean="0"/>
              <a:t>‹#›</a:t>
            </a:fld>
            <a:endParaRPr lang="en-GB"/>
          </a:p>
        </p:txBody>
      </p:sp>
    </p:spTree>
    <p:extLst>
      <p:ext uri="{BB962C8B-B14F-4D97-AF65-F5344CB8AC3E}">
        <p14:creationId xmlns:p14="http://schemas.microsoft.com/office/powerpoint/2010/main" val="938203959"/>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2B9207-40E8-4849-B907-B573C6F0846A}" type="datetimeFigureOut">
              <a:rPr lang="en-GB" smtClean="0"/>
              <a:t>19/01/2023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F29784E-FFFD-4FB3-81C2-CC48D08CB1FB}" type="slidenum">
              <a:rPr lang="en-GB" smtClean="0"/>
              <a:t>‹#›</a:t>
            </a:fld>
            <a:endParaRPr lang="en-GB"/>
          </a:p>
        </p:txBody>
      </p:sp>
    </p:spTree>
    <p:extLst>
      <p:ext uri="{BB962C8B-B14F-4D97-AF65-F5344CB8AC3E}">
        <p14:creationId xmlns:p14="http://schemas.microsoft.com/office/powerpoint/2010/main" val="38333062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A2B9207-40E8-4849-B907-B573C6F0846A}" type="datetimeFigureOut">
              <a:rPr lang="en-GB" smtClean="0"/>
              <a:t>19/01/2023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F29784E-FFFD-4FB3-81C2-CC48D08CB1FB}" type="slidenum">
              <a:rPr lang="en-GB" smtClean="0"/>
              <a:t>‹#›</a:t>
            </a:fld>
            <a:endParaRPr lang="en-GB"/>
          </a:p>
        </p:txBody>
      </p:sp>
    </p:spTree>
    <p:extLst>
      <p:ext uri="{BB962C8B-B14F-4D97-AF65-F5344CB8AC3E}">
        <p14:creationId xmlns:p14="http://schemas.microsoft.com/office/powerpoint/2010/main" val="1562429306"/>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A2B9207-40E8-4849-B907-B573C6F0846A}" type="datetimeFigureOut">
              <a:rPr lang="en-GB" smtClean="0"/>
              <a:t>19/01/2023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F29784E-FFFD-4FB3-81C2-CC48D08CB1FB}" type="slidenum">
              <a:rPr lang="en-GB" smtClean="0"/>
              <a:t>‹#›</a:t>
            </a:fld>
            <a:endParaRPr lang="en-GB"/>
          </a:p>
        </p:txBody>
      </p:sp>
    </p:spTree>
    <p:extLst>
      <p:ext uri="{BB962C8B-B14F-4D97-AF65-F5344CB8AC3E}">
        <p14:creationId xmlns:p14="http://schemas.microsoft.com/office/powerpoint/2010/main" val="1849931995"/>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2B9207-40E8-4849-B907-B573C6F0846A}" type="datetimeFigureOut">
              <a:rPr lang="en-GB" smtClean="0"/>
              <a:t>19/01/2023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29784E-FFFD-4FB3-81C2-CC48D08CB1FB}" type="slidenum">
              <a:rPr lang="en-GB" smtClean="0"/>
              <a:t>‹#›</a:t>
            </a:fld>
            <a:endParaRPr lang="en-GB"/>
          </a:p>
        </p:txBody>
      </p:sp>
    </p:spTree>
    <p:extLst>
      <p:ext uri="{BB962C8B-B14F-4D97-AF65-F5344CB8AC3E}">
        <p14:creationId xmlns:p14="http://schemas.microsoft.com/office/powerpoint/2010/main" val="40944481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51" r:id="rId12"/>
  </p:sldLayoutIdLst>
  <p:transition spd="slow">
    <p:wip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2B9207-40E8-4849-B907-B573C6F0846A}" type="datetimeFigureOut">
              <a:rPr lang="en-GB" smtClean="0"/>
              <a:t>19/01/2023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29784E-FFFD-4FB3-81C2-CC48D08CB1FB}" type="slidenum">
              <a:rPr lang="en-GB" smtClean="0"/>
              <a:t>‹#›</a:t>
            </a:fld>
            <a:endParaRPr lang="en-GB"/>
          </a:p>
        </p:txBody>
      </p:sp>
    </p:spTree>
    <p:extLst>
      <p:ext uri="{BB962C8B-B14F-4D97-AF65-F5344CB8AC3E}">
        <p14:creationId xmlns:p14="http://schemas.microsoft.com/office/powerpoint/2010/main" val="4094448108"/>
      </p:ext>
    </p:extLst>
  </p:cSld>
  <p:clrMap bg1="lt1" tx1="dk1" bg2="lt2" tx2="dk2" accent1="accent1" accent2="accent2" accent3="accent3" accent4="accent4" accent5="accent5" accent6="accent6" hlink="hlink" folHlink="folHlink"/>
  <p:sldLayoutIdLst>
    <p:sldLayoutId id="2147483662" r:id="rId1"/>
    <p:sldLayoutId id="2147483750"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2B9207-40E8-4849-B907-B573C6F0846A}" type="datetimeFigureOut">
              <a:rPr lang="en-GB" smtClean="0"/>
              <a:t>19/01/2023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29784E-FFFD-4FB3-81C2-CC48D08CB1FB}" type="slidenum">
              <a:rPr lang="en-GB" smtClean="0"/>
              <a:t>‹#›</a:t>
            </a:fld>
            <a:endParaRPr lang="en-GB"/>
          </a:p>
        </p:txBody>
      </p:sp>
    </p:spTree>
    <p:extLst>
      <p:ext uri="{BB962C8B-B14F-4D97-AF65-F5344CB8AC3E}">
        <p14:creationId xmlns:p14="http://schemas.microsoft.com/office/powerpoint/2010/main" val="4094448108"/>
      </p:ext>
    </p:extLst>
  </p:cSld>
  <p:clrMap bg1="lt1" tx1="dk1" bg2="lt2" tx2="dk2" accent1="accent1" accent2="accent2" accent3="accent3" accent4="accent4" accent5="accent5" accent6="accent6" hlink="hlink" folHlink="folHlink"/>
  <p:sldLayoutIdLst>
    <p:sldLayoutId id="2147483749" r:id="rId1"/>
  </p:sldLayoutIdLst>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png"/><Relationship Id="rId7" Type="http://schemas.openxmlformats.org/officeDocument/2006/relationships/hyperlink" Target="https://crimestoppers-uk.org/keeping-safe/personal-safety/hate-crime"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www.suffolk.police.uk/contact-us/report-something/5-report-it-hate-crime-or-incident" TargetMode="External"/><Relationship Id="rId5" Type="http://schemas.openxmlformats.org/officeDocument/2006/relationships/hyperlink" Target="https://www.norfolk.police.uk/contact-us/6-report-it/07-hate-crime-or-incident" TargetMode="Externa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png"/><Relationship Id="rId7" Type="http://schemas.openxmlformats.org/officeDocument/2006/relationships/hyperlink" Target="https://www.citizensadvice.org.uk/law-and-courts/discrimination/hate-crime/get-help-if-youve-experienced-a-hate-crime-or-hate-incident/"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www.stophateuk.org/" TargetMode="External"/><Relationship Id="rId5" Type="http://schemas.openxmlformats.org/officeDocument/2006/relationships/hyperlink" Target="https://www.victimsupport.org.uk/crime-info/types-crime/hate-crime/" TargetMode="External"/><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hyperlink" Target="https://www.youtube.com/watch?v=IWXB3pKeJZI" TargetMode="Externa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5.xml"/><Relationship Id="rId5" Type="http://schemas.openxmlformats.org/officeDocument/2006/relationships/image" Target="../media/image26.png"/><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4.png"/><Relationship Id="rId5" Type="http://schemas.openxmlformats.org/officeDocument/2006/relationships/image" Target="../media/image6.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4.pn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2.png"/><Relationship Id="rId7"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10"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19.png"/></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png"/><Relationship Id="rId7" Type="http://schemas.openxmlformats.org/officeDocument/2006/relationships/hyperlink" Target="https://www.youtube.com/watch?v=tdUUD7jcMVs&amp;t=3s"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hyperlink" Target="https://youtu.be/8g9Tm0jCCUU" TargetMode="External"/><Relationship Id="rId4" Type="http://schemas.openxmlformats.org/officeDocument/2006/relationships/image" Target="../media/image3.jpeg"/><Relationship Id="rId9"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nip Single Corner Rectangle 16"/>
          <p:cNvSpPr/>
          <p:nvPr/>
        </p:nvSpPr>
        <p:spPr>
          <a:xfrm>
            <a:off x="224" y="0"/>
            <a:ext cx="9144000" cy="6857999"/>
          </a:xfrm>
          <a:prstGeom prst="snip1Rect">
            <a:avLst>
              <a:gd name="adj" fmla="val 0"/>
            </a:avLst>
          </a:prstGeom>
          <a:solidFill>
            <a:srgbClr val="383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itle 1"/>
          <p:cNvSpPr>
            <a:spLocks noGrp="1"/>
          </p:cNvSpPr>
          <p:nvPr>
            <p:ph type="ctrTitle"/>
          </p:nvPr>
        </p:nvSpPr>
        <p:spPr>
          <a:xfrm>
            <a:off x="683568" y="1412776"/>
            <a:ext cx="7772400" cy="1470025"/>
          </a:xfrm>
        </p:spPr>
        <p:txBody>
          <a:bodyPr>
            <a:normAutofit/>
          </a:bodyPr>
          <a:lstStyle/>
          <a:p>
            <a:pPr algn="l"/>
            <a:r>
              <a:rPr lang="en-GB" b="1" dirty="0">
                <a:solidFill>
                  <a:schemeClr val="bg1"/>
                </a:solidFill>
                <a:cs typeface="Calibri"/>
              </a:rPr>
              <a:t>Hate Crime and Reporting</a:t>
            </a:r>
          </a:p>
        </p:txBody>
      </p:sp>
      <p:sp>
        <p:nvSpPr>
          <p:cNvPr id="19" name="Subtitle 2"/>
          <p:cNvSpPr>
            <a:spLocks noGrp="1"/>
          </p:cNvSpPr>
          <p:nvPr>
            <p:ph type="subTitle" idx="1"/>
          </p:nvPr>
        </p:nvSpPr>
        <p:spPr>
          <a:xfrm>
            <a:off x="683568" y="3573016"/>
            <a:ext cx="6400800" cy="883717"/>
          </a:xfrm>
        </p:spPr>
        <p:txBody>
          <a:bodyPr vert="horz" lIns="91440" tIns="45720" rIns="91440" bIns="45720" rtlCol="0" anchor="t">
            <a:normAutofit fontScale="85000" lnSpcReduction="20000"/>
          </a:bodyPr>
          <a:lstStyle/>
          <a:p>
            <a:pPr algn="l"/>
            <a:r>
              <a:rPr lang="en-GB" sz="2000" b="1" dirty="0">
                <a:solidFill>
                  <a:schemeClr val="bg1"/>
                </a:solidFill>
                <a:latin typeface="Segoe UI"/>
                <a:ea typeface="Segoe UI" panose="020B0502040204020203" pitchFamily="34" charset="0"/>
                <a:cs typeface="Segoe UI"/>
              </a:rPr>
              <a:t>RITA DATTANI (EDI Advisor) </a:t>
            </a:r>
          </a:p>
          <a:p>
            <a:pPr algn="l"/>
            <a:r>
              <a:rPr lang="en-GB" sz="2000" b="1" dirty="0">
                <a:solidFill>
                  <a:schemeClr val="bg1"/>
                </a:solidFill>
                <a:latin typeface="Segoe UI"/>
                <a:cs typeface="Segoe UI"/>
              </a:rPr>
              <a:t>SGT </a:t>
            </a:r>
            <a:r>
              <a:rPr lang="en-GB" sz="1900" b="1" dirty="0">
                <a:solidFill>
                  <a:schemeClr val="bg1"/>
                </a:solidFill>
                <a:latin typeface="Segoe UI"/>
                <a:cs typeface="Segoe UI"/>
              </a:rPr>
              <a:t>CLAIRE CONNICK </a:t>
            </a:r>
            <a:r>
              <a:rPr lang="en-GB" sz="2000" b="1" dirty="0">
                <a:solidFill>
                  <a:schemeClr val="bg1"/>
                </a:solidFill>
                <a:latin typeface="Segoe UI"/>
                <a:cs typeface="Segoe UI"/>
              </a:rPr>
              <a:t>(Hate Crime &amp; Prevent Officer)</a:t>
            </a:r>
          </a:p>
          <a:p>
            <a:pPr algn="l"/>
            <a:r>
              <a:rPr lang="en-GB" sz="2000" b="1" dirty="0">
                <a:solidFill>
                  <a:schemeClr val="bg1"/>
                </a:solidFill>
                <a:latin typeface="Segoe UI"/>
                <a:cs typeface="Segoe UI"/>
              </a:rPr>
              <a:t>NICK BENDY (CPS Community Engagement Manager) </a:t>
            </a:r>
          </a:p>
        </p:txBody>
      </p:sp>
      <p:pic>
        <p:nvPicPr>
          <p:cNvPr id="20" name="Picture 3" descr="W:\Collaboration\Corporate Communications\Org\Guidance and Templates\Corporate Branding\Norfolk\PNG logo\NC_LOGO_WHITE_CrestOnly.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 r="50837"/>
          <a:stretch/>
        </p:blipFill>
        <p:spPr bwMode="auto">
          <a:xfrm>
            <a:off x="6588224" y="441723"/>
            <a:ext cx="2556000" cy="6416277"/>
          </a:xfrm>
          <a:prstGeom prst="rect">
            <a:avLst/>
          </a:prstGeom>
          <a:noFill/>
          <a:extLst>
            <a:ext uri="{909E8E84-426E-40DD-AFC4-6F175D3DCCD1}">
              <a14:hiddenFill xmlns:a14="http://schemas.microsoft.com/office/drawing/2010/main">
                <a:solidFill>
                  <a:srgbClr val="FFFFFF"/>
                </a:solidFill>
              </a14:hiddenFill>
            </a:ext>
          </a:extLst>
        </p:spPr>
      </p:pic>
      <p:cxnSp>
        <p:nvCxnSpPr>
          <p:cNvPr id="21" name="Straight Connector 20"/>
          <p:cNvCxnSpPr/>
          <p:nvPr/>
        </p:nvCxnSpPr>
        <p:spPr>
          <a:xfrm>
            <a:off x="786360" y="3212976"/>
            <a:ext cx="5297808" cy="0"/>
          </a:xfrm>
          <a:prstGeom prst="line">
            <a:avLst/>
          </a:prstGeom>
          <a:ln w="19050">
            <a:solidFill>
              <a:srgbClr val="DB0C84"/>
            </a:solidFill>
          </a:ln>
        </p:spPr>
        <p:style>
          <a:lnRef idx="1">
            <a:schemeClr val="accent1"/>
          </a:lnRef>
          <a:fillRef idx="0">
            <a:schemeClr val="accent1"/>
          </a:fillRef>
          <a:effectRef idx="0">
            <a:schemeClr val="accent1"/>
          </a:effectRef>
          <a:fontRef idx="minor">
            <a:schemeClr val="tx1"/>
          </a:fontRef>
        </p:style>
      </p:cxnSp>
      <p:sp>
        <p:nvSpPr>
          <p:cNvPr id="22" name="Title 1"/>
          <p:cNvSpPr txBox="1">
            <a:spLocks/>
          </p:cNvSpPr>
          <p:nvPr/>
        </p:nvSpPr>
        <p:spPr>
          <a:xfrm>
            <a:off x="683568" y="1958975"/>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GB" b="1">
              <a:solidFill>
                <a:schemeClr val="bg1"/>
              </a:solidFill>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064740632"/>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nip Single Corner Rectangle 16">
            <a:extLst>
              <a:ext uri="{FF2B5EF4-FFF2-40B4-BE49-F238E27FC236}">
                <a16:creationId xmlns:a16="http://schemas.microsoft.com/office/drawing/2014/main" id="{1398F4E7-D595-46F0-BF51-144C9416AA43}"/>
              </a:ext>
            </a:extLst>
          </p:cNvPr>
          <p:cNvSpPr/>
          <p:nvPr/>
        </p:nvSpPr>
        <p:spPr>
          <a:xfrm>
            <a:off x="0" y="5661248"/>
            <a:ext cx="9144000" cy="1196752"/>
          </a:xfrm>
          <a:prstGeom prst="snip1Rect">
            <a:avLst>
              <a:gd name="adj" fmla="val 0"/>
            </a:avLst>
          </a:prstGeom>
          <a:solidFill>
            <a:srgbClr val="383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Snip Single Corner Rectangle 16"/>
          <p:cNvSpPr/>
          <p:nvPr/>
        </p:nvSpPr>
        <p:spPr>
          <a:xfrm>
            <a:off x="0" y="0"/>
            <a:ext cx="9144000" cy="5733256"/>
          </a:xfrm>
          <a:prstGeom prst="snip1Rect">
            <a:avLst>
              <a:gd name="adj" fmla="val 0"/>
            </a:avLst>
          </a:prstGeom>
          <a:solidFill>
            <a:srgbClr val="DB00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p>
        </p:txBody>
      </p:sp>
      <p:cxnSp>
        <p:nvCxnSpPr>
          <p:cNvPr id="21" name="Straight Connector 20"/>
          <p:cNvCxnSpPr>
            <a:cxnSpLocks/>
          </p:cNvCxnSpPr>
          <p:nvPr/>
        </p:nvCxnSpPr>
        <p:spPr>
          <a:xfrm>
            <a:off x="0" y="5661248"/>
            <a:ext cx="9144000" cy="0"/>
          </a:xfrm>
          <a:prstGeom prst="line">
            <a:avLst/>
          </a:prstGeom>
          <a:ln w="19050">
            <a:solidFill>
              <a:srgbClr val="DB0C84"/>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E2B3BFD8-A6B0-4FB8-AC3D-EDF7CA1D7F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6784" y="5805264"/>
            <a:ext cx="1907704" cy="921351"/>
          </a:xfrm>
          <a:prstGeom prst="rect">
            <a:avLst/>
          </a:prstGeom>
        </p:spPr>
      </p:pic>
      <p:pic>
        <p:nvPicPr>
          <p:cNvPr id="11" name="Picture 10">
            <a:extLst>
              <a:ext uri="{FF2B5EF4-FFF2-40B4-BE49-F238E27FC236}">
                <a16:creationId xmlns:a16="http://schemas.microsoft.com/office/drawing/2014/main" id="{70A7B2C9-7CCE-41D0-9DBC-B051FFC2FA5A}"/>
              </a:ext>
            </a:extLst>
          </p:cNvPr>
          <p:cNvPicPr>
            <a:picLocks noChangeAspect="1"/>
          </p:cNvPicPr>
          <p:nvPr/>
        </p:nvPicPr>
        <p:blipFill rotWithShape="1">
          <a:blip r:embed="rId4">
            <a:extLst>
              <a:ext uri="{28A0092B-C50C-407E-A947-70E740481C1C}">
                <a14:useLocalDpi xmlns:a14="http://schemas.microsoft.com/office/drawing/2010/main" val="0"/>
              </a:ext>
            </a:extLst>
          </a:blip>
          <a:srcRect l="5236" t="9327" r="5200" b="9191"/>
          <a:stretch/>
        </p:blipFill>
        <p:spPr>
          <a:xfrm>
            <a:off x="179512" y="5861744"/>
            <a:ext cx="5040560" cy="885060"/>
          </a:xfrm>
          <a:prstGeom prst="rect">
            <a:avLst/>
          </a:prstGeom>
        </p:spPr>
      </p:pic>
      <p:sp>
        <p:nvSpPr>
          <p:cNvPr id="4" name="Title 3">
            <a:extLst>
              <a:ext uri="{FF2B5EF4-FFF2-40B4-BE49-F238E27FC236}">
                <a16:creationId xmlns:a16="http://schemas.microsoft.com/office/drawing/2014/main" id="{73DECEAB-47D9-4D71-8420-D6641EFE1347}"/>
              </a:ext>
            </a:extLst>
          </p:cNvPr>
          <p:cNvSpPr>
            <a:spLocks noGrp="1"/>
          </p:cNvSpPr>
          <p:nvPr>
            <p:ph type="title"/>
          </p:nvPr>
        </p:nvSpPr>
        <p:spPr>
          <a:xfrm>
            <a:off x="457200" y="458731"/>
            <a:ext cx="8229600" cy="1143000"/>
          </a:xfrm>
          <a:solidFill>
            <a:srgbClr val="383852"/>
          </a:solidFill>
        </p:spPr>
        <p:txBody>
          <a:bodyPr/>
          <a:lstStyle/>
          <a:p>
            <a:r>
              <a:rPr lang="en-GB" b="1" dirty="0">
                <a:solidFill>
                  <a:schemeClr val="bg1"/>
                </a:solidFill>
                <a:ea typeface="Segoe UI Emoji" panose="020B0502040204020203" pitchFamily="34" charset="0"/>
                <a:cs typeface="Calibri"/>
              </a:rPr>
              <a:t>Examples – Hate incidences </a:t>
            </a:r>
          </a:p>
        </p:txBody>
      </p:sp>
      <p:sp>
        <p:nvSpPr>
          <p:cNvPr id="9" name="Speech Bubble: Rectangle with Corners Rounded 8">
            <a:extLst>
              <a:ext uri="{FF2B5EF4-FFF2-40B4-BE49-F238E27FC236}">
                <a16:creationId xmlns:a16="http://schemas.microsoft.com/office/drawing/2014/main" id="{532DEA9D-B0D3-442B-9082-F63B3D32E125}"/>
              </a:ext>
            </a:extLst>
          </p:cNvPr>
          <p:cNvSpPr/>
          <p:nvPr/>
        </p:nvSpPr>
        <p:spPr>
          <a:xfrm>
            <a:off x="179512" y="1805914"/>
            <a:ext cx="3928404" cy="3791090"/>
          </a:xfrm>
          <a:prstGeom prst="wedgeRoundRectCallout">
            <a:avLst>
              <a:gd name="adj1" fmla="val 42317"/>
              <a:gd name="adj2" fmla="val 45431"/>
              <a:gd name="adj3" fmla="val 16667"/>
            </a:avLst>
          </a:prstGeom>
          <a:solidFill>
            <a:srgbClr val="383852"/>
          </a:solidFill>
          <a:ln w="28575">
            <a:solidFill>
              <a:srgbClr val="DB007A"/>
            </a:solidFill>
          </a:ln>
        </p:spPr>
        <p:style>
          <a:lnRef idx="2">
            <a:schemeClr val="accent4">
              <a:shade val="50000"/>
            </a:schemeClr>
          </a:lnRef>
          <a:fillRef idx="1">
            <a:schemeClr val="accent4"/>
          </a:fillRef>
          <a:effectRef idx="0">
            <a:schemeClr val="accent4"/>
          </a:effectRef>
          <a:fontRef idx="minor">
            <a:schemeClr val="lt1"/>
          </a:fontRef>
        </p:style>
        <p:txBody>
          <a:bodyPr lIns="91440" tIns="45720" rIns="91440" bIns="45720" rtlCol="0" anchor="ctr"/>
          <a:lstStyle/>
          <a:p>
            <a:pPr algn="ctr"/>
            <a:endParaRPr lang="en-GB" dirty="0"/>
          </a:p>
          <a:p>
            <a:pPr algn="ctr"/>
            <a:r>
              <a:rPr lang="en-GB" dirty="0"/>
              <a:t>A hate incident is any incident which the victim, or anyone else, thinks is based on someone’s prejudice towards them because of their race, religion, sexual orientation, disability or because they are transgender.</a:t>
            </a:r>
          </a:p>
          <a:p>
            <a:pPr algn="ctr"/>
            <a:endParaRPr lang="en-GB" dirty="0"/>
          </a:p>
          <a:p>
            <a:pPr algn="ctr"/>
            <a:r>
              <a:rPr lang="en-GB" dirty="0"/>
              <a:t>Not all hate incidents will amount to criminal offences, but it is important that these are reported to the police so the tensions in the area can be monitored. </a:t>
            </a:r>
            <a:endParaRPr lang="en-GB" dirty="0">
              <a:cs typeface="Calibri"/>
            </a:endParaRPr>
          </a:p>
          <a:p>
            <a:pPr algn="ctr"/>
            <a:endParaRPr lang="en-GB" dirty="0"/>
          </a:p>
        </p:txBody>
      </p:sp>
      <p:sp>
        <p:nvSpPr>
          <p:cNvPr id="2" name="Rectangle: Rounded Corners 1">
            <a:extLst>
              <a:ext uri="{FF2B5EF4-FFF2-40B4-BE49-F238E27FC236}">
                <a16:creationId xmlns:a16="http://schemas.microsoft.com/office/drawing/2014/main" id="{AA790374-9BE5-4E5E-9CAB-2BD6E78F5B31}"/>
              </a:ext>
            </a:extLst>
          </p:cNvPr>
          <p:cNvSpPr/>
          <p:nvPr/>
        </p:nvSpPr>
        <p:spPr>
          <a:xfrm>
            <a:off x="4909625" y="2096086"/>
            <a:ext cx="3432517" cy="3221502"/>
          </a:xfrm>
          <a:prstGeom prst="roundRect">
            <a:avLst/>
          </a:prstGeom>
          <a:solidFill>
            <a:srgbClr val="383852"/>
          </a:solidFill>
          <a:ln w="57150">
            <a:solidFill>
              <a:srgbClr val="DB007A"/>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t>* No entry in club due to skin colour</a:t>
            </a:r>
          </a:p>
          <a:p>
            <a:pPr algn="ctr"/>
            <a:r>
              <a:rPr lang="en-GB" dirty="0"/>
              <a:t>* Laughing at homophobic jokes</a:t>
            </a:r>
            <a:endParaRPr lang="en-GB" dirty="0">
              <a:cs typeface="Calibri"/>
            </a:endParaRPr>
          </a:p>
          <a:p>
            <a:pPr algn="ctr"/>
            <a:r>
              <a:rPr lang="en-GB" dirty="0"/>
              <a:t>* Refusing to sit next to someone with a disability</a:t>
            </a:r>
          </a:p>
          <a:p>
            <a:pPr algn="ctr"/>
            <a:r>
              <a:rPr lang="en-GB" dirty="0"/>
              <a:t>* Pushing in front of a queue or not being served for ages</a:t>
            </a:r>
          </a:p>
        </p:txBody>
      </p:sp>
    </p:spTree>
    <p:extLst>
      <p:ext uri="{BB962C8B-B14F-4D97-AF65-F5344CB8AC3E}">
        <p14:creationId xmlns:p14="http://schemas.microsoft.com/office/powerpoint/2010/main" val="322897300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nip Single Corner Rectangle 16"/>
          <p:cNvSpPr/>
          <p:nvPr/>
        </p:nvSpPr>
        <p:spPr>
          <a:xfrm>
            <a:off x="0" y="1"/>
            <a:ext cx="9144000" cy="6857999"/>
          </a:xfrm>
          <a:prstGeom prst="snip1Rect">
            <a:avLst>
              <a:gd name="adj" fmla="val 0"/>
            </a:avLst>
          </a:prstGeom>
          <a:solidFill>
            <a:srgbClr val="383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Connector 20"/>
          <p:cNvCxnSpPr>
            <a:cxnSpLocks/>
          </p:cNvCxnSpPr>
          <p:nvPr/>
        </p:nvCxnSpPr>
        <p:spPr>
          <a:xfrm>
            <a:off x="0" y="5661248"/>
            <a:ext cx="9144000" cy="0"/>
          </a:xfrm>
          <a:prstGeom prst="line">
            <a:avLst/>
          </a:prstGeom>
          <a:ln w="19050">
            <a:solidFill>
              <a:srgbClr val="DB0C84"/>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E2B3BFD8-A6B0-4FB8-AC3D-EDF7CA1D7F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6784" y="5805264"/>
            <a:ext cx="1907704" cy="921351"/>
          </a:xfrm>
          <a:prstGeom prst="rect">
            <a:avLst/>
          </a:prstGeom>
        </p:spPr>
      </p:pic>
      <p:pic>
        <p:nvPicPr>
          <p:cNvPr id="11" name="Picture 10">
            <a:extLst>
              <a:ext uri="{FF2B5EF4-FFF2-40B4-BE49-F238E27FC236}">
                <a16:creationId xmlns:a16="http://schemas.microsoft.com/office/drawing/2014/main" id="{70A7B2C9-7CCE-41D0-9DBC-B051FFC2FA5A}"/>
              </a:ext>
            </a:extLst>
          </p:cNvPr>
          <p:cNvPicPr>
            <a:picLocks noChangeAspect="1"/>
          </p:cNvPicPr>
          <p:nvPr/>
        </p:nvPicPr>
        <p:blipFill rotWithShape="1">
          <a:blip r:embed="rId4">
            <a:extLst>
              <a:ext uri="{28A0092B-C50C-407E-A947-70E740481C1C}">
                <a14:useLocalDpi xmlns:a14="http://schemas.microsoft.com/office/drawing/2010/main" val="0"/>
              </a:ext>
            </a:extLst>
          </a:blip>
          <a:srcRect l="5236" t="9327" r="5200" b="9191"/>
          <a:stretch/>
        </p:blipFill>
        <p:spPr>
          <a:xfrm>
            <a:off x="216024" y="5817094"/>
            <a:ext cx="5040560" cy="885060"/>
          </a:xfrm>
          <a:prstGeom prst="rect">
            <a:avLst/>
          </a:prstGeom>
        </p:spPr>
      </p:pic>
      <p:sp>
        <p:nvSpPr>
          <p:cNvPr id="2" name="Title 1">
            <a:extLst>
              <a:ext uri="{FF2B5EF4-FFF2-40B4-BE49-F238E27FC236}">
                <a16:creationId xmlns:a16="http://schemas.microsoft.com/office/drawing/2014/main" id="{19FAE2A7-A359-4CE3-851E-A925BE18BEC8}"/>
              </a:ext>
            </a:extLst>
          </p:cNvPr>
          <p:cNvSpPr>
            <a:spLocks noGrp="1"/>
          </p:cNvSpPr>
          <p:nvPr>
            <p:ph type="title"/>
          </p:nvPr>
        </p:nvSpPr>
        <p:spPr>
          <a:xfrm>
            <a:off x="457200" y="403449"/>
            <a:ext cx="8229600" cy="937319"/>
          </a:xfrm>
        </p:spPr>
        <p:txBody>
          <a:bodyPr>
            <a:normAutofit/>
          </a:bodyPr>
          <a:lstStyle/>
          <a:p>
            <a:pPr algn="l"/>
            <a:r>
              <a:rPr lang="en-GB" dirty="0">
                <a:solidFill>
                  <a:schemeClr val="bg1"/>
                </a:solidFill>
              </a:rPr>
              <a:t>Hate Crime - Reporting</a:t>
            </a:r>
          </a:p>
        </p:txBody>
      </p:sp>
      <p:sp>
        <p:nvSpPr>
          <p:cNvPr id="3" name="Content Placeholder 2">
            <a:extLst>
              <a:ext uri="{FF2B5EF4-FFF2-40B4-BE49-F238E27FC236}">
                <a16:creationId xmlns:a16="http://schemas.microsoft.com/office/drawing/2014/main" id="{4C8CF0DA-AC92-45E6-969E-DC67CACDFCFD}"/>
              </a:ext>
            </a:extLst>
          </p:cNvPr>
          <p:cNvSpPr>
            <a:spLocks noGrp="1"/>
          </p:cNvSpPr>
          <p:nvPr>
            <p:ph idx="1"/>
          </p:nvPr>
        </p:nvSpPr>
        <p:spPr>
          <a:xfrm>
            <a:off x="457200" y="1340768"/>
            <a:ext cx="8229600" cy="4785395"/>
          </a:xfrm>
        </p:spPr>
        <p:txBody>
          <a:bodyPr vert="horz" lIns="91440" tIns="45720" rIns="91440" bIns="45720" rtlCol="0" anchor="t">
            <a:normAutofit lnSpcReduction="10000"/>
          </a:bodyPr>
          <a:lstStyle/>
          <a:p>
            <a:r>
              <a:rPr lang="en-US" dirty="0">
                <a:solidFill>
                  <a:schemeClr val="bg1"/>
                </a:solidFill>
              </a:rPr>
              <a:t>Call 999 or 101 </a:t>
            </a:r>
          </a:p>
          <a:p>
            <a:r>
              <a:rPr lang="en-US" dirty="0">
                <a:solidFill>
                  <a:schemeClr val="bg1"/>
                </a:solidFill>
              </a:rPr>
              <a:t>In Person at a Police Station</a:t>
            </a:r>
          </a:p>
          <a:p>
            <a:r>
              <a:rPr lang="en-US" dirty="0">
                <a:solidFill>
                  <a:schemeClr val="bg1"/>
                </a:solidFill>
                <a:hlinkClick r:id="rId5">
                  <a:extLst>
                    <a:ext uri="{A12FA001-AC4F-418D-AE19-62706E023703}">
                      <ahyp:hlinkClr xmlns:ahyp="http://schemas.microsoft.com/office/drawing/2018/hyperlinkcolor" val="tx"/>
                    </a:ext>
                  </a:extLst>
                </a:hlinkClick>
              </a:rPr>
              <a:t>Online via </a:t>
            </a:r>
            <a:r>
              <a:rPr lang="en-GB" dirty="0">
                <a:solidFill>
                  <a:schemeClr val="bg1"/>
                </a:solidFill>
                <a:hlinkClick r:id="rId5">
                  <a:extLst>
                    <a:ext uri="{A12FA001-AC4F-418D-AE19-62706E023703}">
                      <ahyp:hlinkClr xmlns:ahyp="http://schemas.microsoft.com/office/drawing/2018/hyperlinkcolor" val="tx"/>
                    </a:ext>
                  </a:extLst>
                </a:hlinkClick>
              </a:rPr>
              <a:t>0.7 Hate crime or incident | Norfolk Constabulary</a:t>
            </a:r>
            <a:r>
              <a:rPr lang="en-GB" dirty="0">
                <a:solidFill>
                  <a:schemeClr val="bg1"/>
                </a:solidFill>
              </a:rPr>
              <a:t> or </a:t>
            </a:r>
          </a:p>
          <a:p>
            <a:r>
              <a:rPr lang="en-GB" dirty="0">
                <a:solidFill>
                  <a:schemeClr val="bg1"/>
                </a:solidFill>
              </a:rPr>
              <a:t>Suffolk </a:t>
            </a:r>
            <a:r>
              <a:rPr lang="en-GB" dirty="0">
                <a:solidFill>
                  <a:schemeClr val="bg1"/>
                </a:solidFill>
                <a:ea typeface="+mn-lt"/>
                <a:cs typeface="+mn-lt"/>
                <a:hlinkClick r:id="rId6">
                  <a:extLst>
                    <a:ext uri="{A12FA001-AC4F-418D-AE19-62706E023703}">
                      <ahyp:hlinkClr xmlns:ahyp="http://schemas.microsoft.com/office/drawing/2018/hyperlinkcolor" val="tx"/>
                    </a:ext>
                  </a:extLst>
                </a:hlinkClick>
              </a:rPr>
              <a:t>5. Report it - Hate crime or incident | Suffolk Constabulary</a:t>
            </a:r>
            <a:endParaRPr lang="en-US" dirty="0">
              <a:solidFill>
                <a:schemeClr val="bg1"/>
              </a:solidFill>
            </a:endParaRPr>
          </a:p>
          <a:p>
            <a:r>
              <a:rPr lang="en-US" dirty="0">
                <a:solidFill>
                  <a:schemeClr val="bg1"/>
                </a:solidFill>
              </a:rPr>
              <a:t>Crimestoppers </a:t>
            </a:r>
            <a:r>
              <a:rPr lang="en-GB" dirty="0">
                <a:solidFill>
                  <a:schemeClr val="bg1"/>
                </a:solidFill>
                <a:hlinkClick r:id="rId7">
                  <a:extLst>
                    <a:ext uri="{A12FA001-AC4F-418D-AE19-62706E023703}">
                      <ahyp:hlinkClr xmlns:ahyp="http://schemas.microsoft.com/office/drawing/2018/hyperlinkcolor" val="tx"/>
                    </a:ext>
                  </a:extLst>
                </a:hlinkClick>
              </a:rPr>
              <a:t>Hate crime | Crimestoppers (crimestoppers-uk.org)</a:t>
            </a:r>
            <a:endParaRPr lang="en-GB" dirty="0">
              <a:solidFill>
                <a:schemeClr val="bg1"/>
              </a:solidFill>
            </a:endParaRPr>
          </a:p>
          <a:p>
            <a:r>
              <a:rPr lang="en-GB" dirty="0" err="1">
                <a:solidFill>
                  <a:schemeClr val="bg1"/>
                </a:solidFill>
              </a:rPr>
              <a:t>Truevision</a:t>
            </a:r>
            <a:r>
              <a:rPr lang="en-GB" dirty="0">
                <a:solidFill>
                  <a:schemeClr val="bg1"/>
                </a:solidFill>
              </a:rPr>
              <a:t> </a:t>
            </a:r>
            <a:endParaRPr lang="en-US" dirty="0">
              <a:solidFill>
                <a:schemeClr val="bg1"/>
              </a:solidFill>
            </a:endParaRPr>
          </a:p>
          <a:p>
            <a:endParaRPr lang="en-US" dirty="0">
              <a:solidFill>
                <a:schemeClr val="bg1"/>
              </a:solidFill>
              <a:cs typeface="Calibri"/>
            </a:endParaRPr>
          </a:p>
        </p:txBody>
      </p:sp>
      <p:pic>
        <p:nvPicPr>
          <p:cNvPr id="6" name="Picture 4" descr="Logo&#10;&#10;Description automatically generated">
            <a:extLst>
              <a:ext uri="{FF2B5EF4-FFF2-40B4-BE49-F238E27FC236}">
                <a16:creationId xmlns:a16="http://schemas.microsoft.com/office/drawing/2014/main" id="{E4361ABC-A395-F052-2BB0-622ED3E0E143}"/>
              </a:ext>
            </a:extLst>
          </p:cNvPr>
          <p:cNvPicPr>
            <a:picLocks noChangeAspect="1"/>
          </p:cNvPicPr>
          <p:nvPr/>
        </p:nvPicPr>
        <p:blipFill>
          <a:blip r:embed="rId8"/>
          <a:stretch>
            <a:fillRect/>
          </a:stretch>
        </p:blipFill>
        <p:spPr>
          <a:xfrm>
            <a:off x="5431094" y="5925291"/>
            <a:ext cx="1618637" cy="676327"/>
          </a:xfrm>
          <a:prstGeom prst="rect">
            <a:avLst/>
          </a:prstGeom>
        </p:spPr>
      </p:pic>
    </p:spTree>
    <p:extLst>
      <p:ext uri="{BB962C8B-B14F-4D97-AF65-F5344CB8AC3E}">
        <p14:creationId xmlns:p14="http://schemas.microsoft.com/office/powerpoint/2010/main" val="289048087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a:extLst>
              <a:ext uri="{FF2B5EF4-FFF2-40B4-BE49-F238E27FC236}">
                <a16:creationId xmlns:a16="http://schemas.microsoft.com/office/drawing/2014/main" id="{8E117419-197C-4C5E-B63A-6092160678F0}"/>
              </a:ext>
            </a:extLst>
          </p:cNvPr>
          <p:cNvSpPr txBox="1"/>
          <p:nvPr/>
        </p:nvSpPr>
        <p:spPr>
          <a:xfrm>
            <a:off x="2973663" y="2667015"/>
            <a:ext cx="1381965" cy="1394869"/>
          </a:xfrm>
          <a:prstGeom prst="rect">
            <a:avLst/>
          </a:prstGeom>
          <a:noFill/>
        </p:spPr>
        <p:txBody>
          <a:bodyPr wrap="square" rtlCol="0">
            <a:spAutoFit/>
          </a:bodyPr>
          <a:lstStyle/>
          <a:p>
            <a:pPr algn="ctr"/>
            <a:r>
              <a:rPr lang="en-GB" sz="1209" b="1">
                <a:solidFill>
                  <a:schemeClr val="bg1"/>
                </a:solidFill>
              </a:rPr>
              <a:t>Highlight and promote successful hate crime prosecutions across all of our channels</a:t>
            </a:r>
          </a:p>
        </p:txBody>
      </p:sp>
      <p:sp>
        <p:nvSpPr>
          <p:cNvPr id="6" name="TextBox 5">
            <a:extLst>
              <a:ext uri="{FF2B5EF4-FFF2-40B4-BE49-F238E27FC236}">
                <a16:creationId xmlns:a16="http://schemas.microsoft.com/office/drawing/2014/main" id="{127CF2B5-375E-467C-84B9-56DBE9BC84FD}"/>
              </a:ext>
            </a:extLst>
          </p:cNvPr>
          <p:cNvSpPr txBox="1"/>
          <p:nvPr/>
        </p:nvSpPr>
        <p:spPr>
          <a:xfrm>
            <a:off x="368666" y="468595"/>
            <a:ext cx="4093753" cy="558135"/>
          </a:xfrm>
          <a:prstGeom prst="rect">
            <a:avLst/>
          </a:prstGeom>
          <a:noFill/>
        </p:spPr>
        <p:txBody>
          <a:bodyPr wrap="none" lIns="55279" tIns="27639" rIns="55279" bIns="27639" rtlCol="0" anchor="t">
            <a:spAutoFit/>
          </a:bodyPr>
          <a:lstStyle/>
          <a:p>
            <a:r>
              <a:rPr lang="en-GB" sz="3264" b="1">
                <a:solidFill>
                  <a:srgbClr val="5C1793"/>
                </a:solidFill>
              </a:rPr>
              <a:t>Prosecuting hate crime</a:t>
            </a:r>
            <a:endParaRPr lang="en-GB" sz="3264" b="1">
              <a:solidFill>
                <a:srgbClr val="5C1793"/>
              </a:solidFill>
              <a:cs typeface="Calibri"/>
            </a:endParaRPr>
          </a:p>
        </p:txBody>
      </p:sp>
      <p:sp>
        <p:nvSpPr>
          <p:cNvPr id="32" name="TextBox 31">
            <a:extLst>
              <a:ext uri="{FF2B5EF4-FFF2-40B4-BE49-F238E27FC236}">
                <a16:creationId xmlns:a16="http://schemas.microsoft.com/office/drawing/2014/main" id="{6A4CDFA4-11D2-4101-B046-E26050AB20E5}"/>
              </a:ext>
            </a:extLst>
          </p:cNvPr>
          <p:cNvSpPr txBox="1"/>
          <p:nvPr/>
        </p:nvSpPr>
        <p:spPr>
          <a:xfrm>
            <a:off x="0" y="1585228"/>
            <a:ext cx="8493249" cy="259751"/>
          </a:xfrm>
          <a:prstGeom prst="rect">
            <a:avLst/>
          </a:prstGeom>
          <a:solidFill>
            <a:srgbClr val="5C1793"/>
          </a:solidFill>
          <a:ln>
            <a:solidFill>
              <a:srgbClr val="5C1793"/>
            </a:solidFill>
          </a:ln>
        </p:spPr>
        <p:txBody>
          <a:bodyPr wrap="square" rtlCol="0">
            <a:spAutoFit/>
          </a:bodyPr>
          <a:lstStyle/>
          <a:p>
            <a:endParaRPr lang="en-GB" sz="1088"/>
          </a:p>
        </p:txBody>
      </p:sp>
      <p:sp>
        <p:nvSpPr>
          <p:cNvPr id="39" name="TextBox 38">
            <a:extLst>
              <a:ext uri="{FF2B5EF4-FFF2-40B4-BE49-F238E27FC236}">
                <a16:creationId xmlns:a16="http://schemas.microsoft.com/office/drawing/2014/main" id="{ECADC90D-ADCE-41CB-B286-D135C21AC7C7}"/>
              </a:ext>
            </a:extLst>
          </p:cNvPr>
          <p:cNvSpPr txBox="1"/>
          <p:nvPr/>
        </p:nvSpPr>
        <p:spPr>
          <a:xfrm>
            <a:off x="650751" y="4117407"/>
            <a:ext cx="8493249" cy="259751"/>
          </a:xfrm>
          <a:prstGeom prst="rect">
            <a:avLst/>
          </a:prstGeom>
          <a:solidFill>
            <a:srgbClr val="187B7B"/>
          </a:solidFill>
        </p:spPr>
        <p:txBody>
          <a:bodyPr wrap="square" rtlCol="0">
            <a:spAutoFit/>
          </a:bodyPr>
          <a:lstStyle/>
          <a:p>
            <a:endParaRPr lang="en-GB" sz="1088"/>
          </a:p>
        </p:txBody>
      </p:sp>
      <p:sp>
        <p:nvSpPr>
          <p:cNvPr id="27" name="TextBox 26">
            <a:extLst>
              <a:ext uri="{FF2B5EF4-FFF2-40B4-BE49-F238E27FC236}">
                <a16:creationId xmlns:a16="http://schemas.microsoft.com/office/drawing/2014/main" id="{201A0B2F-A280-41CC-BA32-73FE179B0608}"/>
              </a:ext>
            </a:extLst>
          </p:cNvPr>
          <p:cNvSpPr txBox="1"/>
          <p:nvPr/>
        </p:nvSpPr>
        <p:spPr>
          <a:xfrm>
            <a:off x="2343475" y="1787194"/>
            <a:ext cx="5933970" cy="334997"/>
          </a:xfrm>
          <a:prstGeom prst="rect">
            <a:avLst/>
          </a:prstGeom>
          <a:noFill/>
        </p:spPr>
        <p:txBody>
          <a:bodyPr wrap="square" lIns="55279" tIns="27639" rIns="55279" bIns="27639" rtlCol="0" anchor="t">
            <a:spAutoFit/>
          </a:bodyPr>
          <a:lstStyle/>
          <a:p>
            <a:r>
              <a:rPr lang="en-GB" sz="1814" b="1">
                <a:solidFill>
                  <a:srgbClr val="FFFFFF"/>
                </a:solidFill>
              </a:rPr>
              <a:t>Any crime can be prosecuted as a hate crime if the offender:</a:t>
            </a:r>
            <a:endParaRPr lang="en-GB" sz="1511">
              <a:ea typeface="+mn-lt"/>
              <a:cs typeface="+mn-lt"/>
            </a:endParaRPr>
          </a:p>
        </p:txBody>
      </p:sp>
      <p:sp>
        <p:nvSpPr>
          <p:cNvPr id="28" name="TextBox 27">
            <a:extLst>
              <a:ext uri="{FF2B5EF4-FFF2-40B4-BE49-F238E27FC236}">
                <a16:creationId xmlns:a16="http://schemas.microsoft.com/office/drawing/2014/main" id="{B680F583-FC49-44E2-BEBD-DC5B02C1441B}"/>
              </a:ext>
            </a:extLst>
          </p:cNvPr>
          <p:cNvSpPr txBox="1"/>
          <p:nvPr/>
        </p:nvSpPr>
        <p:spPr>
          <a:xfrm>
            <a:off x="1040915" y="4511360"/>
            <a:ext cx="5695661" cy="1125854"/>
          </a:xfrm>
          <a:prstGeom prst="rect">
            <a:avLst/>
          </a:prstGeom>
          <a:noFill/>
        </p:spPr>
        <p:txBody>
          <a:bodyPr wrap="square" lIns="55279" tIns="27639" rIns="55279" bIns="27639" rtlCol="0" anchor="t">
            <a:spAutoFit/>
          </a:bodyPr>
          <a:lstStyle/>
          <a:p>
            <a:r>
              <a:rPr lang="en-US" sz="1814" b="1" dirty="0">
                <a:solidFill>
                  <a:srgbClr val="002060"/>
                </a:solidFill>
              </a:rPr>
              <a:t>Offenders can receive longer sentences if they are convicted of a hate crime.</a:t>
            </a:r>
            <a:endParaRPr lang="en-US" sz="1088" b="1" dirty="0">
              <a:solidFill>
                <a:srgbClr val="002060"/>
              </a:solidFill>
              <a:cs typeface="Calibri"/>
            </a:endParaRPr>
          </a:p>
          <a:p>
            <a:endParaRPr lang="en-US" sz="1814" b="1" dirty="0">
              <a:solidFill>
                <a:srgbClr val="002060"/>
              </a:solidFill>
              <a:cs typeface="Calibri"/>
            </a:endParaRPr>
          </a:p>
          <a:p>
            <a:r>
              <a:rPr lang="en-US" sz="1511" dirty="0">
                <a:solidFill>
                  <a:srgbClr val="002060"/>
                </a:solidFill>
                <a:cs typeface="Calibri"/>
              </a:rPr>
              <a:t>This is called a sentence uplift.</a:t>
            </a:r>
          </a:p>
        </p:txBody>
      </p:sp>
      <p:sp>
        <p:nvSpPr>
          <p:cNvPr id="12" name="TextBox 11">
            <a:extLst>
              <a:ext uri="{FF2B5EF4-FFF2-40B4-BE49-F238E27FC236}">
                <a16:creationId xmlns:a16="http://schemas.microsoft.com/office/drawing/2014/main" id="{112B0571-A518-4668-98C5-7F5BF81B0855}"/>
              </a:ext>
            </a:extLst>
          </p:cNvPr>
          <p:cNvSpPr txBox="1"/>
          <p:nvPr/>
        </p:nvSpPr>
        <p:spPr>
          <a:xfrm>
            <a:off x="2567751" y="2360264"/>
            <a:ext cx="5933970" cy="753316"/>
          </a:xfrm>
          <a:prstGeom prst="rect">
            <a:avLst/>
          </a:prstGeom>
          <a:noFill/>
        </p:spPr>
        <p:txBody>
          <a:bodyPr wrap="square" lIns="55279" tIns="27639" rIns="55279" bIns="27639" rtlCol="0" anchor="t">
            <a:spAutoFit/>
          </a:bodyPr>
          <a:lstStyle/>
          <a:p>
            <a:pPr marL="207283" indent="-207283">
              <a:buFont typeface="Arial"/>
              <a:buChar char="•"/>
            </a:pPr>
            <a:r>
              <a:rPr lang="en-GB" sz="1511" dirty="0">
                <a:solidFill>
                  <a:srgbClr val="002060"/>
                </a:solidFill>
              </a:rPr>
              <a:t>Demonstrated hostility</a:t>
            </a:r>
            <a:r>
              <a:rPr lang="en-GB" sz="1511" dirty="0">
                <a:solidFill>
                  <a:srgbClr val="002060"/>
                </a:solidFill>
                <a:ea typeface="+mn-lt"/>
                <a:cs typeface="+mn-lt"/>
              </a:rPr>
              <a:t> towards one of the characteristics </a:t>
            </a:r>
          </a:p>
          <a:p>
            <a:r>
              <a:rPr lang="en-GB" sz="1511" dirty="0">
                <a:solidFill>
                  <a:srgbClr val="002060"/>
                </a:solidFill>
                <a:ea typeface="+mn-lt"/>
                <a:cs typeface="+mn-lt"/>
              </a:rPr>
              <a:t>Or</a:t>
            </a:r>
          </a:p>
          <a:p>
            <a:pPr marL="207283" indent="-207283">
              <a:buFont typeface="Arial"/>
              <a:buChar char="•"/>
            </a:pPr>
            <a:r>
              <a:rPr lang="en-GB" sz="1511" dirty="0">
                <a:solidFill>
                  <a:srgbClr val="002060"/>
                </a:solidFill>
                <a:ea typeface="+mn-lt"/>
                <a:cs typeface="+mn-lt"/>
              </a:rPr>
              <a:t>Was motivated by hostility towards one of these characteristics</a:t>
            </a:r>
          </a:p>
        </p:txBody>
      </p:sp>
      <p:pic>
        <p:nvPicPr>
          <p:cNvPr id="5" name="Picture 4">
            <a:extLst>
              <a:ext uri="{FF2B5EF4-FFF2-40B4-BE49-F238E27FC236}">
                <a16:creationId xmlns:a16="http://schemas.microsoft.com/office/drawing/2014/main" id="{DDD47178-A957-438F-8944-C2F7C7D0413B}"/>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9178" t="18534" r="19269" b="17846"/>
          <a:stretch/>
        </p:blipFill>
        <p:spPr bwMode="auto">
          <a:xfrm>
            <a:off x="6505741" y="3990251"/>
            <a:ext cx="2136432" cy="219608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a:extLst>
              <a:ext uri="{FF2B5EF4-FFF2-40B4-BE49-F238E27FC236}">
                <a16:creationId xmlns:a16="http://schemas.microsoft.com/office/drawing/2014/main" id="{3EE7003E-E34D-42C8-BE29-A1EB2057BD98}"/>
              </a:ext>
            </a:extLst>
          </p:cNvPr>
          <p:cNvPicPr>
            <a:picLocks noChangeAspect="1"/>
          </p:cNvPicPr>
          <p:nvPr/>
        </p:nvPicPr>
        <p:blipFill rotWithShape="1">
          <a:blip r:embed="rId4"/>
          <a:srcRect l="8240" t="12761" r="7675" b="25290"/>
          <a:stretch/>
        </p:blipFill>
        <p:spPr>
          <a:xfrm>
            <a:off x="176322" y="1590647"/>
            <a:ext cx="2242723" cy="1662677"/>
          </a:xfrm>
          <a:prstGeom prst="rect">
            <a:avLst/>
          </a:prstGeom>
        </p:spPr>
      </p:pic>
    </p:spTree>
    <p:extLst>
      <p:ext uri="{BB962C8B-B14F-4D97-AF65-F5344CB8AC3E}">
        <p14:creationId xmlns:p14="http://schemas.microsoft.com/office/powerpoint/2010/main" val="821272968"/>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50166-F72D-55D0-7298-A33558236716}"/>
              </a:ext>
            </a:extLst>
          </p:cNvPr>
          <p:cNvSpPr>
            <a:spLocks noGrp="1"/>
          </p:cNvSpPr>
          <p:nvPr>
            <p:ph type="title"/>
          </p:nvPr>
        </p:nvSpPr>
        <p:spPr>
          <a:xfrm>
            <a:off x="712382" y="386079"/>
            <a:ext cx="5677572" cy="1321036"/>
          </a:xfrm>
        </p:spPr>
        <p:txBody>
          <a:bodyPr>
            <a:normAutofit fontScale="90000"/>
          </a:bodyPr>
          <a:lstStyle/>
          <a:p>
            <a:r>
              <a:rPr lang="en-GB" dirty="0"/>
              <a:t>Assaults on Emergency Workers</a:t>
            </a:r>
          </a:p>
        </p:txBody>
      </p:sp>
      <p:sp>
        <p:nvSpPr>
          <p:cNvPr id="3" name="Text Placeholder 2">
            <a:extLst>
              <a:ext uri="{FF2B5EF4-FFF2-40B4-BE49-F238E27FC236}">
                <a16:creationId xmlns:a16="http://schemas.microsoft.com/office/drawing/2014/main" id="{BF9468DE-E0C2-965B-6FBA-F2BBA7CA9F83}"/>
              </a:ext>
            </a:extLst>
          </p:cNvPr>
          <p:cNvSpPr>
            <a:spLocks noGrp="1"/>
          </p:cNvSpPr>
          <p:nvPr>
            <p:ph type="body" idx="1"/>
          </p:nvPr>
        </p:nvSpPr>
        <p:spPr>
          <a:xfrm>
            <a:off x="596426" y="3491633"/>
            <a:ext cx="8471822" cy="2232737"/>
          </a:xfrm>
          <a:solidFill>
            <a:schemeClr val="accent4"/>
          </a:solidFill>
        </p:spPr>
        <p:txBody>
          <a:bodyPr/>
          <a:lstStyle/>
          <a:p>
            <a:r>
              <a:rPr lang="en-GB" sz="2418" dirty="0">
                <a:solidFill>
                  <a:schemeClr val="bg1"/>
                </a:solidFill>
              </a:rPr>
              <a:t>Maximum Sentences:</a:t>
            </a:r>
          </a:p>
          <a:p>
            <a:pPr marL="345472" indent="-345472"/>
            <a:r>
              <a:rPr lang="en-GB" sz="2418" dirty="0">
                <a:solidFill>
                  <a:schemeClr val="bg1"/>
                </a:solidFill>
              </a:rPr>
              <a:t>Common Assault – 6 months imprisonment</a:t>
            </a:r>
          </a:p>
          <a:p>
            <a:pPr marL="345472" indent="-345472"/>
            <a:r>
              <a:rPr lang="en-GB" sz="2418" dirty="0">
                <a:solidFill>
                  <a:schemeClr val="bg1"/>
                </a:solidFill>
              </a:rPr>
              <a:t>Assault on Emergency Worker – 12 months imprisonment</a:t>
            </a:r>
          </a:p>
          <a:p>
            <a:pPr marL="345472" indent="-345472"/>
            <a:r>
              <a:rPr lang="en-GB" sz="2418" dirty="0">
                <a:solidFill>
                  <a:schemeClr val="bg1"/>
                </a:solidFill>
              </a:rPr>
              <a:t>Racially/Religiously aggravated assault on emergency worker – 2 years imprisonment</a:t>
            </a:r>
          </a:p>
          <a:p>
            <a:endParaRPr lang="en-GB" sz="2418" dirty="0">
              <a:solidFill>
                <a:schemeClr val="bg1"/>
              </a:solidFill>
            </a:endParaRPr>
          </a:p>
        </p:txBody>
      </p:sp>
      <p:sp>
        <p:nvSpPr>
          <p:cNvPr id="4" name="Rectangle 3">
            <a:extLst>
              <a:ext uri="{FF2B5EF4-FFF2-40B4-BE49-F238E27FC236}">
                <a16:creationId xmlns:a16="http://schemas.microsoft.com/office/drawing/2014/main" id="{73161DDF-04F5-E5BF-1FDC-BCF4CE4D4DAD}"/>
              </a:ext>
            </a:extLst>
          </p:cNvPr>
          <p:cNvSpPr/>
          <p:nvPr/>
        </p:nvSpPr>
        <p:spPr>
          <a:xfrm>
            <a:off x="58188" y="1717129"/>
            <a:ext cx="8471822" cy="14110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660" dirty="0">
                <a:solidFill>
                  <a:schemeClr val="bg1"/>
                </a:solidFill>
              </a:rPr>
              <a:t>The Law </a:t>
            </a:r>
            <a:r>
              <a:rPr lang="en-GB" sz="2660" dirty="0">
                <a:latin typeface="Calibri" panose="020F0502020204030204" pitchFamily="34" charset="0"/>
                <a:ea typeface="Calibri" panose="020F0502020204030204" pitchFamily="34" charset="0"/>
                <a:cs typeface="Times New Roman" panose="02020603050405020304" pitchFamily="18" charset="0"/>
              </a:rPr>
              <a:t>recognises that assaults on emergency workers need to be treated more severely </a:t>
            </a:r>
            <a:endParaRPr lang="en-GB" sz="2660" dirty="0">
              <a:solidFill>
                <a:schemeClr val="bg1"/>
              </a:solidFill>
            </a:endParaRPr>
          </a:p>
        </p:txBody>
      </p:sp>
    </p:spTree>
    <p:extLst>
      <p:ext uri="{BB962C8B-B14F-4D97-AF65-F5344CB8AC3E}">
        <p14:creationId xmlns:p14="http://schemas.microsoft.com/office/powerpoint/2010/main" val="1542854198"/>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nip Single Corner Rectangle 16"/>
          <p:cNvSpPr/>
          <p:nvPr/>
        </p:nvSpPr>
        <p:spPr>
          <a:xfrm>
            <a:off x="0" y="1"/>
            <a:ext cx="9144000" cy="6857999"/>
          </a:xfrm>
          <a:prstGeom prst="snip1Rect">
            <a:avLst>
              <a:gd name="adj" fmla="val 0"/>
            </a:avLst>
          </a:prstGeom>
          <a:solidFill>
            <a:srgbClr val="383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Connector 20"/>
          <p:cNvCxnSpPr>
            <a:cxnSpLocks/>
          </p:cNvCxnSpPr>
          <p:nvPr/>
        </p:nvCxnSpPr>
        <p:spPr>
          <a:xfrm>
            <a:off x="0" y="5661248"/>
            <a:ext cx="9144000" cy="0"/>
          </a:xfrm>
          <a:prstGeom prst="line">
            <a:avLst/>
          </a:prstGeom>
          <a:ln w="19050">
            <a:solidFill>
              <a:srgbClr val="DB0C84"/>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E2B3BFD8-A6B0-4FB8-AC3D-EDF7CA1D7F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6784" y="5805264"/>
            <a:ext cx="1907704" cy="921351"/>
          </a:xfrm>
          <a:prstGeom prst="rect">
            <a:avLst/>
          </a:prstGeom>
        </p:spPr>
      </p:pic>
      <p:pic>
        <p:nvPicPr>
          <p:cNvPr id="11" name="Picture 10">
            <a:extLst>
              <a:ext uri="{FF2B5EF4-FFF2-40B4-BE49-F238E27FC236}">
                <a16:creationId xmlns:a16="http://schemas.microsoft.com/office/drawing/2014/main" id="{70A7B2C9-7CCE-41D0-9DBC-B051FFC2FA5A}"/>
              </a:ext>
            </a:extLst>
          </p:cNvPr>
          <p:cNvPicPr>
            <a:picLocks noChangeAspect="1"/>
          </p:cNvPicPr>
          <p:nvPr/>
        </p:nvPicPr>
        <p:blipFill rotWithShape="1">
          <a:blip r:embed="rId4">
            <a:extLst>
              <a:ext uri="{28A0092B-C50C-407E-A947-70E740481C1C}">
                <a14:useLocalDpi xmlns:a14="http://schemas.microsoft.com/office/drawing/2010/main" val="0"/>
              </a:ext>
            </a:extLst>
          </a:blip>
          <a:srcRect l="5236" t="9327" r="5200" b="9191"/>
          <a:stretch/>
        </p:blipFill>
        <p:spPr>
          <a:xfrm>
            <a:off x="216024" y="5817094"/>
            <a:ext cx="5040560" cy="885060"/>
          </a:xfrm>
          <a:prstGeom prst="rect">
            <a:avLst/>
          </a:prstGeom>
        </p:spPr>
      </p:pic>
      <p:sp>
        <p:nvSpPr>
          <p:cNvPr id="2" name="Title 1">
            <a:extLst>
              <a:ext uri="{FF2B5EF4-FFF2-40B4-BE49-F238E27FC236}">
                <a16:creationId xmlns:a16="http://schemas.microsoft.com/office/drawing/2014/main" id="{19FAE2A7-A359-4CE3-851E-A925BE18BEC8}"/>
              </a:ext>
            </a:extLst>
          </p:cNvPr>
          <p:cNvSpPr>
            <a:spLocks noGrp="1"/>
          </p:cNvSpPr>
          <p:nvPr>
            <p:ph type="title"/>
          </p:nvPr>
        </p:nvSpPr>
        <p:spPr>
          <a:xfrm>
            <a:off x="457200" y="403449"/>
            <a:ext cx="8229600" cy="937319"/>
          </a:xfrm>
        </p:spPr>
        <p:txBody>
          <a:bodyPr>
            <a:normAutofit/>
          </a:bodyPr>
          <a:lstStyle/>
          <a:p>
            <a:pPr algn="l"/>
            <a:r>
              <a:rPr lang="en-GB" dirty="0">
                <a:solidFill>
                  <a:schemeClr val="bg1"/>
                </a:solidFill>
              </a:rPr>
              <a:t>Hate Crime – Support for Victims </a:t>
            </a:r>
          </a:p>
        </p:txBody>
      </p:sp>
      <p:sp>
        <p:nvSpPr>
          <p:cNvPr id="3" name="Content Placeholder 2">
            <a:extLst>
              <a:ext uri="{FF2B5EF4-FFF2-40B4-BE49-F238E27FC236}">
                <a16:creationId xmlns:a16="http://schemas.microsoft.com/office/drawing/2014/main" id="{4C8CF0DA-AC92-45E6-969E-DC67CACDFCFD}"/>
              </a:ext>
            </a:extLst>
          </p:cNvPr>
          <p:cNvSpPr>
            <a:spLocks noGrp="1"/>
          </p:cNvSpPr>
          <p:nvPr>
            <p:ph idx="1"/>
          </p:nvPr>
        </p:nvSpPr>
        <p:spPr>
          <a:xfrm>
            <a:off x="457200" y="1340768"/>
            <a:ext cx="8229600" cy="4785395"/>
          </a:xfrm>
        </p:spPr>
        <p:txBody>
          <a:bodyPr vert="horz" lIns="91440" tIns="45720" rIns="91440" bIns="45720" rtlCol="0" anchor="t">
            <a:normAutofit/>
          </a:bodyPr>
          <a:lstStyle/>
          <a:p>
            <a:r>
              <a:rPr lang="en-GB" dirty="0">
                <a:solidFill>
                  <a:schemeClr val="bg1"/>
                </a:solidFill>
                <a:hlinkClick r:id="rId5">
                  <a:extLst>
                    <a:ext uri="{A12FA001-AC4F-418D-AE19-62706E023703}">
                      <ahyp:hlinkClr xmlns:ahyp="http://schemas.microsoft.com/office/drawing/2018/hyperlinkcolor" val="tx"/>
                    </a:ext>
                  </a:extLst>
                </a:hlinkClick>
              </a:rPr>
              <a:t>Hate crime - Victim Support</a:t>
            </a:r>
            <a:endParaRPr lang="en-GB" dirty="0">
              <a:solidFill>
                <a:schemeClr val="bg1"/>
              </a:solidFill>
            </a:endParaRPr>
          </a:p>
          <a:p>
            <a:endParaRPr lang="en-GB" dirty="0">
              <a:solidFill>
                <a:schemeClr val="bg1"/>
              </a:solidFill>
              <a:cs typeface="Calibri"/>
            </a:endParaRPr>
          </a:p>
          <a:p>
            <a:r>
              <a:rPr lang="en-GB" dirty="0">
                <a:solidFill>
                  <a:schemeClr val="bg1"/>
                </a:solidFill>
                <a:hlinkClick r:id="rId6">
                  <a:extLst>
                    <a:ext uri="{A12FA001-AC4F-418D-AE19-62706E023703}">
                      <ahyp:hlinkClr xmlns:ahyp="http://schemas.microsoft.com/office/drawing/2018/hyperlinkcolor" val="tx"/>
                    </a:ext>
                  </a:extLst>
                </a:hlinkClick>
              </a:rPr>
              <a:t>Home - Stop Hate UK</a:t>
            </a:r>
            <a:endParaRPr lang="en-GB" dirty="0">
              <a:solidFill>
                <a:schemeClr val="bg1"/>
              </a:solidFill>
            </a:endParaRPr>
          </a:p>
          <a:p>
            <a:endParaRPr lang="en-GB" dirty="0">
              <a:solidFill>
                <a:schemeClr val="bg1"/>
              </a:solidFill>
              <a:cs typeface="Calibri"/>
            </a:endParaRPr>
          </a:p>
          <a:p>
            <a:r>
              <a:rPr lang="en-GB" dirty="0">
                <a:solidFill>
                  <a:schemeClr val="bg1"/>
                </a:solidFill>
                <a:hlinkClick r:id="rId7">
                  <a:extLst>
                    <a:ext uri="{A12FA001-AC4F-418D-AE19-62706E023703}">
                      <ahyp:hlinkClr xmlns:ahyp="http://schemas.microsoft.com/office/drawing/2018/hyperlinkcolor" val="tx"/>
                    </a:ext>
                  </a:extLst>
                </a:hlinkClick>
              </a:rPr>
              <a:t>Get help if you’ve experienced a hate crime or hate incident - Citizens Advice</a:t>
            </a:r>
            <a:endParaRPr lang="en-US" dirty="0">
              <a:solidFill>
                <a:schemeClr val="bg1"/>
              </a:solidFill>
              <a:cs typeface="Calibri"/>
            </a:endParaRPr>
          </a:p>
        </p:txBody>
      </p:sp>
      <p:pic>
        <p:nvPicPr>
          <p:cNvPr id="6" name="Picture 4" descr="Logo&#10;&#10;Description automatically generated">
            <a:extLst>
              <a:ext uri="{FF2B5EF4-FFF2-40B4-BE49-F238E27FC236}">
                <a16:creationId xmlns:a16="http://schemas.microsoft.com/office/drawing/2014/main" id="{E4361ABC-A395-F052-2BB0-622ED3E0E143}"/>
              </a:ext>
            </a:extLst>
          </p:cNvPr>
          <p:cNvPicPr>
            <a:picLocks noChangeAspect="1"/>
          </p:cNvPicPr>
          <p:nvPr/>
        </p:nvPicPr>
        <p:blipFill>
          <a:blip r:embed="rId8"/>
          <a:stretch>
            <a:fillRect/>
          </a:stretch>
        </p:blipFill>
        <p:spPr>
          <a:xfrm>
            <a:off x="5431094" y="5925291"/>
            <a:ext cx="1618637" cy="676327"/>
          </a:xfrm>
          <a:prstGeom prst="rect">
            <a:avLst/>
          </a:prstGeom>
        </p:spPr>
      </p:pic>
    </p:spTree>
    <p:extLst>
      <p:ext uri="{BB962C8B-B14F-4D97-AF65-F5344CB8AC3E}">
        <p14:creationId xmlns:p14="http://schemas.microsoft.com/office/powerpoint/2010/main" val="388112828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E4BE1-60C4-4D52-BDF3-770E57D37C68}"/>
              </a:ext>
            </a:extLst>
          </p:cNvPr>
          <p:cNvSpPr>
            <a:spLocks noGrp="1"/>
          </p:cNvSpPr>
          <p:nvPr>
            <p:ph type="title"/>
          </p:nvPr>
        </p:nvSpPr>
        <p:spPr>
          <a:xfrm>
            <a:off x="382954" y="493782"/>
            <a:ext cx="6055469" cy="652359"/>
          </a:xfrm>
        </p:spPr>
        <p:txBody>
          <a:bodyPr vert="horz" lIns="55279" tIns="27639" rIns="55279" bIns="27639" rtlCol="0" anchor="ctr">
            <a:noAutofit/>
          </a:bodyPr>
          <a:lstStyle/>
          <a:p>
            <a:pPr algn="l" rtl="0">
              <a:lnSpc>
                <a:spcPct val="90000"/>
              </a:lnSpc>
              <a:spcBef>
                <a:spcPct val="0"/>
              </a:spcBef>
            </a:pPr>
            <a:r>
              <a:rPr lang="en-US" sz="3264">
                <a:solidFill>
                  <a:srgbClr val="5C1793"/>
                </a:solidFill>
                <a:latin typeface="+mj-lt"/>
                <a:cs typeface="+mj-cs"/>
              </a:rPr>
              <a:t>How are we tackling hate crime?</a:t>
            </a:r>
            <a:endParaRPr lang="en-US" sz="3264">
              <a:solidFill>
                <a:srgbClr val="5C1793"/>
              </a:solidFill>
              <a:latin typeface="+mj-lt"/>
              <a:cs typeface="Calibri"/>
            </a:endParaRPr>
          </a:p>
        </p:txBody>
      </p:sp>
      <p:sp>
        <p:nvSpPr>
          <p:cNvPr id="5" name="TextBox 4">
            <a:extLst>
              <a:ext uri="{FF2B5EF4-FFF2-40B4-BE49-F238E27FC236}">
                <a16:creationId xmlns:a16="http://schemas.microsoft.com/office/drawing/2014/main" id="{6F3AA5D1-4172-4428-A6D3-EC0888F50E2D}"/>
              </a:ext>
            </a:extLst>
          </p:cNvPr>
          <p:cNvSpPr txBox="1"/>
          <p:nvPr/>
        </p:nvSpPr>
        <p:spPr>
          <a:xfrm>
            <a:off x="608175" y="1673002"/>
            <a:ext cx="4646129" cy="3623137"/>
          </a:xfrm>
          <a:prstGeom prst="rect">
            <a:avLst/>
          </a:prstGeom>
        </p:spPr>
        <p:txBody>
          <a:bodyPr rot="0" spcFirstLastPara="0" vertOverflow="overflow" horzOverflow="overflow" vert="horz" lIns="55279" tIns="27639" rIns="55279" bIns="27639" numCol="1" spcCol="0" rtlCol="0" fromWordArt="0" anchorCtr="0" forceAA="0" compatLnSpc="1">
            <a:prstTxWarp prst="textNoShape">
              <a:avLst/>
            </a:prstTxWarp>
            <a:noAutofit/>
          </a:bodyPr>
          <a:lstStyle/>
          <a:p>
            <a:pPr marL="172736" indent="-138189">
              <a:lnSpc>
                <a:spcPct val="90000"/>
              </a:lnSpc>
              <a:spcAft>
                <a:spcPts val="363"/>
              </a:spcAft>
              <a:buFont typeface="Arial" panose="020B0604020202020204" pitchFamily="34" charset="0"/>
              <a:buChar char="•"/>
            </a:pPr>
            <a:r>
              <a:rPr lang="en-US" sz="1814" dirty="0">
                <a:solidFill>
                  <a:srgbClr val="5C1793"/>
                </a:solidFill>
              </a:rPr>
              <a:t>Hate crime training for our prosecutors</a:t>
            </a:r>
            <a:endParaRPr lang="en-US" sz="1814" dirty="0">
              <a:solidFill>
                <a:srgbClr val="5C1793"/>
              </a:solidFill>
              <a:cs typeface="Calibri"/>
            </a:endParaRPr>
          </a:p>
          <a:p>
            <a:pPr marL="172736" indent="-138189">
              <a:lnSpc>
                <a:spcPct val="90000"/>
              </a:lnSpc>
              <a:spcAft>
                <a:spcPts val="363"/>
              </a:spcAft>
              <a:buFont typeface="Arial" panose="020B0604020202020204" pitchFamily="34" charset="0"/>
              <a:buChar char="•"/>
            </a:pPr>
            <a:endParaRPr lang="en-US" sz="1814" dirty="0">
              <a:solidFill>
                <a:srgbClr val="5C1793"/>
              </a:solidFill>
              <a:cs typeface="Calibri"/>
            </a:endParaRPr>
          </a:p>
          <a:p>
            <a:pPr marL="172736" indent="-138189">
              <a:lnSpc>
                <a:spcPct val="90000"/>
              </a:lnSpc>
              <a:spcAft>
                <a:spcPts val="363"/>
              </a:spcAft>
              <a:buFont typeface="Arial" panose="020B0604020202020204" pitchFamily="34" charset="0"/>
              <a:buChar char="•"/>
            </a:pPr>
            <a:r>
              <a:rPr lang="en-US" sz="1814" dirty="0">
                <a:solidFill>
                  <a:srgbClr val="5C1793"/>
                </a:solidFill>
              </a:rPr>
              <a:t>Regular quality checks on our cases </a:t>
            </a:r>
            <a:endParaRPr lang="en-US" sz="1814" dirty="0">
              <a:solidFill>
                <a:srgbClr val="5C1793"/>
              </a:solidFill>
              <a:cs typeface="Calibri"/>
            </a:endParaRPr>
          </a:p>
          <a:p>
            <a:pPr marL="172736" indent="-138189">
              <a:lnSpc>
                <a:spcPct val="90000"/>
              </a:lnSpc>
              <a:spcAft>
                <a:spcPts val="363"/>
              </a:spcAft>
              <a:buFont typeface="Arial" panose="020B0604020202020204" pitchFamily="34" charset="0"/>
              <a:buChar char="•"/>
            </a:pPr>
            <a:endParaRPr lang="en-US" sz="1814" dirty="0">
              <a:solidFill>
                <a:srgbClr val="5C1793"/>
              </a:solidFill>
              <a:cs typeface="Calibri"/>
            </a:endParaRPr>
          </a:p>
          <a:p>
            <a:pPr marL="172736" indent="-138189">
              <a:lnSpc>
                <a:spcPct val="90000"/>
              </a:lnSpc>
              <a:spcAft>
                <a:spcPts val="363"/>
              </a:spcAft>
              <a:buFont typeface="Arial" panose="020B0604020202020204" pitchFamily="34" charset="0"/>
              <a:buChar char="•"/>
            </a:pPr>
            <a:r>
              <a:rPr lang="en-US" sz="1814" dirty="0">
                <a:solidFill>
                  <a:srgbClr val="5C1793"/>
                </a:solidFill>
              </a:rPr>
              <a:t>National and local community feedback groups helping us understand where we’ve done well and how we could improve. </a:t>
            </a:r>
            <a:endParaRPr lang="en-US" sz="1814" dirty="0">
              <a:solidFill>
                <a:srgbClr val="5C1793"/>
              </a:solidFill>
              <a:cs typeface="Calibri"/>
            </a:endParaRPr>
          </a:p>
          <a:p>
            <a:pPr marL="172736" indent="-138189">
              <a:lnSpc>
                <a:spcPct val="90000"/>
              </a:lnSpc>
              <a:spcAft>
                <a:spcPts val="363"/>
              </a:spcAft>
              <a:buFont typeface="Arial" panose="020B0604020202020204" pitchFamily="34" charset="0"/>
              <a:buChar char="•"/>
            </a:pPr>
            <a:endParaRPr lang="en-US" sz="1814" dirty="0">
              <a:solidFill>
                <a:srgbClr val="5C1793"/>
              </a:solidFill>
              <a:cs typeface="Calibri"/>
            </a:endParaRPr>
          </a:p>
          <a:p>
            <a:pPr marL="172736" indent="-138189">
              <a:lnSpc>
                <a:spcPct val="90000"/>
              </a:lnSpc>
              <a:spcAft>
                <a:spcPts val="363"/>
              </a:spcAft>
              <a:buFont typeface="Arial" panose="020B0604020202020204" pitchFamily="34" charset="0"/>
              <a:buChar char="•"/>
            </a:pPr>
            <a:r>
              <a:rPr lang="en-US" sz="1814" dirty="0">
                <a:solidFill>
                  <a:srgbClr val="5C1793"/>
                </a:solidFill>
              </a:rPr>
              <a:t>Provide support (special measures) for victims and witnesses to enable them to give their best evidence.</a:t>
            </a:r>
            <a:endParaRPr lang="en-US" sz="1814" dirty="0">
              <a:solidFill>
                <a:srgbClr val="5C1793"/>
              </a:solidFill>
              <a:cs typeface="Calibri"/>
            </a:endParaRPr>
          </a:p>
          <a:p>
            <a:pPr marL="172736" indent="-138189">
              <a:lnSpc>
                <a:spcPct val="90000"/>
              </a:lnSpc>
              <a:spcAft>
                <a:spcPts val="363"/>
              </a:spcAft>
              <a:buFont typeface="Arial" panose="020B0604020202020204" pitchFamily="34" charset="0"/>
              <a:buChar char="•"/>
            </a:pPr>
            <a:endParaRPr lang="en-US" sz="1814" dirty="0">
              <a:solidFill>
                <a:srgbClr val="5C1793"/>
              </a:solidFill>
              <a:cs typeface="Calibri"/>
            </a:endParaRPr>
          </a:p>
          <a:p>
            <a:pPr marL="172736" indent="-138189">
              <a:lnSpc>
                <a:spcPct val="90000"/>
              </a:lnSpc>
              <a:spcAft>
                <a:spcPts val="363"/>
              </a:spcAft>
              <a:buFont typeface="Arial" panose="020B0604020202020204" pitchFamily="34" charset="0"/>
              <a:buChar char="•"/>
            </a:pPr>
            <a:r>
              <a:rPr lang="en-US" sz="1814" dirty="0">
                <a:solidFill>
                  <a:srgbClr val="5C1793"/>
                </a:solidFill>
              </a:rPr>
              <a:t>Working with our partners to help the public understand hate crime and what we can do to tackle it.</a:t>
            </a:r>
            <a:endParaRPr lang="en-US" sz="1814" dirty="0">
              <a:solidFill>
                <a:srgbClr val="5C1793"/>
              </a:solidFill>
              <a:cs typeface="Calibri"/>
            </a:endParaRPr>
          </a:p>
          <a:p>
            <a:pPr indent="-138189">
              <a:lnSpc>
                <a:spcPct val="90000"/>
              </a:lnSpc>
              <a:spcAft>
                <a:spcPts val="363"/>
              </a:spcAft>
              <a:buFont typeface="Arial" panose="020B0604020202020204" pitchFamily="34" charset="0"/>
              <a:buChar char="•"/>
            </a:pPr>
            <a:endParaRPr lang="en-US" sz="1814" dirty="0">
              <a:solidFill>
                <a:srgbClr val="5C1793"/>
              </a:solidFill>
              <a:cs typeface="Calibri"/>
            </a:endParaRPr>
          </a:p>
        </p:txBody>
      </p:sp>
      <p:pic>
        <p:nvPicPr>
          <p:cNvPr id="7" name="Picture 7">
            <a:extLst>
              <a:ext uri="{FF2B5EF4-FFF2-40B4-BE49-F238E27FC236}">
                <a16:creationId xmlns:a16="http://schemas.microsoft.com/office/drawing/2014/main" id="{B9A5AF92-FFAC-4D66-BEB2-7B8F95B3AD15}"/>
              </a:ext>
            </a:extLst>
          </p:cNvPr>
          <p:cNvPicPr>
            <a:picLocks noChangeAspect="1"/>
          </p:cNvPicPr>
          <p:nvPr/>
        </p:nvPicPr>
        <p:blipFill rotWithShape="1">
          <a:blip r:embed="rId2"/>
          <a:srcRect l="14432" r="16388" b="-2"/>
          <a:stretch/>
        </p:blipFill>
        <p:spPr>
          <a:xfrm>
            <a:off x="4671911" y="196744"/>
            <a:ext cx="4472089" cy="6464518"/>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25715585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nip Single Corner Rectangle 16"/>
          <p:cNvSpPr/>
          <p:nvPr/>
        </p:nvSpPr>
        <p:spPr>
          <a:xfrm>
            <a:off x="0" y="2"/>
            <a:ext cx="9144000" cy="6857998"/>
          </a:xfrm>
          <a:prstGeom prst="snip1Rect">
            <a:avLst>
              <a:gd name="adj" fmla="val 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0B72AF30-054E-4553-849A-5356D1F1D6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832" y="5717726"/>
            <a:ext cx="5676944" cy="1095650"/>
          </a:xfrm>
          <a:prstGeom prst="rect">
            <a:avLst/>
          </a:prstGeom>
        </p:spPr>
      </p:pic>
      <p:cxnSp>
        <p:nvCxnSpPr>
          <p:cNvPr id="21" name="Straight Connector 20"/>
          <p:cNvCxnSpPr>
            <a:cxnSpLocks/>
          </p:cNvCxnSpPr>
          <p:nvPr/>
        </p:nvCxnSpPr>
        <p:spPr>
          <a:xfrm>
            <a:off x="0" y="5661248"/>
            <a:ext cx="9144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E2B3BFD8-A6B0-4FB8-AC3D-EDF7CA1D7F1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56784" y="5805264"/>
            <a:ext cx="1907704" cy="921351"/>
          </a:xfrm>
          <a:prstGeom prst="rect">
            <a:avLst/>
          </a:prstGeom>
        </p:spPr>
      </p:pic>
      <p:sp>
        <p:nvSpPr>
          <p:cNvPr id="2" name="Title 1">
            <a:extLst>
              <a:ext uri="{FF2B5EF4-FFF2-40B4-BE49-F238E27FC236}">
                <a16:creationId xmlns:a16="http://schemas.microsoft.com/office/drawing/2014/main" id="{A452C624-9F64-4302-84D7-541E52D53B2D}"/>
              </a:ext>
            </a:extLst>
          </p:cNvPr>
          <p:cNvSpPr>
            <a:spLocks noGrp="1"/>
          </p:cNvSpPr>
          <p:nvPr>
            <p:ph type="title"/>
          </p:nvPr>
        </p:nvSpPr>
        <p:spPr/>
        <p:txBody>
          <a:bodyPr>
            <a:normAutofit/>
          </a:bodyPr>
          <a:lstStyle/>
          <a:p>
            <a:r>
              <a:rPr lang="en-GB" dirty="0">
                <a:solidFill>
                  <a:schemeClr val="bg1"/>
                </a:solidFill>
                <a:latin typeface="Segoe UI Emoji"/>
                <a:ea typeface="Segoe UI Emoji"/>
              </a:rPr>
              <a:t>Impact</a:t>
            </a:r>
            <a:endParaRPr lang="en-GB" dirty="0">
              <a:solidFill>
                <a:schemeClr val="bg1"/>
              </a:solidFill>
              <a:latin typeface="Segoe UI Emoji" panose="020B0502040204020203" pitchFamily="34" charset="0"/>
              <a:ea typeface="Segoe UI Emoji" panose="020B0502040204020203" pitchFamily="34" charset="0"/>
            </a:endParaRPr>
          </a:p>
        </p:txBody>
      </p:sp>
      <p:pic>
        <p:nvPicPr>
          <p:cNvPr id="7" name="Content Placeholder 6">
            <a:hlinkClick r:id="rId5"/>
            <a:extLst>
              <a:ext uri="{FF2B5EF4-FFF2-40B4-BE49-F238E27FC236}">
                <a16:creationId xmlns:a16="http://schemas.microsoft.com/office/drawing/2014/main" id="{6C567D53-FCE0-4F14-811F-25526CCEFA5B}"/>
              </a:ext>
            </a:extLst>
          </p:cNvPr>
          <p:cNvPicPr>
            <a:picLocks noGrp="1" noChangeAspect="1"/>
          </p:cNvPicPr>
          <p:nvPr>
            <p:ph idx="1"/>
          </p:nvPr>
        </p:nvPicPr>
        <p:blipFill>
          <a:blip r:embed="rId6"/>
          <a:stretch>
            <a:fillRect/>
          </a:stretch>
        </p:blipFill>
        <p:spPr>
          <a:xfrm>
            <a:off x="1108781" y="1381797"/>
            <a:ext cx="7150344" cy="4015409"/>
          </a:xfrm>
        </p:spPr>
      </p:pic>
      <p:pic>
        <p:nvPicPr>
          <p:cNvPr id="6" name="Picture 4" descr="Logo&#10;&#10;Description automatically generated">
            <a:extLst>
              <a:ext uri="{FF2B5EF4-FFF2-40B4-BE49-F238E27FC236}">
                <a16:creationId xmlns:a16="http://schemas.microsoft.com/office/drawing/2014/main" id="{E3EA40C8-A4B1-7273-AFEF-61B583B23952}"/>
              </a:ext>
            </a:extLst>
          </p:cNvPr>
          <p:cNvPicPr>
            <a:picLocks noChangeAspect="1"/>
          </p:cNvPicPr>
          <p:nvPr/>
        </p:nvPicPr>
        <p:blipFill>
          <a:blip r:embed="rId7"/>
          <a:stretch>
            <a:fillRect/>
          </a:stretch>
        </p:blipFill>
        <p:spPr>
          <a:xfrm>
            <a:off x="5431094" y="5925291"/>
            <a:ext cx="1618637" cy="676327"/>
          </a:xfrm>
          <a:prstGeom prst="rect">
            <a:avLst/>
          </a:prstGeom>
        </p:spPr>
      </p:pic>
    </p:spTree>
    <p:extLst>
      <p:ext uri="{BB962C8B-B14F-4D97-AF65-F5344CB8AC3E}">
        <p14:creationId xmlns:p14="http://schemas.microsoft.com/office/powerpoint/2010/main" val="2155579440"/>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nip Single Corner Rectangle 16">
            <a:extLst>
              <a:ext uri="{FF2B5EF4-FFF2-40B4-BE49-F238E27FC236}">
                <a16:creationId xmlns:a16="http://schemas.microsoft.com/office/drawing/2014/main" id="{1398F4E7-D595-46F0-BF51-144C9416AA43}"/>
              </a:ext>
            </a:extLst>
          </p:cNvPr>
          <p:cNvSpPr/>
          <p:nvPr/>
        </p:nvSpPr>
        <p:spPr>
          <a:xfrm>
            <a:off x="0" y="5661248"/>
            <a:ext cx="9144000" cy="1196752"/>
          </a:xfrm>
          <a:prstGeom prst="snip1Rect">
            <a:avLst>
              <a:gd name="adj" fmla="val 0"/>
            </a:avLst>
          </a:prstGeom>
          <a:solidFill>
            <a:srgbClr val="383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Snip Single Corner Rectangle 16"/>
          <p:cNvSpPr/>
          <p:nvPr/>
        </p:nvSpPr>
        <p:spPr>
          <a:xfrm>
            <a:off x="0" y="2"/>
            <a:ext cx="9144000" cy="5661246"/>
          </a:xfrm>
          <a:prstGeom prst="snip1Rect">
            <a:avLst>
              <a:gd name="adj" fmla="val 0"/>
            </a:avLst>
          </a:prstGeom>
          <a:solidFill>
            <a:srgbClr val="DB00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Connector 20"/>
          <p:cNvCxnSpPr>
            <a:cxnSpLocks/>
          </p:cNvCxnSpPr>
          <p:nvPr/>
        </p:nvCxnSpPr>
        <p:spPr>
          <a:xfrm>
            <a:off x="0" y="5661248"/>
            <a:ext cx="9144000" cy="0"/>
          </a:xfrm>
          <a:prstGeom prst="line">
            <a:avLst/>
          </a:prstGeom>
          <a:ln w="19050">
            <a:solidFill>
              <a:srgbClr val="DB0C84"/>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E2B3BFD8-A6B0-4FB8-AC3D-EDF7CA1D7F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6784" y="5805264"/>
            <a:ext cx="1907704" cy="921351"/>
          </a:xfrm>
          <a:prstGeom prst="rect">
            <a:avLst/>
          </a:prstGeom>
        </p:spPr>
      </p:pic>
      <p:pic>
        <p:nvPicPr>
          <p:cNvPr id="11" name="Picture 10">
            <a:extLst>
              <a:ext uri="{FF2B5EF4-FFF2-40B4-BE49-F238E27FC236}">
                <a16:creationId xmlns:a16="http://schemas.microsoft.com/office/drawing/2014/main" id="{70A7B2C9-7CCE-41D0-9DBC-B051FFC2FA5A}"/>
              </a:ext>
            </a:extLst>
          </p:cNvPr>
          <p:cNvPicPr>
            <a:picLocks noChangeAspect="1"/>
          </p:cNvPicPr>
          <p:nvPr/>
        </p:nvPicPr>
        <p:blipFill rotWithShape="1">
          <a:blip r:embed="rId4">
            <a:extLst>
              <a:ext uri="{28A0092B-C50C-407E-A947-70E740481C1C}">
                <a14:useLocalDpi xmlns:a14="http://schemas.microsoft.com/office/drawing/2010/main" val="0"/>
              </a:ext>
            </a:extLst>
          </a:blip>
          <a:srcRect l="5236" t="9327" r="5200" b="9191"/>
          <a:stretch/>
        </p:blipFill>
        <p:spPr>
          <a:xfrm>
            <a:off x="216024" y="5817094"/>
            <a:ext cx="5040560" cy="885060"/>
          </a:xfrm>
          <a:prstGeom prst="rect">
            <a:avLst/>
          </a:prstGeom>
        </p:spPr>
      </p:pic>
      <p:sp>
        <p:nvSpPr>
          <p:cNvPr id="3" name="Title 2">
            <a:extLst>
              <a:ext uri="{FF2B5EF4-FFF2-40B4-BE49-F238E27FC236}">
                <a16:creationId xmlns:a16="http://schemas.microsoft.com/office/drawing/2014/main" id="{DE23FF18-EFD6-48F4-A232-A7B90B5BB55F}"/>
              </a:ext>
            </a:extLst>
          </p:cNvPr>
          <p:cNvSpPr>
            <a:spLocks noGrp="1"/>
          </p:cNvSpPr>
          <p:nvPr>
            <p:ph type="title"/>
          </p:nvPr>
        </p:nvSpPr>
        <p:spPr/>
        <p:txBody>
          <a:bodyPr>
            <a:normAutofit/>
          </a:bodyPr>
          <a:lstStyle/>
          <a:p>
            <a:r>
              <a:rPr lang="en-GB" b="1" dirty="0">
                <a:solidFill>
                  <a:schemeClr val="bg1"/>
                </a:solidFill>
                <a:latin typeface="Arial Nova" panose="020B0504020202020204" pitchFamily="34" charset="0"/>
              </a:rPr>
              <a:t>:</a:t>
            </a:r>
          </a:p>
        </p:txBody>
      </p:sp>
      <p:pic>
        <p:nvPicPr>
          <p:cNvPr id="6" name="Picture 5">
            <a:extLst>
              <a:ext uri="{FF2B5EF4-FFF2-40B4-BE49-F238E27FC236}">
                <a16:creationId xmlns:a16="http://schemas.microsoft.com/office/drawing/2014/main" id="{284824AB-EC36-4765-8D65-294568600D4C}"/>
              </a:ext>
            </a:extLst>
          </p:cNvPr>
          <p:cNvPicPr>
            <a:picLocks noChangeAspect="1"/>
          </p:cNvPicPr>
          <p:nvPr/>
        </p:nvPicPr>
        <p:blipFill>
          <a:blip r:embed="rId5"/>
          <a:stretch>
            <a:fillRect/>
          </a:stretch>
        </p:blipFill>
        <p:spPr>
          <a:xfrm>
            <a:off x="943699" y="1692274"/>
            <a:ext cx="7256601" cy="3548318"/>
          </a:xfrm>
          <a:prstGeom prst="rect">
            <a:avLst/>
          </a:prstGeom>
        </p:spPr>
      </p:pic>
      <p:sp>
        <p:nvSpPr>
          <p:cNvPr id="8" name="TextBox 7">
            <a:extLst>
              <a:ext uri="{FF2B5EF4-FFF2-40B4-BE49-F238E27FC236}">
                <a16:creationId xmlns:a16="http://schemas.microsoft.com/office/drawing/2014/main" id="{8CECB9A8-8ECF-4598-A91C-173F50841EF4}"/>
              </a:ext>
            </a:extLst>
          </p:cNvPr>
          <p:cNvSpPr txBox="1"/>
          <p:nvPr/>
        </p:nvSpPr>
        <p:spPr>
          <a:xfrm>
            <a:off x="576470" y="5357191"/>
            <a:ext cx="7742582" cy="369332"/>
          </a:xfrm>
          <a:prstGeom prst="rect">
            <a:avLst/>
          </a:prstGeom>
          <a:noFill/>
        </p:spPr>
        <p:txBody>
          <a:bodyPr wrap="square" rtlCol="0">
            <a:spAutoFit/>
          </a:bodyPr>
          <a:lstStyle/>
          <a:p>
            <a:r>
              <a:rPr lang="en-GB" dirty="0"/>
              <a:t>Source: Transmap.com </a:t>
            </a:r>
          </a:p>
        </p:txBody>
      </p:sp>
    </p:spTree>
    <p:extLst>
      <p:ext uri="{BB962C8B-B14F-4D97-AF65-F5344CB8AC3E}">
        <p14:creationId xmlns:p14="http://schemas.microsoft.com/office/powerpoint/2010/main" val="43814771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nip Single Corner Rectangle 16">
            <a:extLst>
              <a:ext uri="{FF2B5EF4-FFF2-40B4-BE49-F238E27FC236}">
                <a16:creationId xmlns:a16="http://schemas.microsoft.com/office/drawing/2014/main" id="{1398F4E7-D595-46F0-BF51-144C9416AA43}"/>
              </a:ext>
            </a:extLst>
          </p:cNvPr>
          <p:cNvSpPr/>
          <p:nvPr/>
        </p:nvSpPr>
        <p:spPr>
          <a:xfrm>
            <a:off x="0" y="5661248"/>
            <a:ext cx="9144000" cy="1196752"/>
          </a:xfrm>
          <a:prstGeom prst="snip1Rect">
            <a:avLst>
              <a:gd name="adj" fmla="val 0"/>
            </a:avLst>
          </a:prstGeom>
          <a:solidFill>
            <a:srgbClr val="383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Snip Single Corner Rectangle 16"/>
          <p:cNvSpPr/>
          <p:nvPr/>
        </p:nvSpPr>
        <p:spPr>
          <a:xfrm>
            <a:off x="-2" y="1"/>
            <a:ext cx="9144000" cy="5733256"/>
          </a:xfrm>
          <a:prstGeom prst="snip1Rect">
            <a:avLst>
              <a:gd name="adj" fmla="val 0"/>
            </a:avLst>
          </a:prstGeom>
          <a:solidFill>
            <a:srgbClr val="DB00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p>
        </p:txBody>
      </p:sp>
      <p:cxnSp>
        <p:nvCxnSpPr>
          <p:cNvPr id="21" name="Straight Connector 20"/>
          <p:cNvCxnSpPr>
            <a:cxnSpLocks/>
          </p:cNvCxnSpPr>
          <p:nvPr/>
        </p:nvCxnSpPr>
        <p:spPr>
          <a:xfrm>
            <a:off x="0" y="5661248"/>
            <a:ext cx="9144000" cy="0"/>
          </a:xfrm>
          <a:prstGeom prst="line">
            <a:avLst/>
          </a:prstGeom>
          <a:ln w="19050">
            <a:solidFill>
              <a:srgbClr val="DB0C84"/>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E2B3BFD8-A6B0-4FB8-AC3D-EDF7CA1D7F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6784" y="5805264"/>
            <a:ext cx="1907704" cy="921351"/>
          </a:xfrm>
          <a:prstGeom prst="rect">
            <a:avLst/>
          </a:prstGeom>
        </p:spPr>
      </p:pic>
      <p:pic>
        <p:nvPicPr>
          <p:cNvPr id="11" name="Picture 10">
            <a:extLst>
              <a:ext uri="{FF2B5EF4-FFF2-40B4-BE49-F238E27FC236}">
                <a16:creationId xmlns:a16="http://schemas.microsoft.com/office/drawing/2014/main" id="{70A7B2C9-7CCE-41D0-9DBC-B051FFC2FA5A}"/>
              </a:ext>
            </a:extLst>
          </p:cNvPr>
          <p:cNvPicPr>
            <a:picLocks noChangeAspect="1"/>
          </p:cNvPicPr>
          <p:nvPr/>
        </p:nvPicPr>
        <p:blipFill rotWithShape="1">
          <a:blip r:embed="rId4">
            <a:extLst>
              <a:ext uri="{28A0092B-C50C-407E-A947-70E740481C1C}">
                <a14:useLocalDpi xmlns:a14="http://schemas.microsoft.com/office/drawing/2010/main" val="0"/>
              </a:ext>
            </a:extLst>
          </a:blip>
          <a:srcRect l="5236" t="9327" r="5200" b="9191"/>
          <a:stretch/>
        </p:blipFill>
        <p:spPr>
          <a:xfrm>
            <a:off x="179512" y="5861744"/>
            <a:ext cx="5040560" cy="885060"/>
          </a:xfrm>
          <a:prstGeom prst="rect">
            <a:avLst/>
          </a:prstGeom>
        </p:spPr>
      </p:pic>
      <p:sp>
        <p:nvSpPr>
          <p:cNvPr id="4" name="Title 3">
            <a:extLst>
              <a:ext uri="{FF2B5EF4-FFF2-40B4-BE49-F238E27FC236}">
                <a16:creationId xmlns:a16="http://schemas.microsoft.com/office/drawing/2014/main" id="{73DECEAB-47D9-4D71-8420-D6641EFE1347}"/>
              </a:ext>
            </a:extLst>
          </p:cNvPr>
          <p:cNvSpPr>
            <a:spLocks noGrp="1"/>
          </p:cNvSpPr>
          <p:nvPr>
            <p:ph type="title"/>
          </p:nvPr>
        </p:nvSpPr>
        <p:spPr>
          <a:xfrm>
            <a:off x="457200" y="458731"/>
            <a:ext cx="8229600" cy="1143000"/>
          </a:xfrm>
          <a:solidFill>
            <a:srgbClr val="383852"/>
          </a:solidFill>
        </p:spPr>
        <p:txBody>
          <a:bodyPr/>
          <a:lstStyle/>
          <a:p>
            <a:r>
              <a:rPr lang="en-GB" b="1" dirty="0">
                <a:solidFill>
                  <a:schemeClr val="bg1"/>
                </a:solidFill>
                <a:ea typeface="Segoe UI Emoji" panose="020B0502040204020203" pitchFamily="34" charset="0"/>
              </a:rPr>
              <a:t>Why is it important? </a:t>
            </a:r>
          </a:p>
        </p:txBody>
      </p:sp>
      <p:sp>
        <p:nvSpPr>
          <p:cNvPr id="2" name="TextBox 1">
            <a:extLst>
              <a:ext uri="{FF2B5EF4-FFF2-40B4-BE49-F238E27FC236}">
                <a16:creationId xmlns:a16="http://schemas.microsoft.com/office/drawing/2014/main" id="{538E78EF-F724-42B1-94E9-C7EBEBAA91F2}"/>
              </a:ext>
            </a:extLst>
          </p:cNvPr>
          <p:cNvSpPr txBox="1"/>
          <p:nvPr/>
        </p:nvSpPr>
        <p:spPr>
          <a:xfrm rot="20542703">
            <a:off x="179512" y="2121529"/>
            <a:ext cx="2808312" cy="954107"/>
          </a:xfrm>
          <a:prstGeom prst="rect">
            <a:avLst/>
          </a:prstGeom>
          <a:noFill/>
        </p:spPr>
        <p:txBody>
          <a:bodyPr wrap="square" rtlCol="0">
            <a:spAutoFit/>
          </a:bodyPr>
          <a:lstStyle/>
          <a:p>
            <a:pPr algn="ctr"/>
            <a:r>
              <a:rPr lang="en-GB" sz="2800" b="1" dirty="0">
                <a:solidFill>
                  <a:schemeClr val="bg1"/>
                </a:solidFill>
              </a:rPr>
              <a:t>Community </a:t>
            </a:r>
          </a:p>
          <a:p>
            <a:pPr algn="ctr"/>
            <a:r>
              <a:rPr lang="en-GB" sz="2800" b="1" dirty="0">
                <a:solidFill>
                  <a:schemeClr val="bg1"/>
                </a:solidFill>
              </a:rPr>
              <a:t>Trust </a:t>
            </a:r>
          </a:p>
        </p:txBody>
      </p:sp>
      <p:sp>
        <p:nvSpPr>
          <p:cNvPr id="12" name="TextBox 11">
            <a:extLst>
              <a:ext uri="{FF2B5EF4-FFF2-40B4-BE49-F238E27FC236}">
                <a16:creationId xmlns:a16="http://schemas.microsoft.com/office/drawing/2014/main" id="{77511D77-6F92-470A-A68F-2B1A0285B4BA}"/>
              </a:ext>
            </a:extLst>
          </p:cNvPr>
          <p:cNvSpPr txBox="1"/>
          <p:nvPr/>
        </p:nvSpPr>
        <p:spPr>
          <a:xfrm rot="1224454">
            <a:off x="5994680" y="2002355"/>
            <a:ext cx="2808312" cy="523220"/>
          </a:xfrm>
          <a:prstGeom prst="rect">
            <a:avLst/>
          </a:prstGeom>
          <a:noFill/>
        </p:spPr>
        <p:txBody>
          <a:bodyPr wrap="square" rtlCol="0">
            <a:spAutoFit/>
          </a:bodyPr>
          <a:lstStyle/>
          <a:p>
            <a:pPr algn="ctr"/>
            <a:r>
              <a:rPr lang="en-GB" sz="2800" b="1" dirty="0">
                <a:solidFill>
                  <a:schemeClr val="bg1"/>
                </a:solidFill>
              </a:rPr>
              <a:t>Crime Reduction</a:t>
            </a:r>
          </a:p>
        </p:txBody>
      </p:sp>
      <p:sp>
        <p:nvSpPr>
          <p:cNvPr id="14" name="TextBox 13">
            <a:extLst>
              <a:ext uri="{FF2B5EF4-FFF2-40B4-BE49-F238E27FC236}">
                <a16:creationId xmlns:a16="http://schemas.microsoft.com/office/drawing/2014/main" id="{CD8520F9-6C2A-4EE5-B0C5-1B7520E335FF}"/>
              </a:ext>
            </a:extLst>
          </p:cNvPr>
          <p:cNvSpPr txBox="1"/>
          <p:nvPr/>
        </p:nvSpPr>
        <p:spPr>
          <a:xfrm rot="1229235">
            <a:off x="296807" y="4117374"/>
            <a:ext cx="2808312" cy="954107"/>
          </a:xfrm>
          <a:prstGeom prst="rect">
            <a:avLst/>
          </a:prstGeom>
          <a:noFill/>
        </p:spPr>
        <p:txBody>
          <a:bodyPr wrap="square" rtlCol="0">
            <a:spAutoFit/>
          </a:bodyPr>
          <a:lstStyle/>
          <a:p>
            <a:pPr algn="ctr"/>
            <a:r>
              <a:rPr lang="en-GB" sz="2800" b="1" dirty="0">
                <a:solidFill>
                  <a:schemeClr val="bg1"/>
                </a:solidFill>
              </a:rPr>
              <a:t>Safer Neighbourhoods </a:t>
            </a:r>
          </a:p>
        </p:txBody>
      </p:sp>
      <p:sp>
        <p:nvSpPr>
          <p:cNvPr id="15" name="TextBox 14">
            <a:extLst>
              <a:ext uri="{FF2B5EF4-FFF2-40B4-BE49-F238E27FC236}">
                <a16:creationId xmlns:a16="http://schemas.microsoft.com/office/drawing/2014/main" id="{7834A7BE-B6E8-421A-98A9-C81C0C7BC375}"/>
              </a:ext>
            </a:extLst>
          </p:cNvPr>
          <p:cNvSpPr txBox="1"/>
          <p:nvPr/>
        </p:nvSpPr>
        <p:spPr>
          <a:xfrm rot="20568402">
            <a:off x="5788996" y="4163062"/>
            <a:ext cx="2808312" cy="1384995"/>
          </a:xfrm>
          <a:prstGeom prst="rect">
            <a:avLst/>
          </a:prstGeom>
          <a:noFill/>
        </p:spPr>
        <p:txBody>
          <a:bodyPr wrap="square" rtlCol="0">
            <a:spAutoFit/>
          </a:bodyPr>
          <a:lstStyle/>
          <a:p>
            <a:pPr algn="ctr"/>
            <a:r>
              <a:rPr lang="en-GB" sz="2800" b="1" dirty="0">
                <a:solidFill>
                  <a:schemeClr val="bg1"/>
                </a:solidFill>
              </a:rPr>
              <a:t>Happier home/</a:t>
            </a:r>
            <a:r>
              <a:rPr lang="en-GB" sz="2800" b="1">
                <a:solidFill>
                  <a:schemeClr val="bg1"/>
                </a:solidFill>
              </a:rPr>
              <a:t>work environment </a:t>
            </a:r>
            <a:endParaRPr lang="en-GB" sz="2800" b="1" dirty="0">
              <a:solidFill>
                <a:schemeClr val="bg1"/>
              </a:solidFill>
            </a:endParaRPr>
          </a:p>
        </p:txBody>
      </p:sp>
      <p:sp>
        <p:nvSpPr>
          <p:cNvPr id="16" name="TextBox 15">
            <a:extLst>
              <a:ext uri="{FF2B5EF4-FFF2-40B4-BE49-F238E27FC236}">
                <a16:creationId xmlns:a16="http://schemas.microsoft.com/office/drawing/2014/main" id="{10D4BAF1-2C72-4455-8320-816BD2A9EB29}"/>
              </a:ext>
            </a:extLst>
          </p:cNvPr>
          <p:cNvSpPr txBox="1"/>
          <p:nvPr/>
        </p:nvSpPr>
        <p:spPr>
          <a:xfrm>
            <a:off x="2590136" y="3456208"/>
            <a:ext cx="3963727" cy="1446550"/>
          </a:xfrm>
          <a:prstGeom prst="rect">
            <a:avLst/>
          </a:prstGeom>
          <a:noFill/>
        </p:spPr>
        <p:txBody>
          <a:bodyPr wrap="square" rtlCol="0">
            <a:spAutoFit/>
          </a:bodyPr>
          <a:lstStyle/>
          <a:p>
            <a:pPr algn="ctr"/>
            <a:r>
              <a:rPr lang="en-GB" sz="4400" b="1" dirty="0">
                <a:solidFill>
                  <a:schemeClr val="bg1"/>
                </a:solidFill>
              </a:rPr>
              <a:t>Better places to work and live </a:t>
            </a:r>
          </a:p>
        </p:txBody>
      </p:sp>
      <p:sp>
        <p:nvSpPr>
          <p:cNvPr id="18" name="TextBox 17">
            <a:extLst>
              <a:ext uri="{FF2B5EF4-FFF2-40B4-BE49-F238E27FC236}">
                <a16:creationId xmlns:a16="http://schemas.microsoft.com/office/drawing/2014/main" id="{54FA2652-E251-48EB-AA43-9AB9B5E5BDD2}"/>
              </a:ext>
            </a:extLst>
          </p:cNvPr>
          <p:cNvSpPr txBox="1"/>
          <p:nvPr/>
        </p:nvSpPr>
        <p:spPr>
          <a:xfrm>
            <a:off x="2966100" y="2259457"/>
            <a:ext cx="2808312" cy="523220"/>
          </a:xfrm>
          <a:prstGeom prst="rect">
            <a:avLst/>
          </a:prstGeom>
          <a:noFill/>
        </p:spPr>
        <p:txBody>
          <a:bodyPr wrap="square" rtlCol="0">
            <a:spAutoFit/>
          </a:bodyPr>
          <a:lstStyle/>
          <a:p>
            <a:pPr algn="ctr"/>
            <a:r>
              <a:rPr lang="en-GB" sz="2800" b="1" dirty="0">
                <a:solidFill>
                  <a:schemeClr val="bg1"/>
                </a:solidFill>
              </a:rPr>
              <a:t>Trust in Police  </a:t>
            </a:r>
          </a:p>
        </p:txBody>
      </p:sp>
      <p:pic>
        <p:nvPicPr>
          <p:cNvPr id="5" name="Picture 4" descr="Logo&#10;&#10;Description automatically generated">
            <a:extLst>
              <a:ext uri="{FF2B5EF4-FFF2-40B4-BE49-F238E27FC236}">
                <a16:creationId xmlns:a16="http://schemas.microsoft.com/office/drawing/2014/main" id="{1D40BDD7-CF47-3300-9D01-8AAC8A2AE889}"/>
              </a:ext>
            </a:extLst>
          </p:cNvPr>
          <p:cNvPicPr>
            <a:picLocks noChangeAspect="1"/>
          </p:cNvPicPr>
          <p:nvPr/>
        </p:nvPicPr>
        <p:blipFill>
          <a:blip r:embed="rId5"/>
          <a:stretch>
            <a:fillRect/>
          </a:stretch>
        </p:blipFill>
        <p:spPr>
          <a:xfrm>
            <a:off x="5431094" y="5925291"/>
            <a:ext cx="1618637" cy="676327"/>
          </a:xfrm>
          <a:prstGeom prst="rect">
            <a:avLst/>
          </a:prstGeom>
        </p:spPr>
      </p:pic>
    </p:spTree>
    <p:extLst>
      <p:ext uri="{BB962C8B-B14F-4D97-AF65-F5344CB8AC3E}">
        <p14:creationId xmlns:p14="http://schemas.microsoft.com/office/powerpoint/2010/main" val="200970301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8">
                                            <p:txEl>
                                              <p:pRg st="0" end="0"/>
                                            </p:txEl>
                                          </p:spTgt>
                                        </p:tgtEl>
                                        <p:attrNameLst>
                                          <p:attrName>style.visibility</p:attrName>
                                        </p:attrNameLst>
                                      </p:cBhvr>
                                      <p:to>
                                        <p:strVal val="visible"/>
                                      </p:to>
                                    </p:set>
                                    <p:anim calcmode="lin" valueType="num">
                                      <p:cBhvr additive="base">
                                        <p:cTn id="31"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P spid="14"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B33386C9-41F5-4AEA-9F67-2F0895CA86CD}"/>
              </a:ext>
            </a:extLst>
          </p:cNvPr>
          <p:cNvSpPr/>
          <p:nvPr/>
        </p:nvSpPr>
        <p:spPr>
          <a:xfrm>
            <a:off x="390213" y="2691096"/>
            <a:ext cx="875837" cy="847785"/>
          </a:xfrm>
          <a:prstGeom prst="rect">
            <a:avLst/>
          </a:prstGeom>
          <a:solidFill>
            <a:srgbClr val="5C1793"/>
          </a:solidFill>
          <a:ln>
            <a:solidFill>
              <a:srgbClr val="5C17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88"/>
          </a:p>
        </p:txBody>
      </p:sp>
      <p:sp>
        <p:nvSpPr>
          <p:cNvPr id="17" name="object 17"/>
          <p:cNvSpPr/>
          <p:nvPr/>
        </p:nvSpPr>
        <p:spPr>
          <a:xfrm>
            <a:off x="8040360" y="196738"/>
            <a:ext cx="206143" cy="879083"/>
          </a:xfrm>
          <a:custGeom>
            <a:avLst/>
            <a:gdLst/>
            <a:ahLst/>
            <a:cxnLst/>
            <a:rect l="l" t="t" r="r" b="b"/>
            <a:pathLst>
              <a:path w="340994" h="1454150">
                <a:moveTo>
                  <a:pt x="250211" y="0"/>
                </a:moveTo>
                <a:lnTo>
                  <a:pt x="214380" y="44161"/>
                </a:lnTo>
                <a:lnTo>
                  <a:pt x="186603" y="82307"/>
                </a:lnTo>
                <a:lnTo>
                  <a:pt x="160765" y="121351"/>
                </a:lnTo>
                <a:lnTo>
                  <a:pt x="136864" y="161229"/>
                </a:lnTo>
                <a:lnTo>
                  <a:pt x="114895" y="201875"/>
                </a:lnTo>
                <a:lnTo>
                  <a:pt x="94856" y="243223"/>
                </a:lnTo>
                <a:lnTo>
                  <a:pt x="76745" y="285208"/>
                </a:lnTo>
                <a:lnTo>
                  <a:pt x="60558" y="327765"/>
                </a:lnTo>
                <a:lnTo>
                  <a:pt x="46292" y="370829"/>
                </a:lnTo>
                <a:lnTo>
                  <a:pt x="33946" y="414333"/>
                </a:lnTo>
                <a:lnTo>
                  <a:pt x="23515" y="458212"/>
                </a:lnTo>
                <a:lnTo>
                  <a:pt x="14997" y="502401"/>
                </a:lnTo>
                <a:lnTo>
                  <a:pt x="8390" y="546835"/>
                </a:lnTo>
                <a:lnTo>
                  <a:pt x="3690" y="591447"/>
                </a:lnTo>
                <a:lnTo>
                  <a:pt x="894" y="636173"/>
                </a:lnTo>
                <a:lnTo>
                  <a:pt x="0" y="680948"/>
                </a:lnTo>
                <a:lnTo>
                  <a:pt x="1004" y="725705"/>
                </a:lnTo>
                <a:lnTo>
                  <a:pt x="3904" y="770379"/>
                </a:lnTo>
                <a:lnTo>
                  <a:pt x="8698" y="814905"/>
                </a:lnTo>
                <a:lnTo>
                  <a:pt x="15381" y="859217"/>
                </a:lnTo>
                <a:lnTo>
                  <a:pt x="23952" y="903251"/>
                </a:lnTo>
                <a:lnTo>
                  <a:pt x="34407" y="946939"/>
                </a:lnTo>
                <a:lnTo>
                  <a:pt x="46744" y="990218"/>
                </a:lnTo>
                <a:lnTo>
                  <a:pt x="60959" y="1033022"/>
                </a:lnTo>
                <a:lnTo>
                  <a:pt x="77050" y="1075284"/>
                </a:lnTo>
                <a:lnTo>
                  <a:pt x="95015" y="1116941"/>
                </a:lnTo>
                <a:lnTo>
                  <a:pt x="114849" y="1157925"/>
                </a:lnTo>
                <a:lnTo>
                  <a:pt x="136551" y="1198173"/>
                </a:lnTo>
                <a:lnTo>
                  <a:pt x="160117" y="1237618"/>
                </a:lnTo>
                <a:lnTo>
                  <a:pt x="185544" y="1276195"/>
                </a:lnTo>
                <a:lnTo>
                  <a:pt x="212831" y="1313838"/>
                </a:lnTo>
                <a:lnTo>
                  <a:pt x="241973" y="1350483"/>
                </a:lnTo>
                <a:lnTo>
                  <a:pt x="272968" y="1386063"/>
                </a:lnTo>
                <a:lnTo>
                  <a:pt x="305813" y="1420513"/>
                </a:lnTo>
                <a:lnTo>
                  <a:pt x="340505" y="1453769"/>
                </a:lnTo>
              </a:path>
            </a:pathLst>
          </a:custGeom>
          <a:ln w="38100">
            <a:solidFill>
              <a:srgbClr val="FFFFFF"/>
            </a:solidFill>
          </a:ln>
        </p:spPr>
        <p:txBody>
          <a:bodyPr wrap="square" lIns="0" tIns="0" rIns="0" bIns="0" rtlCol="0"/>
          <a:lstStyle/>
          <a:p>
            <a:endParaRPr sz="1088"/>
          </a:p>
        </p:txBody>
      </p:sp>
      <p:sp>
        <p:nvSpPr>
          <p:cNvPr id="18" name="object 18"/>
          <p:cNvSpPr txBox="1"/>
          <p:nvPr/>
        </p:nvSpPr>
        <p:spPr>
          <a:xfrm rot="4620000">
            <a:off x="8050821" y="661994"/>
            <a:ext cx="152813" cy="115416"/>
          </a:xfrm>
          <a:prstGeom prst="rect">
            <a:avLst/>
          </a:prstGeom>
        </p:spPr>
        <p:txBody>
          <a:bodyPr vert="horz" wrap="square" lIns="0" tIns="0" rIns="0" bIns="0" rtlCol="0">
            <a:spAutoFit/>
          </a:bodyPr>
          <a:lstStyle/>
          <a:p>
            <a:pPr>
              <a:lnSpc>
                <a:spcPts val="916"/>
              </a:lnSpc>
            </a:pPr>
            <a:r>
              <a:rPr sz="907" spc="63">
                <a:solidFill>
                  <a:srgbClr val="FFFFFF"/>
                </a:solidFill>
                <a:latin typeface="Arial Unicode MS"/>
                <a:cs typeface="Arial Unicode MS"/>
              </a:rPr>
              <a:t>O</a:t>
            </a:r>
            <a:endParaRPr sz="907">
              <a:latin typeface="Arial Unicode MS"/>
              <a:cs typeface="Arial Unicode MS"/>
            </a:endParaRPr>
          </a:p>
        </p:txBody>
      </p:sp>
      <p:sp>
        <p:nvSpPr>
          <p:cNvPr id="19" name="object 19"/>
          <p:cNvSpPr txBox="1"/>
          <p:nvPr/>
        </p:nvSpPr>
        <p:spPr>
          <a:xfrm rot="4020000">
            <a:off x="8084009" y="758849"/>
            <a:ext cx="144730" cy="115416"/>
          </a:xfrm>
          <a:prstGeom prst="rect">
            <a:avLst/>
          </a:prstGeom>
        </p:spPr>
        <p:txBody>
          <a:bodyPr vert="horz" wrap="square" lIns="0" tIns="0" rIns="0" bIns="0" rtlCol="0">
            <a:spAutoFit/>
          </a:bodyPr>
          <a:lstStyle/>
          <a:p>
            <a:pPr>
              <a:lnSpc>
                <a:spcPts val="916"/>
              </a:lnSpc>
            </a:pPr>
            <a:r>
              <a:rPr sz="907" spc="6">
                <a:solidFill>
                  <a:srgbClr val="FFFFFF"/>
                </a:solidFill>
                <a:latin typeface="Arial Unicode MS"/>
                <a:cs typeface="Arial Unicode MS"/>
              </a:rPr>
              <a:t>U</a:t>
            </a:r>
            <a:endParaRPr sz="907">
              <a:latin typeface="Arial Unicode MS"/>
              <a:cs typeface="Arial Unicode MS"/>
            </a:endParaRPr>
          </a:p>
        </p:txBody>
      </p:sp>
      <p:sp>
        <p:nvSpPr>
          <p:cNvPr id="20" name="object 20"/>
          <p:cNvSpPr txBox="1"/>
          <p:nvPr/>
        </p:nvSpPr>
        <p:spPr>
          <a:xfrm rot="3420000">
            <a:off x="8126414" y="837603"/>
            <a:ext cx="137821" cy="115416"/>
          </a:xfrm>
          <a:prstGeom prst="rect">
            <a:avLst/>
          </a:prstGeom>
        </p:spPr>
        <p:txBody>
          <a:bodyPr vert="horz" wrap="square" lIns="0" tIns="0" rIns="0" bIns="0" rtlCol="0">
            <a:spAutoFit/>
          </a:bodyPr>
          <a:lstStyle/>
          <a:p>
            <a:pPr>
              <a:lnSpc>
                <a:spcPts val="916"/>
              </a:lnSpc>
            </a:pPr>
            <a:r>
              <a:rPr sz="907" spc="-94">
                <a:solidFill>
                  <a:srgbClr val="FFFFFF"/>
                </a:solidFill>
                <a:latin typeface="Arial Unicode MS"/>
                <a:cs typeface="Arial Unicode MS"/>
              </a:rPr>
              <a:t>R</a:t>
            </a:r>
            <a:endParaRPr sz="907">
              <a:latin typeface="Arial Unicode MS"/>
              <a:cs typeface="Arial Unicode MS"/>
            </a:endParaRPr>
          </a:p>
        </p:txBody>
      </p:sp>
      <p:sp>
        <p:nvSpPr>
          <p:cNvPr id="21" name="object 21"/>
          <p:cNvSpPr txBox="1"/>
          <p:nvPr/>
        </p:nvSpPr>
        <p:spPr>
          <a:xfrm rot="2640000">
            <a:off x="8205213" y="938943"/>
            <a:ext cx="136014" cy="115416"/>
          </a:xfrm>
          <a:prstGeom prst="rect">
            <a:avLst/>
          </a:prstGeom>
        </p:spPr>
        <p:txBody>
          <a:bodyPr vert="horz" wrap="square" lIns="0" tIns="0" rIns="0" bIns="0" rtlCol="0">
            <a:spAutoFit/>
          </a:bodyPr>
          <a:lstStyle/>
          <a:p>
            <a:pPr>
              <a:lnSpc>
                <a:spcPts val="916"/>
              </a:lnSpc>
            </a:pPr>
            <a:r>
              <a:rPr sz="907" spc="-73">
                <a:solidFill>
                  <a:srgbClr val="FFFFFF"/>
                </a:solidFill>
                <a:latin typeface="Arial Unicode MS"/>
                <a:cs typeface="Arial Unicode MS"/>
              </a:rPr>
              <a:t>P</a:t>
            </a:r>
            <a:endParaRPr sz="907">
              <a:latin typeface="Arial Unicode MS"/>
              <a:cs typeface="Arial Unicode MS"/>
            </a:endParaRPr>
          </a:p>
        </p:txBody>
      </p:sp>
      <p:sp>
        <p:nvSpPr>
          <p:cNvPr id="22" name="object 22"/>
          <p:cNvSpPr txBox="1"/>
          <p:nvPr/>
        </p:nvSpPr>
        <p:spPr>
          <a:xfrm rot="2220000">
            <a:off x="8265032" y="992263"/>
            <a:ext cx="135426" cy="115416"/>
          </a:xfrm>
          <a:prstGeom prst="rect">
            <a:avLst/>
          </a:prstGeom>
        </p:spPr>
        <p:txBody>
          <a:bodyPr vert="horz" wrap="square" lIns="0" tIns="0" rIns="0" bIns="0" rtlCol="0">
            <a:spAutoFit/>
          </a:bodyPr>
          <a:lstStyle/>
          <a:p>
            <a:pPr>
              <a:lnSpc>
                <a:spcPts val="916"/>
              </a:lnSpc>
            </a:pPr>
            <a:r>
              <a:rPr sz="907" spc="-76">
                <a:solidFill>
                  <a:srgbClr val="FFFFFF"/>
                </a:solidFill>
                <a:latin typeface="Arial Unicode MS"/>
                <a:cs typeface="Arial Unicode MS"/>
              </a:rPr>
              <a:t>E</a:t>
            </a:r>
            <a:endParaRPr sz="907">
              <a:latin typeface="Arial Unicode MS"/>
              <a:cs typeface="Arial Unicode MS"/>
            </a:endParaRPr>
          </a:p>
        </p:txBody>
      </p:sp>
      <p:sp>
        <p:nvSpPr>
          <p:cNvPr id="23" name="object 23"/>
          <p:cNvSpPr txBox="1"/>
          <p:nvPr/>
        </p:nvSpPr>
        <p:spPr>
          <a:xfrm rot="1620000">
            <a:off x="8333839" y="1042790"/>
            <a:ext cx="153061" cy="115416"/>
          </a:xfrm>
          <a:prstGeom prst="rect">
            <a:avLst/>
          </a:prstGeom>
        </p:spPr>
        <p:txBody>
          <a:bodyPr vert="horz" wrap="square" lIns="0" tIns="0" rIns="0" bIns="0" rtlCol="0">
            <a:spAutoFit/>
          </a:bodyPr>
          <a:lstStyle/>
          <a:p>
            <a:pPr>
              <a:lnSpc>
                <a:spcPts val="916"/>
              </a:lnSpc>
            </a:pPr>
            <a:r>
              <a:rPr sz="907" spc="63">
                <a:solidFill>
                  <a:srgbClr val="FFFFFF"/>
                </a:solidFill>
                <a:latin typeface="Arial Unicode MS"/>
                <a:cs typeface="Arial Unicode MS"/>
              </a:rPr>
              <a:t>O</a:t>
            </a:r>
            <a:endParaRPr sz="907">
              <a:latin typeface="Arial Unicode MS"/>
              <a:cs typeface="Arial Unicode MS"/>
            </a:endParaRPr>
          </a:p>
        </p:txBody>
      </p:sp>
      <p:sp>
        <p:nvSpPr>
          <p:cNvPr id="24" name="object 24"/>
          <p:cNvSpPr txBox="1"/>
          <p:nvPr/>
        </p:nvSpPr>
        <p:spPr>
          <a:xfrm rot="1020000">
            <a:off x="8427592" y="1079838"/>
            <a:ext cx="135622" cy="115416"/>
          </a:xfrm>
          <a:prstGeom prst="rect">
            <a:avLst/>
          </a:prstGeom>
        </p:spPr>
        <p:txBody>
          <a:bodyPr vert="horz" wrap="square" lIns="0" tIns="0" rIns="0" bIns="0" rtlCol="0">
            <a:spAutoFit/>
          </a:bodyPr>
          <a:lstStyle/>
          <a:p>
            <a:pPr>
              <a:lnSpc>
                <a:spcPts val="916"/>
              </a:lnSpc>
            </a:pPr>
            <a:r>
              <a:rPr sz="907" spc="-73">
                <a:solidFill>
                  <a:srgbClr val="FFFFFF"/>
                </a:solidFill>
                <a:latin typeface="Arial Unicode MS"/>
                <a:cs typeface="Arial Unicode MS"/>
              </a:rPr>
              <a:t>P</a:t>
            </a:r>
            <a:endParaRPr sz="907">
              <a:latin typeface="Arial Unicode MS"/>
              <a:cs typeface="Arial Unicode MS"/>
            </a:endParaRPr>
          </a:p>
        </p:txBody>
      </p:sp>
      <p:sp>
        <p:nvSpPr>
          <p:cNvPr id="25" name="object 25"/>
          <p:cNvSpPr txBox="1"/>
          <p:nvPr/>
        </p:nvSpPr>
        <p:spPr>
          <a:xfrm rot="540000">
            <a:off x="8501543" y="1099031"/>
            <a:ext cx="130646" cy="115416"/>
          </a:xfrm>
          <a:prstGeom prst="rect">
            <a:avLst/>
          </a:prstGeom>
        </p:spPr>
        <p:txBody>
          <a:bodyPr vert="horz" wrap="square" lIns="0" tIns="0" rIns="0" bIns="0" rtlCol="0">
            <a:spAutoFit/>
          </a:bodyPr>
          <a:lstStyle/>
          <a:p>
            <a:pPr>
              <a:lnSpc>
                <a:spcPts val="916"/>
              </a:lnSpc>
            </a:pPr>
            <a:r>
              <a:rPr sz="907" spc="-48">
                <a:solidFill>
                  <a:srgbClr val="FFFFFF"/>
                </a:solidFill>
                <a:latin typeface="Arial Unicode MS"/>
                <a:cs typeface="Arial Unicode MS"/>
              </a:rPr>
              <a:t>L</a:t>
            </a:r>
            <a:endParaRPr sz="907">
              <a:latin typeface="Arial Unicode MS"/>
              <a:cs typeface="Arial Unicode MS"/>
            </a:endParaRPr>
          </a:p>
        </p:txBody>
      </p:sp>
      <p:sp>
        <p:nvSpPr>
          <p:cNvPr id="26" name="object 26"/>
          <p:cNvSpPr txBox="1"/>
          <p:nvPr/>
        </p:nvSpPr>
        <p:spPr>
          <a:xfrm rot="180000">
            <a:off x="8577207" y="1108420"/>
            <a:ext cx="135818" cy="115416"/>
          </a:xfrm>
          <a:prstGeom prst="rect">
            <a:avLst/>
          </a:prstGeom>
        </p:spPr>
        <p:txBody>
          <a:bodyPr vert="horz" wrap="square" lIns="0" tIns="0" rIns="0" bIns="0" rtlCol="0">
            <a:spAutoFit/>
          </a:bodyPr>
          <a:lstStyle/>
          <a:p>
            <a:pPr>
              <a:lnSpc>
                <a:spcPts val="916"/>
              </a:lnSpc>
            </a:pPr>
            <a:r>
              <a:rPr sz="907" spc="-76">
                <a:solidFill>
                  <a:srgbClr val="FFFFFF"/>
                </a:solidFill>
                <a:latin typeface="Arial Unicode MS"/>
                <a:cs typeface="Arial Unicode MS"/>
              </a:rPr>
              <a:t>E</a:t>
            </a:r>
            <a:endParaRPr sz="907">
              <a:latin typeface="Arial Unicode MS"/>
              <a:cs typeface="Arial Unicode MS"/>
            </a:endParaRPr>
          </a:p>
        </p:txBody>
      </p:sp>
      <p:sp>
        <p:nvSpPr>
          <p:cNvPr id="6" name="TextBox 5">
            <a:extLst>
              <a:ext uri="{FF2B5EF4-FFF2-40B4-BE49-F238E27FC236}">
                <a16:creationId xmlns:a16="http://schemas.microsoft.com/office/drawing/2014/main" id="{127CF2B5-375E-467C-84B9-56DBE9BC84FD}"/>
              </a:ext>
            </a:extLst>
          </p:cNvPr>
          <p:cNvSpPr txBox="1"/>
          <p:nvPr/>
        </p:nvSpPr>
        <p:spPr>
          <a:xfrm>
            <a:off x="391200" y="587114"/>
            <a:ext cx="3285135" cy="558135"/>
          </a:xfrm>
          <a:prstGeom prst="rect">
            <a:avLst/>
          </a:prstGeom>
          <a:noFill/>
        </p:spPr>
        <p:txBody>
          <a:bodyPr wrap="none" lIns="55279" tIns="27639" rIns="55279" bIns="27639" rtlCol="0" anchor="t">
            <a:spAutoFit/>
          </a:bodyPr>
          <a:lstStyle/>
          <a:p>
            <a:r>
              <a:rPr lang="en-GB" sz="3264" b="1">
                <a:solidFill>
                  <a:srgbClr val="5C1793"/>
                </a:solidFill>
              </a:rPr>
              <a:t>Over the last year </a:t>
            </a:r>
            <a:endParaRPr lang="en-GB" sz="3264" b="1">
              <a:solidFill>
                <a:srgbClr val="5C1793"/>
              </a:solidFill>
              <a:cs typeface="Calibri"/>
            </a:endParaRPr>
          </a:p>
        </p:txBody>
      </p:sp>
      <p:sp>
        <p:nvSpPr>
          <p:cNvPr id="63" name="TextBox 62">
            <a:extLst>
              <a:ext uri="{FF2B5EF4-FFF2-40B4-BE49-F238E27FC236}">
                <a16:creationId xmlns:a16="http://schemas.microsoft.com/office/drawing/2014/main" id="{2E5AA497-29C5-4842-9A91-2ECD14C321C4}"/>
              </a:ext>
            </a:extLst>
          </p:cNvPr>
          <p:cNvSpPr txBox="1"/>
          <p:nvPr/>
        </p:nvSpPr>
        <p:spPr>
          <a:xfrm>
            <a:off x="386876" y="1536766"/>
            <a:ext cx="4958480" cy="614176"/>
          </a:xfrm>
          <a:prstGeom prst="rect">
            <a:avLst/>
          </a:prstGeom>
          <a:noFill/>
        </p:spPr>
        <p:txBody>
          <a:bodyPr wrap="square" lIns="55279" tIns="27639" rIns="55279" bIns="27639" rtlCol="0" anchor="t">
            <a:spAutoFit/>
          </a:bodyPr>
          <a:lstStyle/>
          <a:p>
            <a:r>
              <a:rPr lang="en-GB" sz="1814" dirty="0">
                <a:solidFill>
                  <a:srgbClr val="5C1793"/>
                </a:solidFill>
              </a:rPr>
              <a:t>Last year we prosecuted more than 10,000 cases of hate crime across England and Wales. </a:t>
            </a:r>
            <a:endParaRPr lang="en-GB" sz="1814">
              <a:solidFill>
                <a:srgbClr val="5C1793"/>
              </a:solidFill>
              <a:cs typeface="Calibri"/>
            </a:endParaRPr>
          </a:p>
        </p:txBody>
      </p:sp>
      <p:sp>
        <p:nvSpPr>
          <p:cNvPr id="9" name="Rectangle 8">
            <a:extLst>
              <a:ext uri="{FF2B5EF4-FFF2-40B4-BE49-F238E27FC236}">
                <a16:creationId xmlns:a16="http://schemas.microsoft.com/office/drawing/2014/main" id="{4283F446-5E96-4B5B-86C7-88C8E8DD3E7F}"/>
              </a:ext>
            </a:extLst>
          </p:cNvPr>
          <p:cNvSpPr/>
          <p:nvPr/>
        </p:nvSpPr>
        <p:spPr>
          <a:xfrm>
            <a:off x="1557748" y="4946958"/>
            <a:ext cx="3858544" cy="502350"/>
          </a:xfrm>
          <a:prstGeom prst="rect">
            <a:avLst/>
          </a:prstGeom>
        </p:spPr>
        <p:txBody>
          <a:bodyPr wrap="square" lIns="55279" tIns="27639" rIns="55279" bIns="27639" anchor="t">
            <a:spAutoFit/>
          </a:bodyPr>
          <a:lstStyle/>
          <a:p>
            <a:pPr marL="276377" indent="-276377">
              <a:buFont typeface="Arial" panose="020B0604020202020204" pitchFamily="34" charset="0"/>
              <a:buChar char="•"/>
            </a:pPr>
            <a:r>
              <a:rPr lang="en-GB" sz="1451" dirty="0">
                <a:solidFill>
                  <a:srgbClr val="5C1793"/>
                </a:solidFill>
                <a:cs typeface="Calibri"/>
              </a:rPr>
              <a:t>Racial Hate Crime is the most commonly reported Hate Crime.</a:t>
            </a:r>
          </a:p>
        </p:txBody>
      </p:sp>
      <p:sp>
        <p:nvSpPr>
          <p:cNvPr id="10" name="Rectangle 9">
            <a:extLst>
              <a:ext uri="{FF2B5EF4-FFF2-40B4-BE49-F238E27FC236}">
                <a16:creationId xmlns:a16="http://schemas.microsoft.com/office/drawing/2014/main" id="{FBAD531B-88D4-496E-9CFC-8B8A6DCAC3BB}"/>
              </a:ext>
            </a:extLst>
          </p:cNvPr>
          <p:cNvSpPr/>
          <p:nvPr/>
        </p:nvSpPr>
        <p:spPr>
          <a:xfrm>
            <a:off x="1557746" y="2839200"/>
            <a:ext cx="3984178" cy="502350"/>
          </a:xfrm>
          <a:prstGeom prst="rect">
            <a:avLst/>
          </a:prstGeom>
        </p:spPr>
        <p:txBody>
          <a:bodyPr wrap="square" lIns="55279" tIns="27639" rIns="55279" bIns="27639" anchor="t">
            <a:spAutoFit/>
          </a:bodyPr>
          <a:lstStyle/>
          <a:p>
            <a:pPr marL="276377" indent="-276377">
              <a:buFont typeface="Arial" panose="020B0604020202020204" pitchFamily="34" charset="0"/>
              <a:buChar char="•"/>
            </a:pPr>
            <a:r>
              <a:rPr lang="en-GB" sz="1451" dirty="0">
                <a:solidFill>
                  <a:srgbClr val="5C1793"/>
                </a:solidFill>
              </a:rPr>
              <a:t>In 86% of cases the defendants were found guilty of one or more crimes </a:t>
            </a:r>
            <a:endParaRPr lang="en-GB" sz="1451" dirty="0">
              <a:solidFill>
                <a:srgbClr val="5C1793"/>
              </a:solidFill>
              <a:cs typeface="Calibri"/>
            </a:endParaRPr>
          </a:p>
        </p:txBody>
      </p:sp>
      <p:sp>
        <p:nvSpPr>
          <p:cNvPr id="11" name="Rectangle 10">
            <a:extLst>
              <a:ext uri="{FF2B5EF4-FFF2-40B4-BE49-F238E27FC236}">
                <a16:creationId xmlns:a16="http://schemas.microsoft.com/office/drawing/2014/main" id="{62EE2BBC-E1B2-422B-9E11-953D12C0B6CB}"/>
              </a:ext>
            </a:extLst>
          </p:cNvPr>
          <p:cNvSpPr/>
          <p:nvPr/>
        </p:nvSpPr>
        <p:spPr>
          <a:xfrm>
            <a:off x="1560905" y="3821886"/>
            <a:ext cx="4150246" cy="725617"/>
          </a:xfrm>
          <a:prstGeom prst="rect">
            <a:avLst/>
          </a:prstGeom>
        </p:spPr>
        <p:txBody>
          <a:bodyPr wrap="square" lIns="55279" tIns="27639" rIns="55279" bIns="27639" anchor="t">
            <a:spAutoFit/>
          </a:bodyPr>
          <a:lstStyle/>
          <a:p>
            <a:pPr marL="276377" indent="-276377">
              <a:buFont typeface="Arial" panose="020B0604020202020204" pitchFamily="34" charset="0"/>
              <a:buChar char="•"/>
            </a:pPr>
            <a:r>
              <a:rPr lang="en-GB" sz="1451" dirty="0">
                <a:solidFill>
                  <a:srgbClr val="5C1793"/>
                </a:solidFill>
              </a:rPr>
              <a:t>In 79% of those cases the court increased the sentence because they agreed that the crime was a hate crime</a:t>
            </a:r>
            <a:endParaRPr lang="en-GB" sz="1451" dirty="0">
              <a:solidFill>
                <a:srgbClr val="5C1793"/>
              </a:solidFill>
              <a:cs typeface="Calibri"/>
            </a:endParaRPr>
          </a:p>
        </p:txBody>
      </p:sp>
      <p:pic>
        <p:nvPicPr>
          <p:cNvPr id="4" name="Picture 4">
            <a:extLst>
              <a:ext uri="{FF2B5EF4-FFF2-40B4-BE49-F238E27FC236}">
                <a16:creationId xmlns:a16="http://schemas.microsoft.com/office/drawing/2014/main" id="{50051EEE-63C1-4C6B-9635-C698AA276C2C}"/>
              </a:ext>
            </a:extLst>
          </p:cNvPr>
          <p:cNvPicPr>
            <a:picLocks noChangeAspect="1"/>
          </p:cNvPicPr>
          <p:nvPr/>
        </p:nvPicPr>
        <p:blipFill rotWithShape="1">
          <a:blip r:embed="rId3"/>
          <a:srcRect l="27731" t="11711" r="23049" b="17612"/>
          <a:stretch/>
        </p:blipFill>
        <p:spPr>
          <a:xfrm>
            <a:off x="569969" y="2664030"/>
            <a:ext cx="595800" cy="848677"/>
          </a:xfrm>
          <a:prstGeom prst="rect">
            <a:avLst/>
          </a:prstGeom>
        </p:spPr>
      </p:pic>
      <p:sp>
        <p:nvSpPr>
          <p:cNvPr id="34" name="Rectangle 33">
            <a:extLst>
              <a:ext uri="{FF2B5EF4-FFF2-40B4-BE49-F238E27FC236}">
                <a16:creationId xmlns:a16="http://schemas.microsoft.com/office/drawing/2014/main" id="{DB22FB89-237B-4E89-95C2-9F2A76D98AAB}"/>
              </a:ext>
            </a:extLst>
          </p:cNvPr>
          <p:cNvSpPr/>
          <p:nvPr/>
        </p:nvSpPr>
        <p:spPr>
          <a:xfrm>
            <a:off x="7289231" y="195344"/>
            <a:ext cx="1845798" cy="1846676"/>
          </a:xfrm>
          <a:prstGeom prst="rect">
            <a:avLst/>
          </a:prstGeom>
          <a:solidFill>
            <a:srgbClr val="187B7B"/>
          </a:solidFill>
          <a:ln>
            <a:solidFill>
              <a:srgbClr val="187B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88"/>
          </a:p>
        </p:txBody>
      </p:sp>
      <p:sp>
        <p:nvSpPr>
          <p:cNvPr id="37" name="Rectangle 36">
            <a:extLst>
              <a:ext uri="{FF2B5EF4-FFF2-40B4-BE49-F238E27FC236}">
                <a16:creationId xmlns:a16="http://schemas.microsoft.com/office/drawing/2014/main" id="{76D1A7FB-38F3-4AAD-92B5-6DFA26DC30CA}"/>
              </a:ext>
            </a:extLst>
          </p:cNvPr>
          <p:cNvSpPr/>
          <p:nvPr/>
        </p:nvSpPr>
        <p:spPr>
          <a:xfrm>
            <a:off x="7294249" y="2041254"/>
            <a:ext cx="1845798" cy="1846676"/>
          </a:xfrm>
          <a:prstGeom prst="rect">
            <a:avLst/>
          </a:prstGeom>
          <a:solidFill>
            <a:srgbClr val="CB3B06"/>
          </a:solidFill>
          <a:ln>
            <a:solidFill>
              <a:srgbClr val="CB3B0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88"/>
          </a:p>
        </p:txBody>
      </p:sp>
      <p:sp>
        <p:nvSpPr>
          <p:cNvPr id="38" name="Rectangle 37">
            <a:extLst>
              <a:ext uri="{FF2B5EF4-FFF2-40B4-BE49-F238E27FC236}">
                <a16:creationId xmlns:a16="http://schemas.microsoft.com/office/drawing/2014/main" id="{7D798548-AA47-4117-8329-518DE01FF776}"/>
              </a:ext>
            </a:extLst>
          </p:cNvPr>
          <p:cNvSpPr/>
          <p:nvPr/>
        </p:nvSpPr>
        <p:spPr>
          <a:xfrm>
            <a:off x="5449652" y="195344"/>
            <a:ext cx="1845798" cy="1846676"/>
          </a:xfrm>
          <a:prstGeom prst="rect">
            <a:avLst/>
          </a:prstGeom>
          <a:solidFill>
            <a:srgbClr val="5C1793"/>
          </a:solidFill>
          <a:ln>
            <a:solidFill>
              <a:srgbClr val="5C17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88"/>
          </a:p>
        </p:txBody>
      </p:sp>
      <p:sp>
        <p:nvSpPr>
          <p:cNvPr id="39" name="Rectangle 38">
            <a:extLst>
              <a:ext uri="{FF2B5EF4-FFF2-40B4-BE49-F238E27FC236}">
                <a16:creationId xmlns:a16="http://schemas.microsoft.com/office/drawing/2014/main" id="{1A161591-6CEE-4997-B59F-37127DBAF14B}"/>
              </a:ext>
            </a:extLst>
          </p:cNvPr>
          <p:cNvSpPr/>
          <p:nvPr/>
        </p:nvSpPr>
        <p:spPr>
          <a:xfrm>
            <a:off x="390536" y="3698811"/>
            <a:ext cx="875837" cy="847785"/>
          </a:xfrm>
          <a:prstGeom prst="rect">
            <a:avLst/>
          </a:prstGeom>
          <a:solidFill>
            <a:srgbClr val="187B7B"/>
          </a:solidFill>
          <a:ln>
            <a:solidFill>
              <a:srgbClr val="187B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88"/>
          </a:p>
        </p:txBody>
      </p:sp>
      <p:sp>
        <p:nvSpPr>
          <p:cNvPr id="40" name="Rectangle 39">
            <a:extLst>
              <a:ext uri="{FF2B5EF4-FFF2-40B4-BE49-F238E27FC236}">
                <a16:creationId xmlns:a16="http://schemas.microsoft.com/office/drawing/2014/main" id="{24BE161B-E267-43F4-8E3E-950D9C3A5EBF}"/>
              </a:ext>
            </a:extLst>
          </p:cNvPr>
          <p:cNvSpPr/>
          <p:nvPr/>
        </p:nvSpPr>
        <p:spPr>
          <a:xfrm>
            <a:off x="390594" y="4706528"/>
            <a:ext cx="875837" cy="847785"/>
          </a:xfrm>
          <a:prstGeom prst="rect">
            <a:avLst/>
          </a:prstGeom>
          <a:solidFill>
            <a:srgbClr val="005DAA"/>
          </a:solidFill>
          <a:ln>
            <a:solidFill>
              <a:srgbClr val="005D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88"/>
          </a:p>
        </p:txBody>
      </p:sp>
      <p:pic>
        <p:nvPicPr>
          <p:cNvPr id="14" name="Picture 14">
            <a:extLst>
              <a:ext uri="{FF2B5EF4-FFF2-40B4-BE49-F238E27FC236}">
                <a16:creationId xmlns:a16="http://schemas.microsoft.com/office/drawing/2014/main" id="{F5731E48-4EC9-4C6D-96E6-6C6BB2FA5C31}"/>
              </a:ext>
            </a:extLst>
          </p:cNvPr>
          <p:cNvPicPr>
            <a:picLocks noChangeAspect="1"/>
          </p:cNvPicPr>
          <p:nvPr/>
        </p:nvPicPr>
        <p:blipFill>
          <a:blip r:embed="rId4"/>
          <a:stretch>
            <a:fillRect/>
          </a:stretch>
        </p:blipFill>
        <p:spPr>
          <a:xfrm>
            <a:off x="5544407" y="328186"/>
            <a:ext cx="1657230" cy="1658358"/>
          </a:xfrm>
          <a:prstGeom prst="rect">
            <a:avLst/>
          </a:prstGeom>
        </p:spPr>
      </p:pic>
      <p:pic>
        <p:nvPicPr>
          <p:cNvPr id="15" name="Picture 15">
            <a:extLst>
              <a:ext uri="{FF2B5EF4-FFF2-40B4-BE49-F238E27FC236}">
                <a16:creationId xmlns:a16="http://schemas.microsoft.com/office/drawing/2014/main" id="{DEFBBF64-F719-459D-968A-949B7DD53F4D}"/>
              </a:ext>
            </a:extLst>
          </p:cNvPr>
          <p:cNvPicPr>
            <a:picLocks noChangeAspect="1"/>
          </p:cNvPicPr>
          <p:nvPr/>
        </p:nvPicPr>
        <p:blipFill>
          <a:blip r:embed="rId5"/>
          <a:stretch>
            <a:fillRect/>
          </a:stretch>
        </p:blipFill>
        <p:spPr>
          <a:xfrm>
            <a:off x="7332593" y="309350"/>
            <a:ext cx="1657230" cy="1658358"/>
          </a:xfrm>
          <a:prstGeom prst="rect">
            <a:avLst/>
          </a:prstGeom>
        </p:spPr>
      </p:pic>
      <p:pic>
        <p:nvPicPr>
          <p:cNvPr id="16" name="Picture 40">
            <a:extLst>
              <a:ext uri="{FF2B5EF4-FFF2-40B4-BE49-F238E27FC236}">
                <a16:creationId xmlns:a16="http://schemas.microsoft.com/office/drawing/2014/main" id="{663A10E7-8729-4689-8E14-04B4B484FF36}"/>
              </a:ext>
            </a:extLst>
          </p:cNvPr>
          <p:cNvPicPr>
            <a:picLocks noChangeAspect="1"/>
          </p:cNvPicPr>
          <p:nvPr/>
        </p:nvPicPr>
        <p:blipFill>
          <a:blip r:embed="rId6"/>
          <a:stretch>
            <a:fillRect/>
          </a:stretch>
        </p:blipFill>
        <p:spPr>
          <a:xfrm>
            <a:off x="7417297" y="2117588"/>
            <a:ext cx="1657230" cy="1658358"/>
          </a:xfrm>
          <a:prstGeom prst="rect">
            <a:avLst/>
          </a:prstGeom>
        </p:spPr>
      </p:pic>
      <p:pic>
        <p:nvPicPr>
          <p:cNvPr id="2" name="Picture 2">
            <a:extLst>
              <a:ext uri="{FF2B5EF4-FFF2-40B4-BE49-F238E27FC236}">
                <a16:creationId xmlns:a16="http://schemas.microsoft.com/office/drawing/2014/main" id="{347425BC-43B4-4F92-9997-3044AD74D79D}"/>
              </a:ext>
            </a:extLst>
          </p:cNvPr>
          <p:cNvPicPr>
            <a:picLocks noChangeAspect="1"/>
          </p:cNvPicPr>
          <p:nvPr/>
        </p:nvPicPr>
        <p:blipFill>
          <a:blip r:embed="rId7"/>
          <a:stretch>
            <a:fillRect/>
          </a:stretch>
        </p:blipFill>
        <p:spPr>
          <a:xfrm>
            <a:off x="294812" y="4611086"/>
            <a:ext cx="1071711" cy="1037162"/>
          </a:xfrm>
          <a:prstGeom prst="rect">
            <a:avLst/>
          </a:prstGeom>
        </p:spPr>
      </p:pic>
      <p:pic>
        <p:nvPicPr>
          <p:cNvPr id="3" name="Picture 4">
            <a:extLst>
              <a:ext uri="{FF2B5EF4-FFF2-40B4-BE49-F238E27FC236}">
                <a16:creationId xmlns:a16="http://schemas.microsoft.com/office/drawing/2014/main" id="{538E388D-3248-4E9C-BD1B-CDEC50B4B9CF}"/>
              </a:ext>
            </a:extLst>
          </p:cNvPr>
          <p:cNvPicPr>
            <a:picLocks noChangeAspect="1"/>
          </p:cNvPicPr>
          <p:nvPr/>
        </p:nvPicPr>
        <p:blipFill>
          <a:blip r:embed="rId8"/>
          <a:stretch>
            <a:fillRect/>
          </a:stretch>
        </p:blipFill>
        <p:spPr>
          <a:xfrm>
            <a:off x="363062" y="3696826"/>
            <a:ext cx="921474" cy="921115"/>
          </a:xfrm>
          <a:prstGeom prst="rect">
            <a:avLst/>
          </a:prstGeom>
        </p:spPr>
      </p:pic>
    </p:spTree>
    <p:extLst>
      <p:ext uri="{BB962C8B-B14F-4D97-AF65-F5344CB8AC3E}">
        <p14:creationId xmlns:p14="http://schemas.microsoft.com/office/powerpoint/2010/main" val="2526254078"/>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nip Single Corner Rectangle 16"/>
          <p:cNvSpPr/>
          <p:nvPr/>
        </p:nvSpPr>
        <p:spPr>
          <a:xfrm>
            <a:off x="0" y="1"/>
            <a:ext cx="9144000" cy="6857999"/>
          </a:xfrm>
          <a:prstGeom prst="snip1Rect">
            <a:avLst>
              <a:gd name="adj" fmla="val 0"/>
            </a:avLst>
          </a:prstGeom>
          <a:solidFill>
            <a:srgbClr val="383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Connector 20"/>
          <p:cNvCxnSpPr>
            <a:cxnSpLocks/>
          </p:cNvCxnSpPr>
          <p:nvPr/>
        </p:nvCxnSpPr>
        <p:spPr>
          <a:xfrm>
            <a:off x="0" y="5661248"/>
            <a:ext cx="9144000" cy="0"/>
          </a:xfrm>
          <a:prstGeom prst="line">
            <a:avLst/>
          </a:prstGeom>
          <a:ln w="19050">
            <a:solidFill>
              <a:srgbClr val="DB0C84"/>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E2B3BFD8-A6B0-4FB8-AC3D-EDF7CA1D7F1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56784" y="5805264"/>
            <a:ext cx="1907704" cy="921351"/>
          </a:xfrm>
          <a:prstGeom prst="rect">
            <a:avLst/>
          </a:prstGeom>
        </p:spPr>
      </p:pic>
      <p:pic>
        <p:nvPicPr>
          <p:cNvPr id="11" name="Picture 10">
            <a:extLst>
              <a:ext uri="{FF2B5EF4-FFF2-40B4-BE49-F238E27FC236}">
                <a16:creationId xmlns:a16="http://schemas.microsoft.com/office/drawing/2014/main" id="{70A7B2C9-7CCE-41D0-9DBC-B051FFC2FA5A}"/>
              </a:ext>
            </a:extLst>
          </p:cNvPr>
          <p:cNvPicPr>
            <a:picLocks noChangeAspect="1"/>
          </p:cNvPicPr>
          <p:nvPr/>
        </p:nvPicPr>
        <p:blipFill rotWithShape="1">
          <a:blip r:embed="rId3">
            <a:extLst>
              <a:ext uri="{28A0092B-C50C-407E-A947-70E740481C1C}">
                <a14:useLocalDpi xmlns:a14="http://schemas.microsoft.com/office/drawing/2010/main" val="0"/>
              </a:ext>
            </a:extLst>
          </a:blip>
          <a:srcRect l="5236" t="9327" r="5200" b="9191"/>
          <a:stretch/>
        </p:blipFill>
        <p:spPr>
          <a:xfrm>
            <a:off x="216024" y="5817094"/>
            <a:ext cx="5040560" cy="885060"/>
          </a:xfrm>
          <a:prstGeom prst="rect">
            <a:avLst/>
          </a:prstGeom>
        </p:spPr>
      </p:pic>
      <p:sp>
        <p:nvSpPr>
          <p:cNvPr id="2" name="Title 1">
            <a:extLst>
              <a:ext uri="{FF2B5EF4-FFF2-40B4-BE49-F238E27FC236}">
                <a16:creationId xmlns:a16="http://schemas.microsoft.com/office/drawing/2014/main" id="{19FAE2A7-A359-4CE3-851E-A925BE18BEC8}"/>
              </a:ext>
            </a:extLst>
          </p:cNvPr>
          <p:cNvSpPr>
            <a:spLocks noGrp="1"/>
          </p:cNvSpPr>
          <p:nvPr>
            <p:ph type="title"/>
          </p:nvPr>
        </p:nvSpPr>
        <p:spPr>
          <a:xfrm>
            <a:off x="457200" y="403449"/>
            <a:ext cx="8229600" cy="937319"/>
          </a:xfrm>
        </p:spPr>
        <p:txBody>
          <a:bodyPr>
            <a:normAutofit/>
          </a:bodyPr>
          <a:lstStyle/>
          <a:p>
            <a:pPr algn="l"/>
            <a:r>
              <a:rPr lang="en-GB" sz="2700" b="1">
                <a:solidFill>
                  <a:schemeClr val="bg1"/>
                </a:solidFill>
                <a:latin typeface="Segoe UI" panose="020B0502040204020203" pitchFamily="34" charset="0"/>
                <a:cs typeface="Segoe UI" panose="020B0502040204020203" pitchFamily="34" charset="0"/>
              </a:rPr>
              <a:t>AIMS OF THE SESSION: </a:t>
            </a:r>
            <a:endParaRPr lang="en-GB"/>
          </a:p>
        </p:txBody>
      </p:sp>
      <p:sp>
        <p:nvSpPr>
          <p:cNvPr id="3" name="Content Placeholder 2">
            <a:extLst>
              <a:ext uri="{FF2B5EF4-FFF2-40B4-BE49-F238E27FC236}">
                <a16:creationId xmlns:a16="http://schemas.microsoft.com/office/drawing/2014/main" id="{4C8CF0DA-AC92-45E6-969E-DC67CACDFCFD}"/>
              </a:ext>
            </a:extLst>
          </p:cNvPr>
          <p:cNvSpPr>
            <a:spLocks noGrp="1"/>
          </p:cNvSpPr>
          <p:nvPr>
            <p:ph idx="1"/>
          </p:nvPr>
        </p:nvSpPr>
        <p:spPr>
          <a:xfrm>
            <a:off x="457200" y="1340768"/>
            <a:ext cx="8229600" cy="4785395"/>
          </a:xfrm>
        </p:spPr>
        <p:txBody>
          <a:bodyPr vert="horz" lIns="91440" tIns="45720" rIns="91440" bIns="45720" rtlCol="0" anchor="t">
            <a:normAutofit/>
          </a:bodyPr>
          <a:lstStyle/>
          <a:p>
            <a:r>
              <a:rPr lang="en-GB" dirty="0">
                <a:solidFill>
                  <a:schemeClr val="bg1"/>
                </a:solidFill>
                <a:latin typeface="Segoe UI Emoji"/>
                <a:ea typeface="Segoe UI Emoji"/>
              </a:rPr>
              <a:t>What is a Hate Crime and Hate Incident</a:t>
            </a:r>
            <a:endParaRPr lang="en-US" dirty="0">
              <a:solidFill>
                <a:schemeClr val="bg1"/>
              </a:solidFill>
              <a:ea typeface="+mn-lt"/>
              <a:cs typeface="+mn-lt"/>
            </a:endParaRPr>
          </a:p>
          <a:p>
            <a:endParaRPr lang="en-GB" dirty="0">
              <a:ea typeface="+mn-lt"/>
              <a:cs typeface="+mn-lt"/>
            </a:endParaRPr>
          </a:p>
          <a:p>
            <a:r>
              <a:rPr lang="en-GB" dirty="0">
                <a:solidFill>
                  <a:schemeClr val="bg1"/>
                </a:solidFill>
                <a:latin typeface="Segoe UI Emoji"/>
                <a:ea typeface="Segoe UI Emoji"/>
              </a:rPr>
              <a:t>How to report</a:t>
            </a:r>
            <a:endParaRPr lang="en-GB" dirty="0">
              <a:solidFill>
                <a:schemeClr val="bg1"/>
              </a:solidFill>
              <a:ea typeface="+mn-lt"/>
              <a:cs typeface="+mn-lt"/>
            </a:endParaRPr>
          </a:p>
          <a:p>
            <a:endParaRPr lang="en-GB" dirty="0">
              <a:ea typeface="+mn-lt"/>
              <a:cs typeface="+mn-lt"/>
            </a:endParaRPr>
          </a:p>
          <a:p>
            <a:r>
              <a:rPr lang="en-GB" dirty="0">
                <a:solidFill>
                  <a:schemeClr val="bg1"/>
                </a:solidFill>
                <a:latin typeface="Segoe UI Emoji"/>
                <a:ea typeface="Segoe UI Emoji"/>
              </a:rPr>
              <a:t>Why reporting is important</a:t>
            </a:r>
          </a:p>
          <a:p>
            <a:endParaRPr lang="en-GB" dirty="0">
              <a:solidFill>
                <a:schemeClr val="bg1"/>
              </a:solidFill>
              <a:latin typeface="Segoe UI Emoji"/>
              <a:ea typeface="Segoe UI Emoji"/>
            </a:endParaRPr>
          </a:p>
          <a:p>
            <a:r>
              <a:rPr lang="en-GB" dirty="0">
                <a:solidFill>
                  <a:schemeClr val="bg1"/>
                </a:solidFill>
                <a:latin typeface="Segoe UI Emoji"/>
                <a:ea typeface="Segoe UI Emoji"/>
              </a:rPr>
              <a:t>Support available </a:t>
            </a:r>
            <a:endParaRPr lang="en-US" dirty="0">
              <a:solidFill>
                <a:schemeClr val="bg1"/>
              </a:solidFill>
            </a:endParaRPr>
          </a:p>
        </p:txBody>
      </p:sp>
      <p:pic>
        <p:nvPicPr>
          <p:cNvPr id="4" name="Picture 4" descr="Logo&#10;&#10;Description automatically generated">
            <a:extLst>
              <a:ext uri="{FF2B5EF4-FFF2-40B4-BE49-F238E27FC236}">
                <a16:creationId xmlns:a16="http://schemas.microsoft.com/office/drawing/2014/main" id="{73556561-1EBC-2353-94C3-D1A2228B965F}"/>
              </a:ext>
            </a:extLst>
          </p:cNvPr>
          <p:cNvPicPr>
            <a:picLocks noChangeAspect="1"/>
          </p:cNvPicPr>
          <p:nvPr/>
        </p:nvPicPr>
        <p:blipFill>
          <a:blip r:embed="rId4"/>
          <a:stretch>
            <a:fillRect/>
          </a:stretch>
        </p:blipFill>
        <p:spPr>
          <a:xfrm>
            <a:off x="5431094" y="5925291"/>
            <a:ext cx="1618637" cy="676327"/>
          </a:xfrm>
          <a:prstGeom prst="rect">
            <a:avLst/>
          </a:prstGeom>
        </p:spPr>
      </p:pic>
    </p:spTree>
    <p:extLst>
      <p:ext uri="{BB962C8B-B14F-4D97-AF65-F5344CB8AC3E}">
        <p14:creationId xmlns:p14="http://schemas.microsoft.com/office/powerpoint/2010/main" val="41028850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a:extLst>
              <a:ext uri="{FF2B5EF4-FFF2-40B4-BE49-F238E27FC236}">
                <a16:creationId xmlns:a16="http://schemas.microsoft.com/office/drawing/2014/main" id="{D1EBA1CA-E633-46B7-B671-9F9F011D2076}"/>
              </a:ext>
            </a:extLst>
          </p:cNvPr>
          <p:cNvSpPr txBox="1"/>
          <p:nvPr/>
        </p:nvSpPr>
        <p:spPr>
          <a:xfrm>
            <a:off x="-21904" y="2583180"/>
            <a:ext cx="9158553" cy="2803012"/>
          </a:xfrm>
          <a:prstGeom prst="rect">
            <a:avLst/>
          </a:prstGeom>
          <a:solidFill>
            <a:srgbClr val="187B7B"/>
          </a:solidFill>
        </p:spPr>
        <p:txBody>
          <a:bodyPr wrap="square" rtlCol="0">
            <a:spAutoFit/>
          </a:bodyPr>
          <a:lstStyle/>
          <a:p>
            <a:endParaRPr lang="en-GB"/>
          </a:p>
        </p:txBody>
      </p:sp>
      <p:sp>
        <p:nvSpPr>
          <p:cNvPr id="12" name="TextBox 11">
            <a:extLst>
              <a:ext uri="{FF2B5EF4-FFF2-40B4-BE49-F238E27FC236}">
                <a16:creationId xmlns:a16="http://schemas.microsoft.com/office/drawing/2014/main" id="{045C7FE2-05BA-42A4-9A73-1B3F023515A1}"/>
              </a:ext>
            </a:extLst>
          </p:cNvPr>
          <p:cNvSpPr txBox="1"/>
          <p:nvPr/>
        </p:nvSpPr>
        <p:spPr>
          <a:xfrm>
            <a:off x="-14554" y="2323429"/>
            <a:ext cx="9158554" cy="259751"/>
          </a:xfrm>
          <a:prstGeom prst="rect">
            <a:avLst/>
          </a:prstGeom>
          <a:solidFill>
            <a:srgbClr val="187B7B"/>
          </a:solidFill>
        </p:spPr>
        <p:txBody>
          <a:bodyPr wrap="square" rtlCol="0">
            <a:spAutoFit/>
          </a:bodyPr>
          <a:lstStyle/>
          <a:p>
            <a:endParaRPr lang="en-GB" sz="1088"/>
          </a:p>
        </p:txBody>
      </p:sp>
      <p:sp>
        <p:nvSpPr>
          <p:cNvPr id="17" name="object 17"/>
          <p:cNvSpPr/>
          <p:nvPr/>
        </p:nvSpPr>
        <p:spPr>
          <a:xfrm>
            <a:off x="8040360" y="196738"/>
            <a:ext cx="206143" cy="879083"/>
          </a:xfrm>
          <a:custGeom>
            <a:avLst/>
            <a:gdLst/>
            <a:ahLst/>
            <a:cxnLst/>
            <a:rect l="l" t="t" r="r" b="b"/>
            <a:pathLst>
              <a:path w="340994" h="1454150">
                <a:moveTo>
                  <a:pt x="250211" y="0"/>
                </a:moveTo>
                <a:lnTo>
                  <a:pt x="214380" y="44161"/>
                </a:lnTo>
                <a:lnTo>
                  <a:pt x="186603" y="82307"/>
                </a:lnTo>
                <a:lnTo>
                  <a:pt x="160765" y="121351"/>
                </a:lnTo>
                <a:lnTo>
                  <a:pt x="136864" y="161229"/>
                </a:lnTo>
                <a:lnTo>
                  <a:pt x="114895" y="201875"/>
                </a:lnTo>
                <a:lnTo>
                  <a:pt x="94856" y="243223"/>
                </a:lnTo>
                <a:lnTo>
                  <a:pt x="76745" y="285208"/>
                </a:lnTo>
                <a:lnTo>
                  <a:pt x="60558" y="327765"/>
                </a:lnTo>
                <a:lnTo>
                  <a:pt x="46292" y="370829"/>
                </a:lnTo>
                <a:lnTo>
                  <a:pt x="33946" y="414333"/>
                </a:lnTo>
                <a:lnTo>
                  <a:pt x="23515" y="458212"/>
                </a:lnTo>
                <a:lnTo>
                  <a:pt x="14997" y="502401"/>
                </a:lnTo>
                <a:lnTo>
                  <a:pt x="8390" y="546835"/>
                </a:lnTo>
                <a:lnTo>
                  <a:pt x="3690" y="591447"/>
                </a:lnTo>
                <a:lnTo>
                  <a:pt x="894" y="636173"/>
                </a:lnTo>
                <a:lnTo>
                  <a:pt x="0" y="680948"/>
                </a:lnTo>
                <a:lnTo>
                  <a:pt x="1004" y="725705"/>
                </a:lnTo>
                <a:lnTo>
                  <a:pt x="3904" y="770379"/>
                </a:lnTo>
                <a:lnTo>
                  <a:pt x="8698" y="814905"/>
                </a:lnTo>
                <a:lnTo>
                  <a:pt x="15381" y="859217"/>
                </a:lnTo>
                <a:lnTo>
                  <a:pt x="23952" y="903251"/>
                </a:lnTo>
                <a:lnTo>
                  <a:pt x="34407" y="946939"/>
                </a:lnTo>
                <a:lnTo>
                  <a:pt x="46744" y="990218"/>
                </a:lnTo>
                <a:lnTo>
                  <a:pt x="60959" y="1033022"/>
                </a:lnTo>
                <a:lnTo>
                  <a:pt x="77050" y="1075284"/>
                </a:lnTo>
                <a:lnTo>
                  <a:pt x="95015" y="1116941"/>
                </a:lnTo>
                <a:lnTo>
                  <a:pt x="114849" y="1157925"/>
                </a:lnTo>
                <a:lnTo>
                  <a:pt x="136551" y="1198173"/>
                </a:lnTo>
                <a:lnTo>
                  <a:pt x="160117" y="1237618"/>
                </a:lnTo>
                <a:lnTo>
                  <a:pt x="185544" y="1276195"/>
                </a:lnTo>
                <a:lnTo>
                  <a:pt x="212831" y="1313838"/>
                </a:lnTo>
                <a:lnTo>
                  <a:pt x="241973" y="1350483"/>
                </a:lnTo>
                <a:lnTo>
                  <a:pt x="272968" y="1386063"/>
                </a:lnTo>
                <a:lnTo>
                  <a:pt x="305813" y="1420513"/>
                </a:lnTo>
                <a:lnTo>
                  <a:pt x="340505" y="1453769"/>
                </a:lnTo>
              </a:path>
            </a:pathLst>
          </a:custGeom>
          <a:ln w="38100">
            <a:solidFill>
              <a:srgbClr val="FFFFFF"/>
            </a:solidFill>
          </a:ln>
        </p:spPr>
        <p:txBody>
          <a:bodyPr wrap="square" lIns="0" tIns="0" rIns="0" bIns="0" rtlCol="0"/>
          <a:lstStyle/>
          <a:p>
            <a:endParaRPr sz="1088"/>
          </a:p>
        </p:txBody>
      </p:sp>
      <p:sp>
        <p:nvSpPr>
          <p:cNvPr id="18" name="object 18"/>
          <p:cNvSpPr txBox="1"/>
          <p:nvPr/>
        </p:nvSpPr>
        <p:spPr>
          <a:xfrm rot="4620000">
            <a:off x="8050821" y="661994"/>
            <a:ext cx="152813" cy="115416"/>
          </a:xfrm>
          <a:prstGeom prst="rect">
            <a:avLst/>
          </a:prstGeom>
        </p:spPr>
        <p:txBody>
          <a:bodyPr vert="horz" wrap="square" lIns="0" tIns="0" rIns="0" bIns="0" rtlCol="0">
            <a:spAutoFit/>
          </a:bodyPr>
          <a:lstStyle/>
          <a:p>
            <a:pPr>
              <a:lnSpc>
                <a:spcPts val="916"/>
              </a:lnSpc>
            </a:pPr>
            <a:r>
              <a:rPr sz="907" spc="63">
                <a:solidFill>
                  <a:srgbClr val="FFFFFF"/>
                </a:solidFill>
                <a:latin typeface="Arial Unicode MS"/>
                <a:cs typeface="Arial Unicode MS"/>
              </a:rPr>
              <a:t>O</a:t>
            </a:r>
            <a:endParaRPr sz="907">
              <a:latin typeface="Arial Unicode MS"/>
              <a:cs typeface="Arial Unicode MS"/>
            </a:endParaRPr>
          </a:p>
        </p:txBody>
      </p:sp>
      <p:sp>
        <p:nvSpPr>
          <p:cNvPr id="19" name="object 19"/>
          <p:cNvSpPr txBox="1"/>
          <p:nvPr/>
        </p:nvSpPr>
        <p:spPr>
          <a:xfrm rot="4020000">
            <a:off x="8084009" y="758849"/>
            <a:ext cx="144730" cy="115416"/>
          </a:xfrm>
          <a:prstGeom prst="rect">
            <a:avLst/>
          </a:prstGeom>
        </p:spPr>
        <p:txBody>
          <a:bodyPr vert="horz" wrap="square" lIns="0" tIns="0" rIns="0" bIns="0" rtlCol="0">
            <a:spAutoFit/>
          </a:bodyPr>
          <a:lstStyle/>
          <a:p>
            <a:pPr>
              <a:lnSpc>
                <a:spcPts val="916"/>
              </a:lnSpc>
            </a:pPr>
            <a:r>
              <a:rPr sz="907" spc="6">
                <a:solidFill>
                  <a:srgbClr val="FFFFFF"/>
                </a:solidFill>
                <a:latin typeface="Arial Unicode MS"/>
                <a:cs typeface="Arial Unicode MS"/>
              </a:rPr>
              <a:t>U</a:t>
            </a:r>
            <a:endParaRPr sz="907">
              <a:latin typeface="Arial Unicode MS"/>
              <a:cs typeface="Arial Unicode MS"/>
            </a:endParaRPr>
          </a:p>
        </p:txBody>
      </p:sp>
      <p:sp>
        <p:nvSpPr>
          <p:cNvPr id="20" name="object 20"/>
          <p:cNvSpPr txBox="1"/>
          <p:nvPr/>
        </p:nvSpPr>
        <p:spPr>
          <a:xfrm rot="3420000">
            <a:off x="8126414" y="837603"/>
            <a:ext cx="137821" cy="115416"/>
          </a:xfrm>
          <a:prstGeom prst="rect">
            <a:avLst/>
          </a:prstGeom>
        </p:spPr>
        <p:txBody>
          <a:bodyPr vert="horz" wrap="square" lIns="0" tIns="0" rIns="0" bIns="0" rtlCol="0">
            <a:spAutoFit/>
          </a:bodyPr>
          <a:lstStyle/>
          <a:p>
            <a:pPr>
              <a:lnSpc>
                <a:spcPts val="916"/>
              </a:lnSpc>
            </a:pPr>
            <a:r>
              <a:rPr sz="907" spc="-94">
                <a:solidFill>
                  <a:srgbClr val="FFFFFF"/>
                </a:solidFill>
                <a:latin typeface="Arial Unicode MS"/>
                <a:cs typeface="Arial Unicode MS"/>
              </a:rPr>
              <a:t>R</a:t>
            </a:r>
            <a:endParaRPr sz="907">
              <a:latin typeface="Arial Unicode MS"/>
              <a:cs typeface="Arial Unicode MS"/>
            </a:endParaRPr>
          </a:p>
        </p:txBody>
      </p:sp>
      <p:sp>
        <p:nvSpPr>
          <p:cNvPr id="21" name="object 21"/>
          <p:cNvSpPr txBox="1"/>
          <p:nvPr/>
        </p:nvSpPr>
        <p:spPr>
          <a:xfrm rot="2640000">
            <a:off x="8205213" y="938943"/>
            <a:ext cx="136014" cy="115416"/>
          </a:xfrm>
          <a:prstGeom prst="rect">
            <a:avLst/>
          </a:prstGeom>
        </p:spPr>
        <p:txBody>
          <a:bodyPr vert="horz" wrap="square" lIns="0" tIns="0" rIns="0" bIns="0" rtlCol="0">
            <a:spAutoFit/>
          </a:bodyPr>
          <a:lstStyle/>
          <a:p>
            <a:pPr>
              <a:lnSpc>
                <a:spcPts val="916"/>
              </a:lnSpc>
            </a:pPr>
            <a:r>
              <a:rPr sz="907" spc="-73">
                <a:solidFill>
                  <a:srgbClr val="FFFFFF"/>
                </a:solidFill>
                <a:latin typeface="Arial Unicode MS"/>
                <a:cs typeface="Arial Unicode MS"/>
              </a:rPr>
              <a:t>P</a:t>
            </a:r>
            <a:endParaRPr sz="907">
              <a:latin typeface="Arial Unicode MS"/>
              <a:cs typeface="Arial Unicode MS"/>
            </a:endParaRPr>
          </a:p>
        </p:txBody>
      </p:sp>
      <p:sp>
        <p:nvSpPr>
          <p:cNvPr id="22" name="object 22"/>
          <p:cNvSpPr txBox="1"/>
          <p:nvPr/>
        </p:nvSpPr>
        <p:spPr>
          <a:xfrm rot="2220000">
            <a:off x="8265032" y="992263"/>
            <a:ext cx="135426" cy="115416"/>
          </a:xfrm>
          <a:prstGeom prst="rect">
            <a:avLst/>
          </a:prstGeom>
        </p:spPr>
        <p:txBody>
          <a:bodyPr vert="horz" wrap="square" lIns="0" tIns="0" rIns="0" bIns="0" rtlCol="0">
            <a:spAutoFit/>
          </a:bodyPr>
          <a:lstStyle/>
          <a:p>
            <a:pPr>
              <a:lnSpc>
                <a:spcPts val="916"/>
              </a:lnSpc>
            </a:pPr>
            <a:r>
              <a:rPr sz="907" spc="-76">
                <a:solidFill>
                  <a:srgbClr val="FFFFFF"/>
                </a:solidFill>
                <a:latin typeface="Arial Unicode MS"/>
                <a:cs typeface="Arial Unicode MS"/>
              </a:rPr>
              <a:t>E</a:t>
            </a:r>
            <a:endParaRPr sz="907">
              <a:latin typeface="Arial Unicode MS"/>
              <a:cs typeface="Arial Unicode MS"/>
            </a:endParaRPr>
          </a:p>
        </p:txBody>
      </p:sp>
      <p:sp>
        <p:nvSpPr>
          <p:cNvPr id="23" name="object 23"/>
          <p:cNvSpPr txBox="1"/>
          <p:nvPr/>
        </p:nvSpPr>
        <p:spPr>
          <a:xfrm rot="1620000">
            <a:off x="8333839" y="1042790"/>
            <a:ext cx="153061" cy="115416"/>
          </a:xfrm>
          <a:prstGeom prst="rect">
            <a:avLst/>
          </a:prstGeom>
        </p:spPr>
        <p:txBody>
          <a:bodyPr vert="horz" wrap="square" lIns="0" tIns="0" rIns="0" bIns="0" rtlCol="0">
            <a:spAutoFit/>
          </a:bodyPr>
          <a:lstStyle/>
          <a:p>
            <a:pPr>
              <a:lnSpc>
                <a:spcPts val="916"/>
              </a:lnSpc>
            </a:pPr>
            <a:r>
              <a:rPr sz="907" spc="63">
                <a:solidFill>
                  <a:srgbClr val="FFFFFF"/>
                </a:solidFill>
                <a:latin typeface="Arial Unicode MS"/>
                <a:cs typeface="Arial Unicode MS"/>
              </a:rPr>
              <a:t>O</a:t>
            </a:r>
            <a:endParaRPr sz="907">
              <a:latin typeface="Arial Unicode MS"/>
              <a:cs typeface="Arial Unicode MS"/>
            </a:endParaRPr>
          </a:p>
        </p:txBody>
      </p:sp>
      <p:sp>
        <p:nvSpPr>
          <p:cNvPr id="24" name="object 24"/>
          <p:cNvSpPr txBox="1"/>
          <p:nvPr/>
        </p:nvSpPr>
        <p:spPr>
          <a:xfrm rot="1020000">
            <a:off x="8427592" y="1079838"/>
            <a:ext cx="135622" cy="115416"/>
          </a:xfrm>
          <a:prstGeom prst="rect">
            <a:avLst/>
          </a:prstGeom>
        </p:spPr>
        <p:txBody>
          <a:bodyPr vert="horz" wrap="square" lIns="0" tIns="0" rIns="0" bIns="0" rtlCol="0">
            <a:spAutoFit/>
          </a:bodyPr>
          <a:lstStyle/>
          <a:p>
            <a:pPr>
              <a:lnSpc>
                <a:spcPts val="916"/>
              </a:lnSpc>
            </a:pPr>
            <a:r>
              <a:rPr sz="907" spc="-73">
                <a:solidFill>
                  <a:srgbClr val="FFFFFF"/>
                </a:solidFill>
                <a:latin typeface="Arial Unicode MS"/>
                <a:cs typeface="Arial Unicode MS"/>
              </a:rPr>
              <a:t>P</a:t>
            </a:r>
            <a:endParaRPr sz="907">
              <a:latin typeface="Arial Unicode MS"/>
              <a:cs typeface="Arial Unicode MS"/>
            </a:endParaRPr>
          </a:p>
        </p:txBody>
      </p:sp>
      <p:sp>
        <p:nvSpPr>
          <p:cNvPr id="25" name="object 25"/>
          <p:cNvSpPr txBox="1"/>
          <p:nvPr/>
        </p:nvSpPr>
        <p:spPr>
          <a:xfrm rot="540000">
            <a:off x="8501543" y="1099031"/>
            <a:ext cx="130646" cy="115416"/>
          </a:xfrm>
          <a:prstGeom prst="rect">
            <a:avLst/>
          </a:prstGeom>
        </p:spPr>
        <p:txBody>
          <a:bodyPr vert="horz" wrap="square" lIns="0" tIns="0" rIns="0" bIns="0" rtlCol="0">
            <a:spAutoFit/>
          </a:bodyPr>
          <a:lstStyle/>
          <a:p>
            <a:pPr>
              <a:lnSpc>
                <a:spcPts val="916"/>
              </a:lnSpc>
            </a:pPr>
            <a:r>
              <a:rPr sz="907" spc="-48">
                <a:solidFill>
                  <a:srgbClr val="FFFFFF"/>
                </a:solidFill>
                <a:latin typeface="Arial Unicode MS"/>
                <a:cs typeface="Arial Unicode MS"/>
              </a:rPr>
              <a:t>L</a:t>
            </a:r>
            <a:endParaRPr sz="907">
              <a:latin typeface="Arial Unicode MS"/>
              <a:cs typeface="Arial Unicode MS"/>
            </a:endParaRPr>
          </a:p>
        </p:txBody>
      </p:sp>
      <p:sp>
        <p:nvSpPr>
          <p:cNvPr id="26" name="object 26"/>
          <p:cNvSpPr txBox="1"/>
          <p:nvPr/>
        </p:nvSpPr>
        <p:spPr>
          <a:xfrm rot="180000">
            <a:off x="8577207" y="1108420"/>
            <a:ext cx="135818" cy="115416"/>
          </a:xfrm>
          <a:prstGeom prst="rect">
            <a:avLst/>
          </a:prstGeom>
        </p:spPr>
        <p:txBody>
          <a:bodyPr vert="horz" wrap="square" lIns="0" tIns="0" rIns="0" bIns="0" rtlCol="0">
            <a:spAutoFit/>
          </a:bodyPr>
          <a:lstStyle/>
          <a:p>
            <a:pPr>
              <a:lnSpc>
                <a:spcPts val="916"/>
              </a:lnSpc>
            </a:pPr>
            <a:r>
              <a:rPr sz="907" spc="-76">
                <a:solidFill>
                  <a:srgbClr val="FFFFFF"/>
                </a:solidFill>
                <a:latin typeface="Arial Unicode MS"/>
                <a:cs typeface="Arial Unicode MS"/>
              </a:rPr>
              <a:t>E</a:t>
            </a:r>
            <a:endParaRPr sz="907">
              <a:latin typeface="Arial Unicode MS"/>
              <a:cs typeface="Arial Unicode MS"/>
            </a:endParaRPr>
          </a:p>
        </p:txBody>
      </p:sp>
      <p:sp>
        <p:nvSpPr>
          <p:cNvPr id="6" name="TextBox 5">
            <a:extLst>
              <a:ext uri="{FF2B5EF4-FFF2-40B4-BE49-F238E27FC236}">
                <a16:creationId xmlns:a16="http://schemas.microsoft.com/office/drawing/2014/main" id="{127CF2B5-375E-467C-84B9-56DBE9BC84FD}"/>
              </a:ext>
            </a:extLst>
          </p:cNvPr>
          <p:cNvSpPr txBox="1"/>
          <p:nvPr/>
        </p:nvSpPr>
        <p:spPr>
          <a:xfrm>
            <a:off x="715976" y="654804"/>
            <a:ext cx="6861947" cy="558135"/>
          </a:xfrm>
          <a:prstGeom prst="rect">
            <a:avLst/>
          </a:prstGeom>
          <a:noFill/>
        </p:spPr>
        <p:txBody>
          <a:bodyPr wrap="none" lIns="55279" tIns="27639" rIns="55279" bIns="27639" rtlCol="0" anchor="t">
            <a:spAutoFit/>
          </a:bodyPr>
          <a:lstStyle/>
          <a:p>
            <a:r>
              <a:rPr lang="en-GB" sz="3264" b="1">
                <a:solidFill>
                  <a:srgbClr val="5C1793"/>
                </a:solidFill>
              </a:rPr>
              <a:t>Where can you find more information?</a:t>
            </a:r>
            <a:endParaRPr lang="en-GB" sz="3264" b="1">
              <a:solidFill>
                <a:srgbClr val="5C1793"/>
              </a:solidFill>
              <a:cs typeface="Calibri"/>
            </a:endParaRPr>
          </a:p>
        </p:txBody>
      </p:sp>
      <p:sp>
        <p:nvSpPr>
          <p:cNvPr id="63" name="TextBox 62">
            <a:extLst>
              <a:ext uri="{FF2B5EF4-FFF2-40B4-BE49-F238E27FC236}">
                <a16:creationId xmlns:a16="http://schemas.microsoft.com/office/drawing/2014/main" id="{2E5AA497-29C5-4842-9A91-2ECD14C321C4}"/>
              </a:ext>
            </a:extLst>
          </p:cNvPr>
          <p:cNvSpPr txBox="1"/>
          <p:nvPr/>
        </p:nvSpPr>
        <p:spPr>
          <a:xfrm>
            <a:off x="715976" y="1641097"/>
            <a:ext cx="7930010" cy="316338"/>
          </a:xfrm>
          <a:prstGeom prst="rect">
            <a:avLst/>
          </a:prstGeom>
          <a:noFill/>
        </p:spPr>
        <p:txBody>
          <a:bodyPr wrap="square" lIns="55279" tIns="27639" rIns="55279" bIns="27639" rtlCol="0" anchor="t">
            <a:spAutoFit/>
          </a:bodyPr>
          <a:lstStyle/>
          <a:p>
            <a:r>
              <a:rPr lang="en-GB" sz="1693" dirty="0">
                <a:solidFill>
                  <a:srgbClr val="5C1793"/>
                </a:solidFill>
              </a:rPr>
              <a:t>To find out more about how we prosecute hate crime visit -</a:t>
            </a:r>
            <a:r>
              <a:rPr lang="en-GB" sz="1693" b="1" dirty="0">
                <a:solidFill>
                  <a:srgbClr val="5C1793"/>
                </a:solidFill>
              </a:rPr>
              <a:t> www.cps.gov.uk/hate-crime</a:t>
            </a:r>
            <a:endParaRPr lang="en-GB" sz="1693" b="1" dirty="0">
              <a:solidFill>
                <a:srgbClr val="5C1793"/>
              </a:solidFill>
              <a:cs typeface="Calibri"/>
            </a:endParaRPr>
          </a:p>
        </p:txBody>
      </p:sp>
      <p:sp>
        <p:nvSpPr>
          <p:cNvPr id="7" name="TextBox 6">
            <a:extLst>
              <a:ext uri="{FF2B5EF4-FFF2-40B4-BE49-F238E27FC236}">
                <a16:creationId xmlns:a16="http://schemas.microsoft.com/office/drawing/2014/main" id="{B738875C-CAD8-45D5-8BD2-F361807E6523}"/>
              </a:ext>
            </a:extLst>
          </p:cNvPr>
          <p:cNvSpPr txBox="1"/>
          <p:nvPr/>
        </p:nvSpPr>
        <p:spPr>
          <a:xfrm>
            <a:off x="563352" y="2534154"/>
            <a:ext cx="2575946" cy="4167777"/>
          </a:xfrm>
          <a:prstGeom prst="rect">
            <a:avLst/>
          </a:prstGeom>
          <a:noFill/>
        </p:spPr>
        <p:txBody>
          <a:bodyPr wrap="square" lIns="55279" tIns="27639" rIns="55279" bIns="27639" rtlCol="0" anchor="t">
            <a:spAutoFit/>
          </a:bodyPr>
          <a:lstStyle/>
          <a:p>
            <a:r>
              <a:rPr lang="en-GB" sz="1693" b="1" dirty="0">
                <a:solidFill>
                  <a:schemeClr val="bg1"/>
                </a:solidFill>
              </a:rPr>
              <a:t>For national news and updates</a:t>
            </a:r>
            <a:endParaRPr lang="en-GB" sz="1693" b="1" dirty="0">
              <a:solidFill>
                <a:schemeClr val="bg1"/>
              </a:solidFill>
              <a:cs typeface="Calibri"/>
            </a:endParaRPr>
          </a:p>
          <a:p>
            <a:endParaRPr lang="en-GB" sz="1693" b="1" dirty="0">
              <a:solidFill>
                <a:schemeClr val="bg1"/>
              </a:solidFill>
            </a:endParaRPr>
          </a:p>
          <a:p>
            <a:pPr marL="276377" indent="-276377">
              <a:buFont typeface="Arial" panose="020B0604020202020204" pitchFamily="34" charset="0"/>
              <a:buChar char="•"/>
            </a:pPr>
            <a:r>
              <a:rPr lang="en-GB" sz="1693" dirty="0">
                <a:solidFill>
                  <a:schemeClr val="bg1"/>
                </a:solidFill>
              </a:rPr>
              <a:t>You can follow us on Twitter </a:t>
            </a:r>
            <a:r>
              <a:rPr lang="en-GB" sz="1693" b="1" dirty="0">
                <a:solidFill>
                  <a:schemeClr val="bg1"/>
                </a:solidFill>
              </a:rPr>
              <a:t>@cpsuk</a:t>
            </a:r>
          </a:p>
          <a:p>
            <a:pPr marL="276377" indent="-276377">
              <a:buFont typeface="Arial" panose="020B0604020202020204" pitchFamily="34" charset="0"/>
              <a:buChar char="•"/>
            </a:pPr>
            <a:endParaRPr lang="en-GB" sz="1693" b="1" dirty="0">
              <a:solidFill>
                <a:schemeClr val="bg1"/>
              </a:solidFill>
            </a:endParaRPr>
          </a:p>
          <a:p>
            <a:pPr marL="276377" indent="-276377">
              <a:buFont typeface="Arial" panose="020B0604020202020204" pitchFamily="34" charset="0"/>
              <a:buChar char="•"/>
            </a:pPr>
            <a:r>
              <a:rPr lang="en-GB" sz="1693" dirty="0">
                <a:solidFill>
                  <a:schemeClr val="bg1"/>
                </a:solidFill>
              </a:rPr>
              <a:t>You can follow us on Instagram @crownprosecutors </a:t>
            </a:r>
            <a:endParaRPr lang="en-GB" sz="1693" b="1" dirty="0">
              <a:solidFill>
                <a:schemeClr val="bg1"/>
              </a:solidFill>
            </a:endParaRPr>
          </a:p>
          <a:p>
            <a:pPr marL="276377" indent="-276377">
              <a:buFont typeface="Arial" panose="020B0604020202020204" pitchFamily="34" charset="0"/>
              <a:buChar char="•"/>
            </a:pPr>
            <a:endParaRPr lang="en-GB" sz="1693" b="1" dirty="0">
              <a:solidFill>
                <a:srgbClr val="002060"/>
              </a:solidFill>
            </a:endParaRPr>
          </a:p>
          <a:p>
            <a:pPr marL="276377" indent="-276377">
              <a:buFont typeface="Arial" panose="020B0604020202020204" pitchFamily="34" charset="0"/>
              <a:buChar char="•"/>
            </a:pPr>
            <a:endParaRPr lang="en-GB" sz="1088" b="1" i="1" dirty="0">
              <a:solidFill>
                <a:srgbClr val="002060"/>
              </a:solidFill>
            </a:endParaRPr>
          </a:p>
          <a:p>
            <a:pPr marL="276377" indent="-276377">
              <a:buFont typeface="Arial" panose="020B0604020202020204" pitchFamily="34" charset="0"/>
              <a:buChar char="•"/>
            </a:pPr>
            <a:endParaRPr lang="en-GB" sz="1088" b="1" dirty="0">
              <a:solidFill>
                <a:srgbClr val="002060"/>
              </a:solidFill>
            </a:endParaRPr>
          </a:p>
          <a:p>
            <a:pPr marL="276377" indent="-276377">
              <a:buFont typeface="Arial" panose="020B0604020202020204" pitchFamily="34" charset="0"/>
              <a:buChar char="•"/>
            </a:pPr>
            <a:endParaRPr lang="en-GB" sz="1088" b="1" dirty="0">
              <a:solidFill>
                <a:srgbClr val="002060"/>
              </a:solidFill>
            </a:endParaRPr>
          </a:p>
          <a:p>
            <a:pPr marL="276377" indent="-276377">
              <a:buFont typeface="Arial" panose="020B0604020202020204" pitchFamily="34" charset="0"/>
              <a:buChar char="•"/>
            </a:pPr>
            <a:endParaRPr lang="en-GB" sz="1088" b="1" dirty="0">
              <a:solidFill>
                <a:srgbClr val="002060"/>
              </a:solidFill>
            </a:endParaRPr>
          </a:p>
          <a:p>
            <a:pPr marL="276377" indent="-276377">
              <a:buFont typeface="Arial" panose="020B0604020202020204" pitchFamily="34" charset="0"/>
              <a:buChar char="•"/>
            </a:pPr>
            <a:endParaRPr lang="en-GB" sz="1088" b="1" dirty="0">
              <a:solidFill>
                <a:srgbClr val="002060"/>
              </a:solidFill>
            </a:endParaRPr>
          </a:p>
          <a:p>
            <a:endParaRPr lang="en-GB" sz="1088" b="1" dirty="0">
              <a:solidFill>
                <a:srgbClr val="002060"/>
              </a:solidFill>
            </a:endParaRPr>
          </a:p>
          <a:p>
            <a:pPr marL="276377" indent="-276377">
              <a:buFont typeface="Arial" panose="020B0604020202020204" pitchFamily="34" charset="0"/>
              <a:buChar char="•"/>
            </a:pPr>
            <a:endParaRPr lang="en-GB" sz="1088" b="1" dirty="0">
              <a:solidFill>
                <a:srgbClr val="002060"/>
              </a:solidFill>
            </a:endParaRPr>
          </a:p>
          <a:p>
            <a:endParaRPr lang="en-GB" sz="1088" b="1" dirty="0">
              <a:solidFill>
                <a:srgbClr val="002060"/>
              </a:solidFill>
            </a:endParaRPr>
          </a:p>
          <a:p>
            <a:pPr marL="276377" indent="-276377">
              <a:buFont typeface="Arial" panose="020B0604020202020204" pitchFamily="34" charset="0"/>
              <a:buChar char="•"/>
            </a:pPr>
            <a:endParaRPr lang="en-GB" sz="1088" b="1" dirty="0">
              <a:solidFill>
                <a:schemeClr val="bg1"/>
              </a:solidFill>
            </a:endParaRPr>
          </a:p>
        </p:txBody>
      </p:sp>
      <p:sp>
        <p:nvSpPr>
          <p:cNvPr id="8" name="TextBox 7">
            <a:extLst>
              <a:ext uri="{FF2B5EF4-FFF2-40B4-BE49-F238E27FC236}">
                <a16:creationId xmlns:a16="http://schemas.microsoft.com/office/drawing/2014/main" id="{ECBA4215-AD72-4C4D-9D89-5457923B2FC8}"/>
              </a:ext>
            </a:extLst>
          </p:cNvPr>
          <p:cNvSpPr txBox="1"/>
          <p:nvPr/>
        </p:nvSpPr>
        <p:spPr>
          <a:xfrm>
            <a:off x="6276301" y="2534353"/>
            <a:ext cx="2583975" cy="2958054"/>
          </a:xfrm>
          <a:prstGeom prst="rect">
            <a:avLst/>
          </a:prstGeom>
          <a:noFill/>
        </p:spPr>
        <p:txBody>
          <a:bodyPr wrap="square" rtlCol="0">
            <a:spAutoFit/>
          </a:bodyPr>
          <a:lstStyle/>
          <a:p>
            <a:r>
              <a:rPr lang="en-GB" sz="1693" b="1" dirty="0">
                <a:solidFill>
                  <a:schemeClr val="bg1"/>
                </a:solidFill>
              </a:rPr>
              <a:t>For local news and updates:</a:t>
            </a:r>
            <a:br>
              <a:rPr lang="en-GB" sz="1693" b="1" dirty="0">
                <a:solidFill>
                  <a:schemeClr val="bg1"/>
                </a:solidFill>
              </a:rPr>
            </a:br>
            <a:endParaRPr lang="en-GB" sz="1693" b="1" dirty="0">
              <a:solidFill>
                <a:schemeClr val="bg1"/>
              </a:solidFill>
            </a:endParaRPr>
          </a:p>
          <a:p>
            <a:pPr marL="276377" indent="-276377">
              <a:buFont typeface="Arial" panose="020B0604020202020204" pitchFamily="34" charset="0"/>
              <a:buChar char="•"/>
            </a:pPr>
            <a:r>
              <a:rPr lang="en-GB" sz="1693" dirty="0">
                <a:solidFill>
                  <a:schemeClr val="bg1"/>
                </a:solidFill>
              </a:rPr>
              <a:t>You can follow us on Twitter: @CPSEastEngland</a:t>
            </a:r>
            <a:br>
              <a:rPr lang="en-GB" sz="1693" i="1" dirty="0">
                <a:solidFill>
                  <a:schemeClr val="bg1"/>
                </a:solidFill>
              </a:rPr>
            </a:br>
            <a:endParaRPr lang="en-GB" sz="1693" i="1" dirty="0">
              <a:solidFill>
                <a:schemeClr val="bg1"/>
              </a:solidFill>
            </a:endParaRPr>
          </a:p>
          <a:p>
            <a:pPr marL="276377" indent="-276377">
              <a:buFont typeface="Arial" panose="020B0604020202020204" pitchFamily="34" charset="0"/>
              <a:buChar char="•"/>
            </a:pPr>
            <a:r>
              <a:rPr lang="en-GB" sz="1693" dirty="0">
                <a:solidFill>
                  <a:schemeClr val="bg1"/>
                </a:solidFill>
              </a:rPr>
              <a:t>You can sign up to our Area Newsletter</a:t>
            </a:r>
            <a:br>
              <a:rPr lang="en-GB" sz="1693" b="1" dirty="0">
                <a:solidFill>
                  <a:srgbClr val="7030A0"/>
                </a:solidFill>
              </a:rPr>
            </a:br>
            <a:endParaRPr lang="en-GB" sz="1693" b="1" dirty="0">
              <a:solidFill>
                <a:srgbClr val="7030A0"/>
              </a:solidFill>
            </a:endParaRPr>
          </a:p>
          <a:p>
            <a:endParaRPr lang="en-GB" sz="1693" dirty="0">
              <a:solidFill>
                <a:schemeClr val="bg1"/>
              </a:solidFill>
            </a:endParaRPr>
          </a:p>
        </p:txBody>
      </p:sp>
      <p:pic>
        <p:nvPicPr>
          <p:cNvPr id="2" name="Picture 2">
            <a:extLst>
              <a:ext uri="{FF2B5EF4-FFF2-40B4-BE49-F238E27FC236}">
                <a16:creationId xmlns:a16="http://schemas.microsoft.com/office/drawing/2014/main" id="{F60E8B2A-6D16-4950-954B-5BDB6AF0F23D}"/>
              </a:ext>
            </a:extLst>
          </p:cNvPr>
          <p:cNvPicPr>
            <a:picLocks noChangeAspect="1"/>
          </p:cNvPicPr>
          <p:nvPr/>
        </p:nvPicPr>
        <p:blipFill>
          <a:blip r:embed="rId2"/>
          <a:stretch>
            <a:fillRect/>
          </a:stretch>
        </p:blipFill>
        <p:spPr>
          <a:xfrm>
            <a:off x="2697186" y="1956609"/>
            <a:ext cx="3748670" cy="3747211"/>
          </a:xfrm>
          <a:prstGeom prst="rect">
            <a:avLst/>
          </a:prstGeom>
        </p:spPr>
      </p:pic>
    </p:spTree>
    <p:extLst>
      <p:ext uri="{BB962C8B-B14F-4D97-AF65-F5344CB8AC3E}">
        <p14:creationId xmlns:p14="http://schemas.microsoft.com/office/powerpoint/2010/main" val="4220914591"/>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nip Single Corner Rectangle 16"/>
          <p:cNvSpPr/>
          <p:nvPr/>
        </p:nvSpPr>
        <p:spPr>
          <a:xfrm>
            <a:off x="0" y="1"/>
            <a:ext cx="9144000" cy="6857999"/>
          </a:xfrm>
          <a:prstGeom prst="snip1Rect">
            <a:avLst>
              <a:gd name="adj" fmla="val 0"/>
            </a:avLst>
          </a:prstGeom>
          <a:solidFill>
            <a:srgbClr val="383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itle 1">
            <a:extLst>
              <a:ext uri="{FF2B5EF4-FFF2-40B4-BE49-F238E27FC236}">
                <a16:creationId xmlns:a16="http://schemas.microsoft.com/office/drawing/2014/main" id="{647332B3-9E0B-4727-8799-B5182EC0D021}"/>
              </a:ext>
            </a:extLst>
          </p:cNvPr>
          <p:cNvSpPr>
            <a:spLocks noGrp="1"/>
          </p:cNvSpPr>
          <p:nvPr>
            <p:ph type="ctrTitle"/>
          </p:nvPr>
        </p:nvSpPr>
        <p:spPr>
          <a:xfrm>
            <a:off x="683568" y="2276872"/>
            <a:ext cx="7772400" cy="1470025"/>
          </a:xfrm>
        </p:spPr>
        <p:txBody>
          <a:bodyPr>
            <a:normAutofit/>
          </a:bodyPr>
          <a:lstStyle/>
          <a:p>
            <a:r>
              <a:rPr lang="en-GB" b="1">
                <a:solidFill>
                  <a:schemeClr val="bg1"/>
                </a:solidFill>
                <a:latin typeface="Segoe UI" panose="020B0502040204020203" pitchFamily="34" charset="0"/>
                <a:ea typeface="Segoe UI" panose="020B0502040204020203" pitchFamily="34" charset="0"/>
                <a:cs typeface="Segoe UI" panose="020B0502040204020203" pitchFamily="34" charset="0"/>
              </a:rPr>
              <a:t>THANK YOU</a:t>
            </a:r>
            <a:br>
              <a:rPr lang="en-GB" b="1">
                <a:solidFill>
                  <a:schemeClr val="bg1"/>
                </a:solidFill>
                <a:latin typeface="Segoe UI" panose="020B0502040204020203" pitchFamily="34" charset="0"/>
                <a:ea typeface="Segoe UI" panose="020B0502040204020203" pitchFamily="34" charset="0"/>
                <a:cs typeface="Segoe UI" panose="020B0502040204020203" pitchFamily="34" charset="0"/>
              </a:rPr>
            </a:br>
            <a:r>
              <a:rPr lang="en-GB" b="1">
                <a:solidFill>
                  <a:schemeClr val="bg1"/>
                </a:solidFill>
                <a:latin typeface="Segoe UI" panose="020B0502040204020203" pitchFamily="34" charset="0"/>
                <a:ea typeface="Segoe UI" panose="020B0502040204020203" pitchFamily="34" charset="0"/>
                <a:cs typeface="Segoe UI" panose="020B0502040204020203" pitchFamily="34" charset="0"/>
              </a:rPr>
              <a:t>ANY QUESTIONS?</a:t>
            </a:r>
          </a:p>
        </p:txBody>
      </p:sp>
      <p:pic>
        <p:nvPicPr>
          <p:cNvPr id="12" name="Picture 11">
            <a:extLst>
              <a:ext uri="{FF2B5EF4-FFF2-40B4-BE49-F238E27FC236}">
                <a16:creationId xmlns:a16="http://schemas.microsoft.com/office/drawing/2014/main" id="{10DAC3F2-7644-4315-A3F8-0AE392B2A97C}"/>
              </a:ext>
            </a:extLst>
          </p:cNvPr>
          <p:cNvPicPr>
            <a:picLocks noChangeAspect="1"/>
          </p:cNvPicPr>
          <p:nvPr/>
        </p:nvPicPr>
        <p:blipFill rotWithShape="1">
          <a:blip r:embed="rId2">
            <a:extLst>
              <a:ext uri="{28A0092B-C50C-407E-A947-70E740481C1C}">
                <a14:useLocalDpi xmlns:a14="http://schemas.microsoft.com/office/drawing/2010/main" val="0"/>
              </a:ext>
            </a:extLst>
          </a:blip>
          <a:srcRect l="5236" t="9327" r="5200" b="9191"/>
          <a:stretch/>
        </p:blipFill>
        <p:spPr>
          <a:xfrm>
            <a:off x="216024" y="5817094"/>
            <a:ext cx="5040560" cy="885060"/>
          </a:xfrm>
          <a:prstGeom prst="rect">
            <a:avLst/>
          </a:prstGeom>
        </p:spPr>
      </p:pic>
      <p:pic>
        <p:nvPicPr>
          <p:cNvPr id="13" name="Picture 12">
            <a:extLst>
              <a:ext uri="{FF2B5EF4-FFF2-40B4-BE49-F238E27FC236}">
                <a16:creationId xmlns:a16="http://schemas.microsoft.com/office/drawing/2014/main" id="{E7A7B771-FD35-4B3B-A1A4-921F4541E9E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6784" y="5805264"/>
            <a:ext cx="1907704" cy="921351"/>
          </a:xfrm>
          <a:prstGeom prst="rect">
            <a:avLst/>
          </a:prstGeom>
        </p:spPr>
      </p:pic>
      <p:pic>
        <p:nvPicPr>
          <p:cNvPr id="3" name="Picture 4" descr="Logo&#10;&#10;Description automatically generated">
            <a:extLst>
              <a:ext uri="{FF2B5EF4-FFF2-40B4-BE49-F238E27FC236}">
                <a16:creationId xmlns:a16="http://schemas.microsoft.com/office/drawing/2014/main" id="{18C91557-1549-E955-1CB0-0CB388F22805}"/>
              </a:ext>
            </a:extLst>
          </p:cNvPr>
          <p:cNvPicPr>
            <a:picLocks noChangeAspect="1"/>
          </p:cNvPicPr>
          <p:nvPr/>
        </p:nvPicPr>
        <p:blipFill>
          <a:blip r:embed="rId4"/>
          <a:stretch>
            <a:fillRect/>
          </a:stretch>
        </p:blipFill>
        <p:spPr>
          <a:xfrm>
            <a:off x="5431094" y="5925291"/>
            <a:ext cx="1618637" cy="676327"/>
          </a:xfrm>
          <a:prstGeom prst="rect">
            <a:avLst/>
          </a:prstGeom>
        </p:spPr>
      </p:pic>
    </p:spTree>
    <p:extLst>
      <p:ext uri="{BB962C8B-B14F-4D97-AF65-F5344CB8AC3E}">
        <p14:creationId xmlns:p14="http://schemas.microsoft.com/office/powerpoint/2010/main" val="4078602421"/>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nip Single Corner Rectangle 16"/>
          <p:cNvSpPr/>
          <p:nvPr/>
        </p:nvSpPr>
        <p:spPr>
          <a:xfrm>
            <a:off x="0" y="2"/>
            <a:ext cx="9144000" cy="6857998"/>
          </a:xfrm>
          <a:prstGeom prst="snip1Rect">
            <a:avLst>
              <a:gd name="adj" fmla="val 0"/>
            </a:avLst>
          </a:prstGeom>
          <a:solidFill>
            <a:srgbClr val="DB00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0B72AF30-054E-4553-849A-5356D1F1D6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832" y="5717726"/>
            <a:ext cx="5676944" cy="1095650"/>
          </a:xfrm>
          <a:prstGeom prst="rect">
            <a:avLst/>
          </a:prstGeom>
        </p:spPr>
      </p:pic>
      <p:cxnSp>
        <p:nvCxnSpPr>
          <p:cNvPr id="21" name="Straight Connector 20"/>
          <p:cNvCxnSpPr>
            <a:cxnSpLocks/>
          </p:cNvCxnSpPr>
          <p:nvPr/>
        </p:nvCxnSpPr>
        <p:spPr>
          <a:xfrm>
            <a:off x="0" y="5661248"/>
            <a:ext cx="9144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E2B3BFD8-A6B0-4FB8-AC3D-EDF7CA1D7F1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56784" y="5805264"/>
            <a:ext cx="1907704" cy="921351"/>
          </a:xfrm>
          <a:prstGeom prst="rect">
            <a:avLst/>
          </a:prstGeom>
        </p:spPr>
      </p:pic>
      <p:sp>
        <p:nvSpPr>
          <p:cNvPr id="2" name="Title 1">
            <a:extLst>
              <a:ext uri="{FF2B5EF4-FFF2-40B4-BE49-F238E27FC236}">
                <a16:creationId xmlns:a16="http://schemas.microsoft.com/office/drawing/2014/main" id="{A452C624-9F64-4302-84D7-541E52D53B2D}"/>
              </a:ext>
            </a:extLst>
          </p:cNvPr>
          <p:cNvSpPr>
            <a:spLocks noGrp="1"/>
          </p:cNvSpPr>
          <p:nvPr>
            <p:ph type="title"/>
          </p:nvPr>
        </p:nvSpPr>
        <p:spPr>
          <a:xfrm>
            <a:off x="457200" y="274638"/>
            <a:ext cx="8128000" cy="1143000"/>
          </a:xfrm>
        </p:spPr>
        <p:txBody>
          <a:bodyPr>
            <a:normAutofit/>
          </a:bodyPr>
          <a:lstStyle/>
          <a:p>
            <a:r>
              <a:rPr lang="en-GB" sz="3200" b="1">
                <a:solidFill>
                  <a:schemeClr val="bg1"/>
                </a:solidFill>
                <a:latin typeface="Segoe UI Emoji"/>
                <a:ea typeface="Segoe UI Emoji"/>
              </a:rPr>
              <a:t>Ice Breaker </a:t>
            </a:r>
            <a:br>
              <a:rPr lang="en-GB" sz="2000">
                <a:solidFill>
                  <a:schemeClr val="bg1"/>
                </a:solidFill>
                <a:latin typeface="Segoe UI Emoji" panose="020B0502040204020203" pitchFamily="34" charset="0"/>
                <a:ea typeface="Segoe UI Emoji" panose="020B0502040204020203" pitchFamily="34" charset="0"/>
              </a:rPr>
            </a:br>
            <a:r>
              <a:rPr lang="en-GB" sz="2000">
                <a:solidFill>
                  <a:schemeClr val="bg1"/>
                </a:solidFill>
                <a:latin typeface="Segoe UI Emoji" panose="020B0502040204020203" pitchFamily="34" charset="0"/>
                <a:ea typeface="Segoe UI Emoji" panose="020B0502040204020203" pitchFamily="34" charset="0"/>
              </a:rPr>
              <a:t>How are you feeling today? How are you feeling about this training? </a:t>
            </a:r>
            <a:endParaRPr lang="en-US" sz="2000">
              <a:solidFill>
                <a:schemeClr val="bg1"/>
              </a:solidFill>
              <a:latin typeface="Segoe UI Emoji"/>
              <a:ea typeface="Segoe UI Emoji"/>
            </a:endParaRPr>
          </a:p>
        </p:txBody>
      </p:sp>
      <p:pic>
        <p:nvPicPr>
          <p:cNvPr id="8" name="Content Placeholder 7">
            <a:extLst>
              <a:ext uri="{FF2B5EF4-FFF2-40B4-BE49-F238E27FC236}">
                <a16:creationId xmlns:a16="http://schemas.microsoft.com/office/drawing/2014/main" id="{3781F86D-427A-4B82-92F7-3021B2C5CFDE}"/>
              </a:ext>
            </a:extLst>
          </p:cNvPr>
          <p:cNvPicPr>
            <a:picLocks noGrp="1" noChangeAspect="1"/>
          </p:cNvPicPr>
          <p:nvPr>
            <p:ph idx="1"/>
          </p:nvPr>
        </p:nvPicPr>
        <p:blipFill>
          <a:blip r:embed="rId5"/>
          <a:stretch>
            <a:fillRect/>
          </a:stretch>
        </p:blipFill>
        <p:spPr>
          <a:xfrm>
            <a:off x="2473963" y="1323507"/>
            <a:ext cx="4260425" cy="4193726"/>
          </a:xfrm>
        </p:spPr>
      </p:pic>
      <p:sp>
        <p:nvSpPr>
          <p:cNvPr id="9" name="Rectangle 8">
            <a:extLst>
              <a:ext uri="{FF2B5EF4-FFF2-40B4-BE49-F238E27FC236}">
                <a16:creationId xmlns:a16="http://schemas.microsoft.com/office/drawing/2014/main" id="{FB06523E-4AD8-47B6-A0B9-AC76E400786F}"/>
              </a:ext>
            </a:extLst>
          </p:cNvPr>
          <p:cNvSpPr/>
          <p:nvPr/>
        </p:nvSpPr>
        <p:spPr>
          <a:xfrm>
            <a:off x="3797300" y="945529"/>
            <a:ext cx="4699000" cy="333354"/>
          </a:xfrm>
          <a:prstGeom prst="rect">
            <a:avLst/>
          </a:prstGeom>
          <a:solidFill>
            <a:srgbClr val="DB007A"/>
          </a:solidFill>
          <a:ln>
            <a:solidFill>
              <a:srgbClr val="DB00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Logo&#10;&#10;Description automatically generated">
            <a:extLst>
              <a:ext uri="{FF2B5EF4-FFF2-40B4-BE49-F238E27FC236}">
                <a16:creationId xmlns:a16="http://schemas.microsoft.com/office/drawing/2014/main" id="{7240ED81-07AB-6373-B085-69D164767CB3}"/>
              </a:ext>
            </a:extLst>
          </p:cNvPr>
          <p:cNvPicPr>
            <a:picLocks noChangeAspect="1"/>
          </p:cNvPicPr>
          <p:nvPr/>
        </p:nvPicPr>
        <p:blipFill>
          <a:blip r:embed="rId6"/>
          <a:stretch>
            <a:fillRect/>
          </a:stretch>
        </p:blipFill>
        <p:spPr>
          <a:xfrm>
            <a:off x="5431094" y="5925291"/>
            <a:ext cx="1618637" cy="676327"/>
          </a:xfrm>
          <a:prstGeom prst="rect">
            <a:avLst/>
          </a:prstGeom>
        </p:spPr>
      </p:pic>
    </p:spTree>
    <p:extLst>
      <p:ext uri="{BB962C8B-B14F-4D97-AF65-F5344CB8AC3E}">
        <p14:creationId xmlns:p14="http://schemas.microsoft.com/office/powerpoint/2010/main" val="4183395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grpId="0" nodeType="clickEffect">
                                  <p:stCondLst>
                                    <p:cond delay="0"/>
                                  </p:stCondLst>
                                  <p:childTnLst>
                                    <p:animEffect transition="out" filter="fade">
                                      <p:cBhvr>
                                        <p:cTn id="6" dur="1000"/>
                                        <p:tgtEl>
                                          <p:spTgt spid="9"/>
                                        </p:tgtEl>
                                      </p:cBhvr>
                                    </p:animEffect>
                                    <p:anim calcmode="lin" valueType="num">
                                      <p:cBhvr>
                                        <p:cTn id="7" dur="1000"/>
                                        <p:tgtEl>
                                          <p:spTgt spid="9"/>
                                        </p:tgtEl>
                                        <p:attrNameLst>
                                          <p:attrName>ppt_x</p:attrName>
                                        </p:attrNameLst>
                                      </p:cBhvr>
                                      <p:tavLst>
                                        <p:tav tm="0">
                                          <p:val>
                                            <p:strVal val="ppt_x"/>
                                          </p:val>
                                        </p:tav>
                                        <p:tav tm="100000">
                                          <p:val>
                                            <p:strVal val="ppt_x"/>
                                          </p:val>
                                        </p:tav>
                                      </p:tavLst>
                                    </p:anim>
                                    <p:anim calcmode="lin" valueType="num">
                                      <p:cBhvr>
                                        <p:cTn id="8" dur="1000"/>
                                        <p:tgtEl>
                                          <p:spTgt spid="9"/>
                                        </p:tgtEl>
                                        <p:attrNameLst>
                                          <p:attrName>ppt_y</p:attrName>
                                        </p:attrNameLst>
                                      </p:cBhvr>
                                      <p:tavLst>
                                        <p:tav tm="0">
                                          <p:val>
                                            <p:strVal val="ppt_y"/>
                                          </p:val>
                                        </p:tav>
                                        <p:tav tm="100000">
                                          <p:val>
                                            <p:strVal val="ppt_y+.1"/>
                                          </p:val>
                                        </p:tav>
                                      </p:tavLst>
                                    </p:anim>
                                    <p:set>
                                      <p:cBhvr>
                                        <p:cTn id="9" dur="1" fill="hold">
                                          <p:stCondLst>
                                            <p:cond delay="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nip Single Corner Rectangle 16">
            <a:extLst>
              <a:ext uri="{FF2B5EF4-FFF2-40B4-BE49-F238E27FC236}">
                <a16:creationId xmlns:a16="http://schemas.microsoft.com/office/drawing/2014/main" id="{B6729ACC-5C0B-498A-9F24-DBCECC864111}"/>
              </a:ext>
            </a:extLst>
          </p:cNvPr>
          <p:cNvSpPr/>
          <p:nvPr/>
        </p:nvSpPr>
        <p:spPr>
          <a:xfrm>
            <a:off x="0" y="-58994"/>
            <a:ext cx="9144000" cy="6916994"/>
          </a:xfrm>
          <a:prstGeom prst="snip1Rect">
            <a:avLst>
              <a:gd name="adj" fmla="val 0"/>
            </a:avLst>
          </a:prstGeom>
          <a:solidFill>
            <a:srgbClr val="DB00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21" name="Straight Connector 20"/>
          <p:cNvCxnSpPr>
            <a:cxnSpLocks/>
          </p:cNvCxnSpPr>
          <p:nvPr/>
        </p:nvCxnSpPr>
        <p:spPr>
          <a:xfrm>
            <a:off x="0" y="5661248"/>
            <a:ext cx="9144000" cy="0"/>
          </a:xfrm>
          <a:prstGeom prst="line">
            <a:avLst/>
          </a:prstGeom>
          <a:ln w="19050">
            <a:solidFill>
              <a:srgbClr val="DB0C84"/>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E2B3BFD8-A6B0-4FB8-AC3D-EDF7CA1D7F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6784" y="5805264"/>
            <a:ext cx="1907704" cy="921351"/>
          </a:xfrm>
          <a:prstGeom prst="rect">
            <a:avLst/>
          </a:prstGeom>
        </p:spPr>
      </p:pic>
      <p:pic>
        <p:nvPicPr>
          <p:cNvPr id="11" name="Picture 10">
            <a:extLst>
              <a:ext uri="{FF2B5EF4-FFF2-40B4-BE49-F238E27FC236}">
                <a16:creationId xmlns:a16="http://schemas.microsoft.com/office/drawing/2014/main" id="{70A7B2C9-7CCE-41D0-9DBC-B051FFC2FA5A}"/>
              </a:ext>
            </a:extLst>
          </p:cNvPr>
          <p:cNvPicPr>
            <a:picLocks noChangeAspect="1"/>
          </p:cNvPicPr>
          <p:nvPr/>
        </p:nvPicPr>
        <p:blipFill rotWithShape="1">
          <a:blip r:embed="rId4">
            <a:extLst>
              <a:ext uri="{28A0092B-C50C-407E-A947-70E740481C1C}">
                <a14:useLocalDpi xmlns:a14="http://schemas.microsoft.com/office/drawing/2010/main" val="0"/>
              </a:ext>
            </a:extLst>
          </a:blip>
          <a:srcRect l="5236" t="9327" r="5200" b="9191"/>
          <a:stretch/>
        </p:blipFill>
        <p:spPr>
          <a:xfrm>
            <a:off x="216024" y="5817094"/>
            <a:ext cx="5040560" cy="885060"/>
          </a:xfrm>
          <a:prstGeom prst="rect">
            <a:avLst/>
          </a:prstGeom>
        </p:spPr>
      </p:pic>
      <p:sp>
        <p:nvSpPr>
          <p:cNvPr id="10" name="Title 9">
            <a:extLst>
              <a:ext uri="{FF2B5EF4-FFF2-40B4-BE49-F238E27FC236}">
                <a16:creationId xmlns:a16="http://schemas.microsoft.com/office/drawing/2014/main" id="{929C5012-02BA-4433-96E2-613F1938CAE1}"/>
              </a:ext>
            </a:extLst>
          </p:cNvPr>
          <p:cNvSpPr>
            <a:spLocks noGrp="1"/>
          </p:cNvSpPr>
          <p:nvPr>
            <p:ph type="title"/>
          </p:nvPr>
        </p:nvSpPr>
        <p:spPr/>
        <p:txBody>
          <a:bodyPr>
            <a:normAutofit fontScale="90000"/>
          </a:bodyPr>
          <a:lstStyle/>
          <a:p>
            <a:br>
              <a:rPr lang="en-GB" b="1" dirty="0">
                <a:solidFill>
                  <a:schemeClr val="bg1"/>
                </a:solidFill>
                <a:latin typeface="Segoe UI" panose="020B0502040204020203" pitchFamily="34" charset="0"/>
                <a:cs typeface="Segoe UI" panose="020B0502040204020203" pitchFamily="34" charset="0"/>
              </a:rPr>
            </a:br>
            <a:r>
              <a:rPr lang="en-GB" b="1" dirty="0">
                <a:solidFill>
                  <a:schemeClr val="bg1"/>
                </a:solidFill>
                <a:latin typeface="Segoe UI" panose="020B0502040204020203" pitchFamily="34" charset="0"/>
                <a:cs typeface="Segoe UI" panose="020B0502040204020203" pitchFamily="34" charset="0"/>
              </a:rPr>
              <a:t>Norfolk and Suffolk Police</a:t>
            </a:r>
            <a:br>
              <a:rPr lang="en-GB" dirty="0"/>
            </a:br>
            <a:endParaRPr lang="en-GB" dirty="0"/>
          </a:p>
        </p:txBody>
      </p:sp>
      <p:sp>
        <p:nvSpPr>
          <p:cNvPr id="3" name="Content Placeholder 2">
            <a:extLst>
              <a:ext uri="{FF2B5EF4-FFF2-40B4-BE49-F238E27FC236}">
                <a16:creationId xmlns:a16="http://schemas.microsoft.com/office/drawing/2014/main" id="{AD5CB3AD-D209-4FB2-B007-8B85B125737D}"/>
              </a:ext>
            </a:extLst>
          </p:cNvPr>
          <p:cNvSpPr>
            <a:spLocks noGrp="1"/>
          </p:cNvSpPr>
          <p:nvPr>
            <p:ph idx="1"/>
          </p:nvPr>
        </p:nvSpPr>
        <p:spPr>
          <a:xfrm>
            <a:off x="457200" y="1600200"/>
            <a:ext cx="4794382" cy="4525963"/>
          </a:xfrm>
        </p:spPr>
        <p:txBody>
          <a:bodyPr/>
          <a:lstStyle/>
          <a:p>
            <a:pPr marL="0" indent="0">
              <a:buNone/>
            </a:pPr>
            <a:r>
              <a:rPr lang="en-GB" dirty="0">
                <a:solidFill>
                  <a:schemeClr val="bg1"/>
                </a:solidFill>
              </a:rPr>
              <a:t>What we do</a:t>
            </a:r>
          </a:p>
          <a:p>
            <a:r>
              <a:rPr lang="en-GB" dirty="0">
                <a:solidFill>
                  <a:schemeClr val="bg1"/>
                </a:solidFill>
              </a:rPr>
              <a:t>First point of Call</a:t>
            </a:r>
          </a:p>
          <a:p>
            <a:r>
              <a:rPr lang="en-GB" dirty="0">
                <a:solidFill>
                  <a:schemeClr val="bg1"/>
                </a:solidFill>
              </a:rPr>
              <a:t>Investigate</a:t>
            </a:r>
          </a:p>
          <a:p>
            <a:r>
              <a:rPr lang="en-GB" dirty="0">
                <a:solidFill>
                  <a:schemeClr val="bg1"/>
                </a:solidFill>
              </a:rPr>
              <a:t>Keep victims informed</a:t>
            </a:r>
          </a:p>
          <a:p>
            <a:r>
              <a:rPr lang="en-GB" dirty="0">
                <a:solidFill>
                  <a:schemeClr val="bg1"/>
                </a:solidFill>
              </a:rPr>
              <a:t>Build the case for the CPS </a:t>
            </a:r>
          </a:p>
        </p:txBody>
      </p:sp>
      <p:pic>
        <p:nvPicPr>
          <p:cNvPr id="6" name="Picture 4" descr="Logo&#10;&#10;Description automatically generated">
            <a:extLst>
              <a:ext uri="{FF2B5EF4-FFF2-40B4-BE49-F238E27FC236}">
                <a16:creationId xmlns:a16="http://schemas.microsoft.com/office/drawing/2014/main" id="{A9A76C64-BA06-D875-A634-CDAAED2F486D}"/>
              </a:ext>
            </a:extLst>
          </p:cNvPr>
          <p:cNvPicPr>
            <a:picLocks noChangeAspect="1"/>
          </p:cNvPicPr>
          <p:nvPr/>
        </p:nvPicPr>
        <p:blipFill>
          <a:blip r:embed="rId5"/>
          <a:stretch>
            <a:fillRect/>
          </a:stretch>
        </p:blipFill>
        <p:spPr>
          <a:xfrm>
            <a:off x="5431094" y="5925291"/>
            <a:ext cx="1618637" cy="676327"/>
          </a:xfrm>
          <a:prstGeom prst="rect">
            <a:avLst/>
          </a:prstGeom>
        </p:spPr>
      </p:pic>
      <p:pic>
        <p:nvPicPr>
          <p:cNvPr id="17" name="Picture 16" descr="Police car on the street">
            <a:extLst>
              <a:ext uri="{FF2B5EF4-FFF2-40B4-BE49-F238E27FC236}">
                <a16:creationId xmlns:a16="http://schemas.microsoft.com/office/drawing/2014/main" id="{C85986DD-8FFC-4382-8F3D-59904D24FCA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51582" y="1938131"/>
            <a:ext cx="3468487" cy="2311760"/>
          </a:xfrm>
          <a:prstGeom prst="rect">
            <a:avLst/>
          </a:prstGeom>
        </p:spPr>
      </p:pic>
    </p:spTree>
    <p:extLst>
      <p:ext uri="{BB962C8B-B14F-4D97-AF65-F5344CB8AC3E}">
        <p14:creationId xmlns:p14="http://schemas.microsoft.com/office/powerpoint/2010/main" val="58373831"/>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a:extLst>
              <a:ext uri="{FF2B5EF4-FFF2-40B4-BE49-F238E27FC236}">
                <a16:creationId xmlns:a16="http://schemas.microsoft.com/office/drawing/2014/main" id="{8E117419-197C-4C5E-B63A-6092160678F0}"/>
              </a:ext>
            </a:extLst>
          </p:cNvPr>
          <p:cNvSpPr txBox="1"/>
          <p:nvPr/>
        </p:nvSpPr>
        <p:spPr>
          <a:xfrm>
            <a:off x="2973663" y="2667015"/>
            <a:ext cx="1381965" cy="1394869"/>
          </a:xfrm>
          <a:prstGeom prst="rect">
            <a:avLst/>
          </a:prstGeom>
          <a:noFill/>
        </p:spPr>
        <p:txBody>
          <a:bodyPr wrap="square" rtlCol="0">
            <a:spAutoFit/>
          </a:bodyPr>
          <a:lstStyle/>
          <a:p>
            <a:pPr algn="ctr"/>
            <a:r>
              <a:rPr lang="en-GB" sz="1209" b="1">
                <a:solidFill>
                  <a:schemeClr val="bg1"/>
                </a:solidFill>
              </a:rPr>
              <a:t>Highlight and promote successful hate crime prosecutions across all of our channels</a:t>
            </a:r>
          </a:p>
        </p:txBody>
      </p:sp>
      <p:sp>
        <p:nvSpPr>
          <p:cNvPr id="6" name="TextBox 5">
            <a:extLst>
              <a:ext uri="{FF2B5EF4-FFF2-40B4-BE49-F238E27FC236}">
                <a16:creationId xmlns:a16="http://schemas.microsoft.com/office/drawing/2014/main" id="{127CF2B5-375E-467C-84B9-56DBE9BC84FD}"/>
              </a:ext>
            </a:extLst>
          </p:cNvPr>
          <p:cNvSpPr txBox="1"/>
          <p:nvPr/>
        </p:nvSpPr>
        <p:spPr>
          <a:xfrm>
            <a:off x="413785" y="492970"/>
            <a:ext cx="2295052" cy="594650"/>
          </a:xfrm>
          <a:prstGeom prst="rect">
            <a:avLst/>
          </a:prstGeom>
          <a:noFill/>
        </p:spPr>
        <p:txBody>
          <a:bodyPr wrap="none" rtlCol="0">
            <a:spAutoFit/>
          </a:bodyPr>
          <a:lstStyle/>
          <a:p>
            <a:r>
              <a:rPr lang="en-GB" sz="3264" b="1" dirty="0">
                <a:solidFill>
                  <a:srgbClr val="005DAA"/>
                </a:solidFill>
                <a:latin typeface="Calibri" panose="020F0502020204030204" pitchFamily="34" charset="0"/>
              </a:rPr>
              <a:t>What we do</a:t>
            </a:r>
          </a:p>
        </p:txBody>
      </p:sp>
      <p:sp>
        <p:nvSpPr>
          <p:cNvPr id="27" name="TextBox 26">
            <a:extLst>
              <a:ext uri="{FF2B5EF4-FFF2-40B4-BE49-F238E27FC236}">
                <a16:creationId xmlns:a16="http://schemas.microsoft.com/office/drawing/2014/main" id="{92645412-0D2E-4352-AD6A-9DE56522E67F}"/>
              </a:ext>
            </a:extLst>
          </p:cNvPr>
          <p:cNvSpPr txBox="1"/>
          <p:nvPr/>
        </p:nvSpPr>
        <p:spPr>
          <a:xfrm>
            <a:off x="2484152" y="4472884"/>
            <a:ext cx="6588126" cy="1665426"/>
          </a:xfrm>
          <a:prstGeom prst="rect">
            <a:avLst/>
          </a:prstGeom>
          <a:noFill/>
        </p:spPr>
        <p:txBody>
          <a:bodyPr wrap="square" lIns="55279" tIns="27639" rIns="55279" bIns="27639" rtlCol="0" anchor="t">
            <a:spAutoFit/>
          </a:bodyPr>
          <a:lstStyle/>
          <a:p>
            <a:r>
              <a:rPr lang="en-GB" sz="2116" b="1" dirty="0">
                <a:solidFill>
                  <a:srgbClr val="005DAA"/>
                </a:solidFill>
                <a:latin typeface="Calibri" panose="020F0502020204030204" pitchFamily="34" charset="0"/>
              </a:rPr>
              <a:t>How we work:</a:t>
            </a:r>
          </a:p>
          <a:p>
            <a:endParaRPr lang="en-GB" sz="1814" b="1" dirty="0">
              <a:solidFill>
                <a:srgbClr val="005DAA"/>
              </a:solidFill>
              <a:latin typeface="Calibri" panose="020F0502020204030204" pitchFamily="34" charset="0"/>
            </a:endParaRPr>
          </a:p>
          <a:p>
            <a:pPr marL="276377" indent="-276377">
              <a:buFont typeface="Arial" panose="020B0604020202020204" pitchFamily="34" charset="0"/>
              <a:buChar char="•"/>
            </a:pPr>
            <a:r>
              <a:rPr lang="en-GB" sz="1693" dirty="0">
                <a:solidFill>
                  <a:srgbClr val="005DAA"/>
                </a:solidFill>
                <a:latin typeface="Calibri" panose="020F0502020204030204" pitchFamily="34" charset="0"/>
              </a:rPr>
              <a:t>We're</a:t>
            </a:r>
            <a:r>
              <a:rPr lang="en-GB" sz="1693" dirty="0">
                <a:solidFill>
                  <a:srgbClr val="005DAA"/>
                </a:solidFill>
                <a:latin typeface="Calibri" panose="020F0502020204030204" pitchFamily="34" charset="0"/>
                <a:ea typeface="+mn-lt"/>
                <a:cs typeface="+mn-lt"/>
              </a:rPr>
              <a:t> independent </a:t>
            </a:r>
          </a:p>
          <a:p>
            <a:pPr marL="276377" indent="-276377">
              <a:buFont typeface="Arial" panose="020B0604020202020204" pitchFamily="34" charset="0"/>
              <a:buChar char="•"/>
            </a:pPr>
            <a:endParaRPr lang="en-GB" sz="1693" dirty="0">
              <a:solidFill>
                <a:srgbClr val="005DAA"/>
              </a:solidFill>
              <a:latin typeface="Calibri" panose="020F0502020204030204" pitchFamily="34" charset="0"/>
              <a:ea typeface="+mn-lt"/>
              <a:cs typeface="+mn-lt"/>
            </a:endParaRPr>
          </a:p>
          <a:p>
            <a:pPr marL="276377" indent="-276377">
              <a:buFont typeface="Arial" panose="020B0604020202020204" pitchFamily="34" charset="0"/>
              <a:buChar char="•"/>
            </a:pPr>
            <a:r>
              <a:rPr lang="en-GB" sz="1693" dirty="0">
                <a:solidFill>
                  <a:srgbClr val="005DAA"/>
                </a:solidFill>
                <a:latin typeface="Calibri" panose="020F0502020204030204" pitchFamily="34" charset="0"/>
                <a:ea typeface="+mn-lt"/>
                <a:cs typeface="+mn-lt"/>
              </a:rPr>
              <a:t>We make sure that the right person is prosecuted for the right offence</a:t>
            </a:r>
          </a:p>
          <a:p>
            <a:pPr marL="276377" indent="-276377">
              <a:buFont typeface="Arial" panose="020B0604020202020204" pitchFamily="34" charset="0"/>
              <a:buChar char="•"/>
            </a:pPr>
            <a:endParaRPr lang="en-GB" sz="1451" dirty="0">
              <a:solidFill>
                <a:srgbClr val="005DAA"/>
              </a:solidFill>
              <a:latin typeface="Calibri" panose="020F0502020204030204" pitchFamily="34" charset="0"/>
            </a:endParaRPr>
          </a:p>
        </p:txBody>
      </p:sp>
      <p:sp>
        <p:nvSpPr>
          <p:cNvPr id="5" name="Rectangle 4">
            <a:extLst>
              <a:ext uri="{FF2B5EF4-FFF2-40B4-BE49-F238E27FC236}">
                <a16:creationId xmlns:a16="http://schemas.microsoft.com/office/drawing/2014/main" id="{8063B408-E02F-4A16-BEF5-22EB35E9D8B4}"/>
              </a:ext>
            </a:extLst>
          </p:cNvPr>
          <p:cNvSpPr/>
          <p:nvPr/>
        </p:nvSpPr>
        <p:spPr>
          <a:xfrm>
            <a:off x="-6734" y="1334577"/>
            <a:ext cx="9144000" cy="2727066"/>
          </a:xfrm>
          <a:prstGeom prst="rect">
            <a:avLst/>
          </a:prstGeom>
          <a:solidFill>
            <a:srgbClr val="005DAA"/>
          </a:solidFill>
          <a:ln>
            <a:solidFill>
              <a:srgbClr val="005E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88" dirty="0"/>
          </a:p>
        </p:txBody>
      </p:sp>
      <p:sp>
        <p:nvSpPr>
          <p:cNvPr id="4" name="TextBox 3">
            <a:extLst>
              <a:ext uri="{FF2B5EF4-FFF2-40B4-BE49-F238E27FC236}">
                <a16:creationId xmlns:a16="http://schemas.microsoft.com/office/drawing/2014/main" id="{AFD4558E-9FAF-4109-8C91-3FF5E33276A8}"/>
              </a:ext>
            </a:extLst>
          </p:cNvPr>
          <p:cNvSpPr txBox="1"/>
          <p:nvPr/>
        </p:nvSpPr>
        <p:spPr>
          <a:xfrm>
            <a:off x="173872" y="1493484"/>
            <a:ext cx="8785485" cy="381420"/>
          </a:xfrm>
          <a:prstGeom prst="rect">
            <a:avLst/>
          </a:prstGeom>
          <a:noFill/>
        </p:spPr>
        <p:txBody>
          <a:bodyPr wrap="square" lIns="55279" tIns="27639" rIns="55279" bIns="27639" rtlCol="0" anchor="t">
            <a:spAutoFit/>
          </a:bodyPr>
          <a:lstStyle/>
          <a:p>
            <a:r>
              <a:rPr lang="en-GB" sz="2116" b="1">
                <a:solidFill>
                  <a:schemeClr val="bg1"/>
                </a:solidFill>
                <a:latin typeface="Calibri" panose="020F0502020204030204" pitchFamily="34" charset="0"/>
              </a:rPr>
              <a:t>The Crown Prosecution Service prosecutes criminal cases.</a:t>
            </a:r>
            <a:endParaRPr lang="en-GB" sz="2116">
              <a:solidFill>
                <a:schemeClr val="bg1"/>
              </a:solidFill>
              <a:latin typeface="Calibri" panose="020F0502020204030204" pitchFamily="34" charset="0"/>
            </a:endParaRPr>
          </a:p>
        </p:txBody>
      </p:sp>
      <p:pic>
        <p:nvPicPr>
          <p:cNvPr id="8194" name="Picture 2">
            <a:extLst>
              <a:ext uri="{FF2B5EF4-FFF2-40B4-BE49-F238E27FC236}">
                <a16:creationId xmlns:a16="http://schemas.microsoft.com/office/drawing/2014/main" id="{F73D7F60-803C-4059-9EAD-D06145ED3466}"/>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5874" t="16434" r="20793" b="16084"/>
          <a:stretch/>
        </p:blipFill>
        <p:spPr bwMode="auto">
          <a:xfrm>
            <a:off x="7175289" y="1803395"/>
            <a:ext cx="2135976" cy="2713904"/>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E97DF0CF-9FCA-42F1-A22F-B84421787C10}"/>
              </a:ext>
            </a:extLst>
          </p:cNvPr>
          <p:cNvSpPr txBox="1"/>
          <p:nvPr/>
        </p:nvSpPr>
        <p:spPr>
          <a:xfrm>
            <a:off x="-9861" y="1973403"/>
            <a:ext cx="7207992" cy="1728583"/>
          </a:xfrm>
          <a:prstGeom prst="rect">
            <a:avLst/>
          </a:prstGeom>
          <a:noFill/>
        </p:spPr>
        <p:txBody>
          <a:bodyPr wrap="square" lIns="55279" tIns="27639" rIns="55279" bIns="27639" rtlCol="0" anchor="t">
            <a:spAutoFit/>
          </a:bodyPr>
          <a:lstStyle/>
          <a:p>
            <a:pPr marL="829132" lvl="2" indent="-276377">
              <a:lnSpc>
                <a:spcPct val="130000"/>
              </a:lnSpc>
              <a:buFont typeface="Arial" panose="020B0604020202020204" pitchFamily="34" charset="0"/>
              <a:buChar char="•"/>
            </a:pPr>
            <a:r>
              <a:rPr lang="en-GB" sz="1814" dirty="0">
                <a:solidFill>
                  <a:schemeClr val="bg1"/>
                </a:solidFill>
                <a:latin typeface="Calibri" panose="020F0502020204030204" pitchFamily="34" charset="0"/>
              </a:rPr>
              <a:t>We advise the police on complex investigations</a:t>
            </a:r>
            <a:endParaRPr lang="en-GB" sz="1693" dirty="0">
              <a:solidFill>
                <a:schemeClr val="bg1"/>
              </a:solidFill>
              <a:latin typeface="Calibri" panose="020F0502020204030204" pitchFamily="34" charset="0"/>
            </a:endParaRPr>
          </a:p>
          <a:p>
            <a:pPr marL="829132" lvl="2" indent="-276377">
              <a:lnSpc>
                <a:spcPct val="130000"/>
              </a:lnSpc>
              <a:buFont typeface="Arial" panose="020B0604020202020204" pitchFamily="34" charset="0"/>
              <a:buChar char="•"/>
            </a:pPr>
            <a:r>
              <a:rPr lang="en-GB" sz="1814" dirty="0">
                <a:solidFill>
                  <a:schemeClr val="bg1"/>
                </a:solidFill>
                <a:latin typeface="Calibri" panose="020F0502020204030204" pitchFamily="34" charset="0"/>
              </a:rPr>
              <a:t>We review evidence to decide which cases should be prosecuted</a:t>
            </a:r>
            <a:endParaRPr lang="en-GB" sz="1693" dirty="0">
              <a:solidFill>
                <a:schemeClr val="bg1"/>
              </a:solidFill>
              <a:latin typeface="Calibri" panose="020F0502020204030204" pitchFamily="34" charset="0"/>
            </a:endParaRPr>
          </a:p>
          <a:p>
            <a:pPr marL="829132" lvl="2" indent="-276377">
              <a:lnSpc>
                <a:spcPct val="130000"/>
              </a:lnSpc>
              <a:spcAft>
                <a:spcPts val="79"/>
              </a:spcAft>
              <a:buFont typeface="Arial" panose="020B0604020202020204" pitchFamily="34" charset="0"/>
              <a:buChar char="•"/>
            </a:pPr>
            <a:r>
              <a:rPr lang="en-GB" sz="1814" dirty="0">
                <a:solidFill>
                  <a:schemeClr val="bg1"/>
                </a:solidFill>
                <a:latin typeface="Calibri" panose="020F0502020204030204" pitchFamily="34" charset="0"/>
              </a:rPr>
              <a:t>We prepare cases and present them at court </a:t>
            </a:r>
          </a:p>
          <a:p>
            <a:pPr marL="829132" lvl="2" indent="-276377">
              <a:spcBef>
                <a:spcPts val="79"/>
              </a:spcBef>
              <a:buFont typeface="Arial" panose="020B0604020202020204" pitchFamily="34" charset="0"/>
              <a:buChar char="•"/>
            </a:pPr>
            <a:r>
              <a:rPr lang="en-GB" sz="1814" dirty="0">
                <a:solidFill>
                  <a:schemeClr val="bg1"/>
                </a:solidFill>
                <a:latin typeface="Calibri" panose="020F0502020204030204" pitchFamily="34" charset="0"/>
              </a:rPr>
              <a:t>We use our experience to improve how the criminal justice system works</a:t>
            </a:r>
          </a:p>
        </p:txBody>
      </p:sp>
      <p:sp>
        <p:nvSpPr>
          <p:cNvPr id="2" name="Rectangle: Rounded Corners 1">
            <a:extLst>
              <a:ext uri="{FF2B5EF4-FFF2-40B4-BE49-F238E27FC236}">
                <a16:creationId xmlns:a16="http://schemas.microsoft.com/office/drawing/2014/main" id="{1E4BB751-9691-4F25-9D1B-C19FC96F9C2D}"/>
              </a:ext>
            </a:extLst>
          </p:cNvPr>
          <p:cNvSpPr/>
          <p:nvPr/>
        </p:nvSpPr>
        <p:spPr>
          <a:xfrm>
            <a:off x="163510" y="4245084"/>
            <a:ext cx="2118894" cy="2110534"/>
          </a:xfrm>
          <a:prstGeom prst="roundRect">
            <a:avLst/>
          </a:prstGeom>
          <a:solidFill>
            <a:srgbClr val="5C1793"/>
          </a:solidFill>
          <a:ln>
            <a:solidFill>
              <a:srgbClr val="5C17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88"/>
          </a:p>
        </p:txBody>
      </p:sp>
      <p:pic>
        <p:nvPicPr>
          <p:cNvPr id="3" name="Picture 6">
            <a:extLst>
              <a:ext uri="{FF2B5EF4-FFF2-40B4-BE49-F238E27FC236}">
                <a16:creationId xmlns:a16="http://schemas.microsoft.com/office/drawing/2014/main" id="{8EAB61C2-FF19-4C74-BAB4-0E36FE560A26}"/>
              </a:ext>
            </a:extLst>
          </p:cNvPr>
          <p:cNvPicPr>
            <a:picLocks noChangeAspect="1"/>
          </p:cNvPicPr>
          <p:nvPr/>
        </p:nvPicPr>
        <p:blipFill>
          <a:blip r:embed="rId3"/>
          <a:stretch>
            <a:fillRect/>
          </a:stretch>
        </p:blipFill>
        <p:spPr>
          <a:xfrm>
            <a:off x="76179" y="4236478"/>
            <a:ext cx="2269340" cy="2261461"/>
          </a:xfrm>
          <a:prstGeom prst="rect">
            <a:avLst/>
          </a:prstGeom>
        </p:spPr>
      </p:pic>
    </p:spTree>
    <p:extLst>
      <p:ext uri="{BB962C8B-B14F-4D97-AF65-F5344CB8AC3E}">
        <p14:creationId xmlns:p14="http://schemas.microsoft.com/office/powerpoint/2010/main" val="3642389320"/>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62F5F4D-573B-426B-9DE0-0C585AF3EA2A}"/>
              </a:ext>
            </a:extLst>
          </p:cNvPr>
          <p:cNvSpPr/>
          <p:nvPr/>
        </p:nvSpPr>
        <p:spPr>
          <a:xfrm>
            <a:off x="418" y="1560832"/>
            <a:ext cx="9144000" cy="4466123"/>
          </a:xfrm>
          <a:prstGeom prst="rect">
            <a:avLst/>
          </a:prstGeom>
          <a:solidFill>
            <a:srgbClr val="7030A0"/>
          </a:solidFill>
          <a:ln>
            <a:solidFill>
              <a:srgbClr val="5C17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88" dirty="0"/>
          </a:p>
        </p:txBody>
      </p:sp>
      <p:sp>
        <p:nvSpPr>
          <p:cNvPr id="2" name="Title 1">
            <a:extLst>
              <a:ext uri="{FF2B5EF4-FFF2-40B4-BE49-F238E27FC236}">
                <a16:creationId xmlns:a16="http://schemas.microsoft.com/office/drawing/2014/main" id="{97A240E0-36A2-4D56-A397-B7550C1B5951}"/>
              </a:ext>
            </a:extLst>
          </p:cNvPr>
          <p:cNvSpPr>
            <a:spLocks noGrp="1"/>
          </p:cNvSpPr>
          <p:nvPr>
            <p:ph type="title"/>
          </p:nvPr>
        </p:nvSpPr>
        <p:spPr>
          <a:xfrm>
            <a:off x="389592" y="482952"/>
            <a:ext cx="5677572" cy="660518"/>
          </a:xfrm>
          <a:solidFill>
            <a:schemeClr val="bg1"/>
          </a:solidFill>
        </p:spPr>
        <p:txBody>
          <a:bodyPr vert="horz" wrap="square" lIns="0" tIns="0" rIns="0" bIns="0" rtlCol="0" anchor="t">
            <a:spAutoFit/>
          </a:bodyPr>
          <a:lstStyle/>
          <a:p>
            <a:r>
              <a:rPr lang="en-US">
                <a:solidFill>
                  <a:srgbClr val="5C1793"/>
                </a:solidFill>
                <a:latin typeface="Calibri"/>
                <a:cs typeface="Calibri"/>
              </a:rPr>
              <a:t>What is hate crime? </a:t>
            </a:r>
          </a:p>
        </p:txBody>
      </p:sp>
      <p:sp>
        <p:nvSpPr>
          <p:cNvPr id="6" name="TextBox 5">
            <a:extLst>
              <a:ext uri="{FF2B5EF4-FFF2-40B4-BE49-F238E27FC236}">
                <a16:creationId xmlns:a16="http://schemas.microsoft.com/office/drawing/2014/main" id="{4CB623D7-A375-446F-A301-8701E2CB4261}"/>
              </a:ext>
            </a:extLst>
          </p:cNvPr>
          <p:cNvSpPr txBox="1"/>
          <p:nvPr/>
        </p:nvSpPr>
        <p:spPr>
          <a:xfrm>
            <a:off x="393747" y="1754461"/>
            <a:ext cx="7912486" cy="3963041"/>
          </a:xfrm>
          <a:prstGeom prst="rect">
            <a:avLst/>
          </a:prstGeom>
          <a:noFill/>
        </p:spPr>
        <p:txBody>
          <a:bodyPr rot="0" spcFirstLastPara="0" vertOverflow="overflow" horzOverflow="overflow" vert="horz" wrap="square" lIns="55279" tIns="27639" rIns="55279" bIns="27639" numCol="1" spcCol="0" rtlCol="0" fromWordArt="0" anchor="t" anchorCtr="0" forceAA="0" compatLnSpc="1">
            <a:prstTxWarp prst="textNoShape">
              <a:avLst/>
            </a:prstTxWarp>
            <a:spAutoFit/>
          </a:bodyPr>
          <a:lstStyle/>
          <a:p>
            <a:r>
              <a:rPr lang="en-GB" sz="2116" b="1" dirty="0">
                <a:solidFill>
                  <a:schemeClr val="bg1"/>
                </a:solidFill>
                <a:ea typeface="+mn-lt"/>
                <a:cs typeface="+mn-lt"/>
              </a:rPr>
              <a:t>Any crime can be prosecuted as a hate crime</a:t>
            </a:r>
            <a:r>
              <a:rPr lang="en-GB" sz="2116" dirty="0">
                <a:solidFill>
                  <a:schemeClr val="bg1"/>
                </a:solidFill>
                <a:ea typeface="+mn-lt"/>
                <a:cs typeface="+mn-lt"/>
              </a:rPr>
              <a:t> if the offender has either: </a:t>
            </a:r>
            <a:endParaRPr lang="en-US" sz="1088" dirty="0">
              <a:solidFill>
                <a:schemeClr val="bg1"/>
              </a:solidFill>
              <a:cs typeface="Calibri"/>
            </a:endParaRPr>
          </a:p>
          <a:p>
            <a:endParaRPr lang="en-GB" sz="2116" dirty="0">
              <a:solidFill>
                <a:schemeClr val="bg1"/>
              </a:solidFill>
              <a:ea typeface="+mn-lt"/>
              <a:cs typeface="+mn-lt"/>
            </a:endParaRPr>
          </a:p>
          <a:p>
            <a:pPr marL="172736" indent="-172736">
              <a:buFont typeface="Arial"/>
              <a:buChar char="•"/>
            </a:pPr>
            <a:r>
              <a:rPr lang="en-GB" sz="2116" dirty="0">
                <a:solidFill>
                  <a:schemeClr val="bg1"/>
                </a:solidFill>
                <a:ea typeface="+mn-lt"/>
                <a:cs typeface="+mn-lt"/>
              </a:rPr>
              <a:t>demonstrated hostility based on race, religion, disability, sexual orientation and/or transgender identity</a:t>
            </a:r>
            <a:endParaRPr lang="en-GB" sz="1088">
              <a:solidFill>
                <a:schemeClr val="bg1"/>
              </a:solidFill>
              <a:cs typeface="Calibri"/>
            </a:endParaRPr>
          </a:p>
          <a:p>
            <a:r>
              <a:rPr lang="en-GB" sz="2116" dirty="0">
                <a:solidFill>
                  <a:schemeClr val="bg1"/>
                </a:solidFill>
                <a:ea typeface="+mn-lt"/>
                <a:cs typeface="+mn-lt"/>
              </a:rPr>
              <a:t>  </a:t>
            </a:r>
            <a:endParaRPr lang="en-GB" sz="1088">
              <a:solidFill>
                <a:schemeClr val="bg1"/>
              </a:solidFill>
              <a:cs typeface="Calibri"/>
            </a:endParaRPr>
          </a:p>
          <a:p>
            <a:r>
              <a:rPr lang="en-GB" sz="2116" b="1" dirty="0">
                <a:solidFill>
                  <a:schemeClr val="bg1"/>
                </a:solidFill>
                <a:ea typeface="+mn-lt"/>
                <a:cs typeface="+mn-lt"/>
              </a:rPr>
              <a:t>Or</a:t>
            </a:r>
            <a:r>
              <a:rPr lang="en-GB" sz="2116" dirty="0">
                <a:solidFill>
                  <a:schemeClr val="bg1"/>
                </a:solidFill>
                <a:ea typeface="+mn-lt"/>
                <a:cs typeface="+mn-lt"/>
              </a:rPr>
              <a:t> </a:t>
            </a:r>
            <a:endParaRPr lang="en-GB" sz="1088">
              <a:solidFill>
                <a:schemeClr val="bg1"/>
              </a:solidFill>
              <a:cs typeface="Calibri"/>
            </a:endParaRPr>
          </a:p>
          <a:p>
            <a:r>
              <a:rPr lang="en-GB" sz="2116" b="1" dirty="0">
                <a:solidFill>
                  <a:schemeClr val="bg1"/>
                </a:solidFill>
                <a:ea typeface="+mn-lt"/>
                <a:cs typeface="+mn-lt"/>
              </a:rPr>
              <a:t> </a:t>
            </a:r>
            <a:r>
              <a:rPr lang="en-GB" sz="2116" dirty="0">
                <a:solidFill>
                  <a:schemeClr val="bg1"/>
                </a:solidFill>
                <a:ea typeface="+mn-lt"/>
                <a:cs typeface="+mn-lt"/>
              </a:rPr>
              <a:t> </a:t>
            </a:r>
            <a:endParaRPr lang="en-GB" sz="1088">
              <a:solidFill>
                <a:schemeClr val="bg1"/>
              </a:solidFill>
              <a:cs typeface="Calibri"/>
            </a:endParaRPr>
          </a:p>
          <a:p>
            <a:pPr marL="172736" indent="-172736">
              <a:buFont typeface="Arial"/>
              <a:buChar char="•"/>
            </a:pPr>
            <a:r>
              <a:rPr lang="en-GB" sz="2116" dirty="0">
                <a:solidFill>
                  <a:schemeClr val="bg1"/>
                </a:solidFill>
                <a:ea typeface="+mn-lt"/>
                <a:cs typeface="+mn-lt"/>
              </a:rPr>
              <a:t>been motivated by hostility based on race, religion, disability, sexual orientation and/or transgender identity</a:t>
            </a:r>
            <a:endParaRPr lang="en-GB" sz="1088">
              <a:solidFill>
                <a:schemeClr val="bg1"/>
              </a:solidFill>
              <a:cs typeface="Calibri"/>
            </a:endParaRPr>
          </a:p>
          <a:p>
            <a:r>
              <a:rPr lang="en-GB" sz="2116" dirty="0">
                <a:solidFill>
                  <a:schemeClr val="bg1"/>
                </a:solidFill>
                <a:ea typeface="+mn-lt"/>
                <a:cs typeface="+mn-lt"/>
              </a:rPr>
              <a:t>  </a:t>
            </a:r>
            <a:endParaRPr lang="en-GB" sz="1088">
              <a:solidFill>
                <a:schemeClr val="bg1"/>
              </a:solidFill>
              <a:cs typeface="Calibri"/>
            </a:endParaRPr>
          </a:p>
          <a:p>
            <a:r>
              <a:rPr lang="en-GB" sz="2116" b="1" dirty="0">
                <a:solidFill>
                  <a:schemeClr val="bg1"/>
                </a:solidFill>
                <a:ea typeface="+mn-lt"/>
                <a:cs typeface="+mn-lt"/>
              </a:rPr>
              <a:t>Someone can be a victim of more than one type of hate crime. </a:t>
            </a:r>
            <a:endParaRPr lang="en-GB" sz="1088" b="1">
              <a:solidFill>
                <a:schemeClr val="bg1"/>
              </a:solidFill>
              <a:cs typeface="Calibri"/>
            </a:endParaRPr>
          </a:p>
        </p:txBody>
      </p:sp>
    </p:spTree>
    <p:extLst>
      <p:ext uri="{BB962C8B-B14F-4D97-AF65-F5344CB8AC3E}">
        <p14:creationId xmlns:p14="http://schemas.microsoft.com/office/powerpoint/2010/main" val="34471321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240E0-36A2-4D56-A397-B7550C1B5951}"/>
              </a:ext>
            </a:extLst>
          </p:cNvPr>
          <p:cNvSpPr>
            <a:spLocks noGrp="1"/>
          </p:cNvSpPr>
          <p:nvPr>
            <p:ph type="title"/>
          </p:nvPr>
        </p:nvSpPr>
        <p:spPr>
          <a:xfrm>
            <a:off x="343080" y="613233"/>
            <a:ext cx="8457781" cy="409343"/>
          </a:xfrm>
          <a:solidFill>
            <a:schemeClr val="bg1"/>
          </a:solidFill>
        </p:spPr>
        <p:txBody>
          <a:bodyPr vert="horz" wrap="square" lIns="0" tIns="0" rIns="0" bIns="0" rtlCol="0" anchor="t">
            <a:spAutoFit/>
          </a:bodyPr>
          <a:lstStyle/>
          <a:p>
            <a:r>
              <a:rPr lang="en-US" sz="2660" dirty="0">
                <a:solidFill>
                  <a:srgbClr val="5C1793"/>
                </a:solidFill>
                <a:latin typeface="Calibri"/>
                <a:cs typeface="Calibri"/>
              </a:rPr>
              <a:t>The law </a:t>
            </a:r>
            <a:r>
              <a:rPr lang="en-GB" sz="2660" dirty="0">
                <a:solidFill>
                  <a:srgbClr val="5C1793"/>
                </a:solidFill>
                <a:latin typeface="Calibri"/>
                <a:cs typeface="Calibri"/>
              </a:rPr>
              <a:t>recognises</a:t>
            </a:r>
            <a:r>
              <a:rPr lang="en-US" sz="2660" dirty="0">
                <a:solidFill>
                  <a:srgbClr val="5C1793"/>
                </a:solidFill>
                <a:latin typeface="Calibri"/>
                <a:cs typeface="Calibri"/>
              </a:rPr>
              <a:t> five types of hate crime on the basis of:</a:t>
            </a:r>
          </a:p>
        </p:txBody>
      </p:sp>
      <p:pic>
        <p:nvPicPr>
          <p:cNvPr id="3" name="Picture 3">
            <a:extLst>
              <a:ext uri="{FF2B5EF4-FFF2-40B4-BE49-F238E27FC236}">
                <a16:creationId xmlns:a16="http://schemas.microsoft.com/office/drawing/2014/main" id="{857F04E4-6642-42E3-8B57-91932A9EB0C0}"/>
              </a:ext>
            </a:extLst>
          </p:cNvPr>
          <p:cNvPicPr>
            <a:picLocks noChangeAspect="1"/>
          </p:cNvPicPr>
          <p:nvPr/>
        </p:nvPicPr>
        <p:blipFill rotWithShape="1">
          <a:blip r:embed="rId2"/>
          <a:srcRect l="13504" t="22456" r="13636" b="31024"/>
          <a:stretch/>
        </p:blipFill>
        <p:spPr>
          <a:xfrm>
            <a:off x="708584" y="1538595"/>
            <a:ext cx="2234310" cy="1440546"/>
          </a:xfrm>
          <a:prstGeom prst="rect">
            <a:avLst/>
          </a:prstGeom>
        </p:spPr>
      </p:pic>
      <p:pic>
        <p:nvPicPr>
          <p:cNvPr id="4" name="Picture 4">
            <a:extLst>
              <a:ext uri="{FF2B5EF4-FFF2-40B4-BE49-F238E27FC236}">
                <a16:creationId xmlns:a16="http://schemas.microsoft.com/office/drawing/2014/main" id="{09CA2D01-F55C-43EE-8A06-A6CABEF7E1DF}"/>
              </a:ext>
            </a:extLst>
          </p:cNvPr>
          <p:cNvPicPr>
            <a:picLocks noChangeAspect="1"/>
          </p:cNvPicPr>
          <p:nvPr/>
        </p:nvPicPr>
        <p:blipFill rotWithShape="1">
          <a:blip r:embed="rId3"/>
          <a:srcRect l="17614" t="22727" r="14773" b="27841"/>
          <a:stretch/>
        </p:blipFill>
        <p:spPr>
          <a:xfrm>
            <a:off x="5771889" y="4377887"/>
            <a:ext cx="1968337" cy="1441710"/>
          </a:xfrm>
          <a:prstGeom prst="rect">
            <a:avLst/>
          </a:prstGeom>
        </p:spPr>
      </p:pic>
      <p:pic>
        <p:nvPicPr>
          <p:cNvPr id="5" name="Picture 7">
            <a:extLst>
              <a:ext uri="{FF2B5EF4-FFF2-40B4-BE49-F238E27FC236}">
                <a16:creationId xmlns:a16="http://schemas.microsoft.com/office/drawing/2014/main" id="{B688DD1E-60B8-4896-99E9-6F603418D93B}"/>
              </a:ext>
            </a:extLst>
          </p:cNvPr>
          <p:cNvPicPr>
            <a:picLocks noChangeAspect="1"/>
          </p:cNvPicPr>
          <p:nvPr/>
        </p:nvPicPr>
        <p:blipFill rotWithShape="1">
          <a:blip r:embed="rId4"/>
          <a:srcRect l="19318" t="13068" r="19318" b="19886"/>
          <a:stretch/>
        </p:blipFill>
        <p:spPr>
          <a:xfrm>
            <a:off x="1895138" y="3898318"/>
            <a:ext cx="1685810" cy="1846882"/>
          </a:xfrm>
          <a:prstGeom prst="rect">
            <a:avLst/>
          </a:prstGeom>
        </p:spPr>
      </p:pic>
      <p:pic>
        <p:nvPicPr>
          <p:cNvPr id="8" name="Picture 9">
            <a:extLst>
              <a:ext uri="{FF2B5EF4-FFF2-40B4-BE49-F238E27FC236}">
                <a16:creationId xmlns:a16="http://schemas.microsoft.com/office/drawing/2014/main" id="{D67B4EC1-A7B1-417B-8152-7C87C8A7B8D0}"/>
              </a:ext>
            </a:extLst>
          </p:cNvPr>
          <p:cNvPicPr>
            <a:picLocks noChangeAspect="1"/>
          </p:cNvPicPr>
          <p:nvPr/>
        </p:nvPicPr>
        <p:blipFill rotWithShape="1">
          <a:blip r:embed="rId5"/>
          <a:srcRect l="29545" t="13181" r="28977" b="12500"/>
          <a:stretch/>
        </p:blipFill>
        <p:spPr>
          <a:xfrm>
            <a:off x="4240440" y="1535551"/>
            <a:ext cx="1158406" cy="2080589"/>
          </a:xfrm>
          <a:prstGeom prst="rect">
            <a:avLst/>
          </a:prstGeom>
        </p:spPr>
      </p:pic>
      <p:pic>
        <p:nvPicPr>
          <p:cNvPr id="10" name="Picture 10">
            <a:extLst>
              <a:ext uri="{FF2B5EF4-FFF2-40B4-BE49-F238E27FC236}">
                <a16:creationId xmlns:a16="http://schemas.microsoft.com/office/drawing/2014/main" id="{C78C16C2-C18D-4642-9BE4-DA719B83CBFC}"/>
              </a:ext>
            </a:extLst>
          </p:cNvPr>
          <p:cNvPicPr>
            <a:picLocks noChangeAspect="1"/>
          </p:cNvPicPr>
          <p:nvPr/>
        </p:nvPicPr>
        <p:blipFill rotWithShape="1">
          <a:blip r:embed="rId6"/>
          <a:srcRect l="28409" t="14434" r="27841" b="19886"/>
          <a:stretch/>
        </p:blipFill>
        <p:spPr>
          <a:xfrm>
            <a:off x="6939184" y="1367956"/>
            <a:ext cx="1337334" cy="1993864"/>
          </a:xfrm>
          <a:prstGeom prst="rect">
            <a:avLst/>
          </a:prstGeom>
        </p:spPr>
      </p:pic>
      <p:sp>
        <p:nvSpPr>
          <p:cNvPr id="17" name="TextBox 16">
            <a:extLst>
              <a:ext uri="{FF2B5EF4-FFF2-40B4-BE49-F238E27FC236}">
                <a16:creationId xmlns:a16="http://schemas.microsoft.com/office/drawing/2014/main" id="{FB5B5E1D-0B9A-4B8A-8FD3-70012AC2B180}"/>
              </a:ext>
            </a:extLst>
          </p:cNvPr>
          <p:cNvSpPr txBox="1"/>
          <p:nvPr/>
        </p:nvSpPr>
        <p:spPr>
          <a:xfrm>
            <a:off x="4244696" y="3704477"/>
            <a:ext cx="1164811" cy="381420"/>
          </a:xfrm>
          <a:prstGeom prst="rect">
            <a:avLst/>
          </a:prstGeom>
          <a:solidFill>
            <a:srgbClr val="7030A0"/>
          </a:solidFill>
        </p:spPr>
        <p:txBody>
          <a:bodyPr wrap="none" lIns="55279" tIns="27639" rIns="55279" bIns="27639" rtlCol="0" anchor="t">
            <a:spAutoFit/>
          </a:bodyPr>
          <a:lstStyle/>
          <a:p>
            <a:r>
              <a:rPr lang="en-GB" sz="2116" b="1">
                <a:solidFill>
                  <a:schemeClr val="bg1"/>
                </a:solidFill>
                <a:latin typeface="Calibri"/>
                <a:cs typeface="Calibri"/>
              </a:rPr>
              <a:t>Disability</a:t>
            </a:r>
            <a:endParaRPr lang="en-GB" sz="2116" b="1" dirty="0">
              <a:solidFill>
                <a:schemeClr val="bg1"/>
              </a:solidFill>
              <a:latin typeface="Calibri" panose="020F0502020204030204" pitchFamily="34" charset="0"/>
            </a:endParaRPr>
          </a:p>
        </p:txBody>
      </p:sp>
      <p:sp>
        <p:nvSpPr>
          <p:cNvPr id="18" name="TextBox 17">
            <a:extLst>
              <a:ext uri="{FF2B5EF4-FFF2-40B4-BE49-F238E27FC236}">
                <a16:creationId xmlns:a16="http://schemas.microsoft.com/office/drawing/2014/main" id="{C837D30B-920B-4AC6-8CE0-60C4E42966DA}"/>
              </a:ext>
            </a:extLst>
          </p:cNvPr>
          <p:cNvSpPr txBox="1"/>
          <p:nvPr/>
        </p:nvSpPr>
        <p:spPr>
          <a:xfrm>
            <a:off x="5543542" y="5823506"/>
            <a:ext cx="2436377" cy="381420"/>
          </a:xfrm>
          <a:prstGeom prst="rect">
            <a:avLst/>
          </a:prstGeom>
          <a:solidFill>
            <a:srgbClr val="187B7B"/>
          </a:solidFill>
          <a:ln>
            <a:solidFill>
              <a:srgbClr val="187B7B"/>
            </a:solidFill>
          </a:ln>
        </p:spPr>
        <p:txBody>
          <a:bodyPr wrap="none" lIns="55279" tIns="27639" rIns="55279" bIns="27639" rtlCol="0" anchor="t">
            <a:spAutoFit/>
          </a:bodyPr>
          <a:lstStyle/>
          <a:p>
            <a:r>
              <a:rPr lang="en-GB" sz="2116" b="1">
                <a:solidFill>
                  <a:schemeClr val="bg1"/>
                </a:solidFill>
                <a:latin typeface="Calibri"/>
                <a:cs typeface="Calibri"/>
              </a:rPr>
              <a:t>Transgender identity</a:t>
            </a:r>
            <a:endParaRPr lang="en-GB" sz="2116" b="1" dirty="0">
              <a:solidFill>
                <a:schemeClr val="bg1"/>
              </a:solidFill>
              <a:latin typeface="Calibri" panose="020F0502020204030204" pitchFamily="34" charset="0"/>
            </a:endParaRPr>
          </a:p>
        </p:txBody>
      </p:sp>
      <p:sp>
        <p:nvSpPr>
          <p:cNvPr id="19" name="TextBox 18">
            <a:extLst>
              <a:ext uri="{FF2B5EF4-FFF2-40B4-BE49-F238E27FC236}">
                <a16:creationId xmlns:a16="http://schemas.microsoft.com/office/drawing/2014/main" id="{48A89B14-D64A-403D-8DB4-203A0D579953}"/>
              </a:ext>
            </a:extLst>
          </p:cNvPr>
          <p:cNvSpPr txBox="1"/>
          <p:nvPr/>
        </p:nvSpPr>
        <p:spPr>
          <a:xfrm>
            <a:off x="2277806" y="5861178"/>
            <a:ext cx="1039001" cy="381420"/>
          </a:xfrm>
          <a:prstGeom prst="rect">
            <a:avLst/>
          </a:prstGeom>
          <a:solidFill>
            <a:srgbClr val="005DAA"/>
          </a:solidFill>
          <a:ln>
            <a:solidFill>
              <a:srgbClr val="005DAA"/>
            </a:solidFill>
          </a:ln>
        </p:spPr>
        <p:txBody>
          <a:bodyPr wrap="square" lIns="55279" tIns="27639" rIns="55279" bIns="27639" rtlCol="0" anchor="t">
            <a:spAutoFit/>
          </a:bodyPr>
          <a:lstStyle/>
          <a:p>
            <a:r>
              <a:rPr lang="en-GB" sz="2116" b="1">
                <a:solidFill>
                  <a:schemeClr val="bg1"/>
                </a:solidFill>
                <a:latin typeface="Calibri"/>
                <a:cs typeface="Calibri"/>
              </a:rPr>
              <a:t>Religion</a:t>
            </a:r>
            <a:endParaRPr lang="en-US" sz="2116">
              <a:solidFill>
                <a:schemeClr val="bg1"/>
              </a:solidFill>
            </a:endParaRPr>
          </a:p>
        </p:txBody>
      </p:sp>
      <p:sp>
        <p:nvSpPr>
          <p:cNvPr id="20" name="TextBox 19">
            <a:extLst>
              <a:ext uri="{FF2B5EF4-FFF2-40B4-BE49-F238E27FC236}">
                <a16:creationId xmlns:a16="http://schemas.microsoft.com/office/drawing/2014/main" id="{9359E035-85EE-4312-8C15-63931143B441}"/>
              </a:ext>
            </a:extLst>
          </p:cNvPr>
          <p:cNvSpPr txBox="1"/>
          <p:nvPr/>
        </p:nvSpPr>
        <p:spPr>
          <a:xfrm>
            <a:off x="7247139" y="3365432"/>
            <a:ext cx="648644" cy="381420"/>
          </a:xfrm>
          <a:prstGeom prst="rect">
            <a:avLst/>
          </a:prstGeom>
          <a:solidFill>
            <a:srgbClr val="005DAA"/>
          </a:solidFill>
          <a:ln>
            <a:solidFill>
              <a:srgbClr val="005DAA"/>
            </a:solidFill>
          </a:ln>
        </p:spPr>
        <p:txBody>
          <a:bodyPr wrap="none" lIns="55279" tIns="27639" rIns="55279" bIns="27639" rtlCol="0" anchor="t">
            <a:spAutoFit/>
          </a:bodyPr>
          <a:lstStyle/>
          <a:p>
            <a:r>
              <a:rPr lang="en-GB" sz="2116" b="1">
                <a:solidFill>
                  <a:schemeClr val="bg1"/>
                </a:solidFill>
                <a:latin typeface="Calibri"/>
                <a:cs typeface="Calibri"/>
              </a:rPr>
              <a:t>Race</a:t>
            </a:r>
            <a:endParaRPr lang="en-GB" sz="2116" b="1" dirty="0">
              <a:solidFill>
                <a:schemeClr val="bg1"/>
              </a:solidFill>
              <a:latin typeface="Calibri" panose="020F0502020204030204" pitchFamily="34" charset="0"/>
            </a:endParaRPr>
          </a:p>
        </p:txBody>
      </p:sp>
      <p:sp>
        <p:nvSpPr>
          <p:cNvPr id="21" name="TextBox 20">
            <a:extLst>
              <a:ext uri="{FF2B5EF4-FFF2-40B4-BE49-F238E27FC236}">
                <a16:creationId xmlns:a16="http://schemas.microsoft.com/office/drawing/2014/main" id="{19B3DACB-57CB-44D9-BEFB-889A468E153F}"/>
              </a:ext>
            </a:extLst>
          </p:cNvPr>
          <p:cNvSpPr txBox="1"/>
          <p:nvPr/>
        </p:nvSpPr>
        <p:spPr>
          <a:xfrm>
            <a:off x="734807" y="3045222"/>
            <a:ext cx="2169830" cy="381420"/>
          </a:xfrm>
          <a:prstGeom prst="rect">
            <a:avLst/>
          </a:prstGeom>
          <a:solidFill>
            <a:srgbClr val="CB3B06"/>
          </a:solidFill>
          <a:ln>
            <a:solidFill>
              <a:srgbClr val="CB3B06"/>
            </a:solidFill>
          </a:ln>
        </p:spPr>
        <p:txBody>
          <a:bodyPr wrap="none" lIns="55279" tIns="27639" rIns="55279" bIns="27639" rtlCol="0" anchor="t">
            <a:spAutoFit/>
          </a:bodyPr>
          <a:lstStyle/>
          <a:p>
            <a:r>
              <a:rPr lang="en-GB" sz="2116" b="1">
                <a:solidFill>
                  <a:schemeClr val="bg1"/>
                </a:solidFill>
                <a:latin typeface="Calibri"/>
                <a:cs typeface="Calibri"/>
              </a:rPr>
              <a:t>Sexual orientation</a:t>
            </a:r>
            <a:endParaRPr lang="en-GB" sz="2116"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38121411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nip Single Corner Rectangle 16">
            <a:extLst>
              <a:ext uri="{FF2B5EF4-FFF2-40B4-BE49-F238E27FC236}">
                <a16:creationId xmlns:a16="http://schemas.microsoft.com/office/drawing/2014/main" id="{B6729ACC-5C0B-498A-9F24-DBCECC864111}"/>
              </a:ext>
            </a:extLst>
          </p:cNvPr>
          <p:cNvSpPr/>
          <p:nvPr/>
        </p:nvSpPr>
        <p:spPr>
          <a:xfrm>
            <a:off x="0" y="-58994"/>
            <a:ext cx="9144000" cy="6916994"/>
          </a:xfrm>
          <a:prstGeom prst="snip1Rect">
            <a:avLst>
              <a:gd name="adj" fmla="val 0"/>
            </a:avLst>
          </a:prstGeom>
          <a:solidFill>
            <a:srgbClr val="DB00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21" name="Straight Connector 20"/>
          <p:cNvCxnSpPr>
            <a:cxnSpLocks/>
          </p:cNvCxnSpPr>
          <p:nvPr/>
        </p:nvCxnSpPr>
        <p:spPr>
          <a:xfrm>
            <a:off x="0" y="5661248"/>
            <a:ext cx="9144000" cy="0"/>
          </a:xfrm>
          <a:prstGeom prst="line">
            <a:avLst/>
          </a:prstGeom>
          <a:ln w="19050">
            <a:solidFill>
              <a:srgbClr val="DB0C84"/>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E2B3BFD8-A6B0-4FB8-AC3D-EDF7CA1D7F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6784" y="5805264"/>
            <a:ext cx="1907704" cy="921351"/>
          </a:xfrm>
          <a:prstGeom prst="rect">
            <a:avLst/>
          </a:prstGeom>
        </p:spPr>
      </p:pic>
      <p:pic>
        <p:nvPicPr>
          <p:cNvPr id="11" name="Picture 10">
            <a:extLst>
              <a:ext uri="{FF2B5EF4-FFF2-40B4-BE49-F238E27FC236}">
                <a16:creationId xmlns:a16="http://schemas.microsoft.com/office/drawing/2014/main" id="{70A7B2C9-7CCE-41D0-9DBC-B051FFC2FA5A}"/>
              </a:ext>
            </a:extLst>
          </p:cNvPr>
          <p:cNvPicPr>
            <a:picLocks noChangeAspect="1"/>
          </p:cNvPicPr>
          <p:nvPr/>
        </p:nvPicPr>
        <p:blipFill rotWithShape="1">
          <a:blip r:embed="rId4">
            <a:extLst>
              <a:ext uri="{28A0092B-C50C-407E-A947-70E740481C1C}">
                <a14:useLocalDpi xmlns:a14="http://schemas.microsoft.com/office/drawing/2010/main" val="0"/>
              </a:ext>
            </a:extLst>
          </a:blip>
          <a:srcRect l="5236" t="9327" r="5200" b="9191"/>
          <a:stretch/>
        </p:blipFill>
        <p:spPr>
          <a:xfrm>
            <a:off x="216024" y="5817094"/>
            <a:ext cx="5040560" cy="885060"/>
          </a:xfrm>
          <a:prstGeom prst="rect">
            <a:avLst/>
          </a:prstGeom>
        </p:spPr>
      </p:pic>
      <p:sp>
        <p:nvSpPr>
          <p:cNvPr id="2" name="Title 1">
            <a:extLst>
              <a:ext uri="{FF2B5EF4-FFF2-40B4-BE49-F238E27FC236}">
                <a16:creationId xmlns:a16="http://schemas.microsoft.com/office/drawing/2014/main" id="{19FAE2A7-A359-4CE3-851E-A925BE18BEC8}"/>
              </a:ext>
            </a:extLst>
          </p:cNvPr>
          <p:cNvSpPr>
            <a:spLocks noGrp="1"/>
          </p:cNvSpPr>
          <p:nvPr>
            <p:ph type="title"/>
          </p:nvPr>
        </p:nvSpPr>
        <p:spPr>
          <a:xfrm>
            <a:off x="457200" y="403449"/>
            <a:ext cx="8229600" cy="937319"/>
          </a:xfrm>
        </p:spPr>
        <p:txBody>
          <a:bodyPr>
            <a:normAutofit/>
          </a:bodyPr>
          <a:lstStyle/>
          <a:p>
            <a:pPr algn="l"/>
            <a:r>
              <a:rPr lang="en-GB" sz="2700" b="1" dirty="0">
                <a:solidFill>
                  <a:schemeClr val="bg1"/>
                </a:solidFill>
                <a:latin typeface="Segoe UI" panose="020B0502040204020203" pitchFamily="34" charset="0"/>
                <a:cs typeface="Segoe UI" panose="020B0502040204020203" pitchFamily="34" charset="0"/>
              </a:rPr>
              <a:t>What is Hate?</a:t>
            </a:r>
            <a:endParaRPr lang="en-GB" dirty="0"/>
          </a:p>
        </p:txBody>
      </p:sp>
      <p:pic>
        <p:nvPicPr>
          <p:cNvPr id="1026" name="Picture 2" descr="SF police data shows 567% increase in reports of hate crimes against Asian  Americans | San Francisco | The Guardian">
            <a:extLst>
              <a:ext uri="{FF2B5EF4-FFF2-40B4-BE49-F238E27FC236}">
                <a16:creationId xmlns:a16="http://schemas.microsoft.com/office/drawing/2014/main" id="{1F705D34-1843-4F2E-B9EF-E3205EB26E88}"/>
              </a:ext>
            </a:extLst>
          </p:cNvPr>
          <p:cNvPicPr>
            <a:picLocks noGrp="1" noChangeAspect="1" noChangeArrowheads="1"/>
          </p:cNvPicPr>
          <p:nvPr>
            <p:ph idx="1"/>
          </p:nvPr>
        </p:nvPicPr>
        <p:blipFill>
          <a:blip r:embed="rId5" cstate="print">
            <a:extLst>
              <a:ext uri="{28A0092B-C50C-407E-A947-70E740481C1C}">
                <a14:useLocalDpi xmlns:a14="http://schemas.microsoft.com/office/drawing/2010/main" val="0"/>
              </a:ext>
            </a:extLst>
          </a:blip>
          <a:srcRect/>
          <a:stretch>
            <a:fillRect/>
          </a:stretch>
        </p:blipFill>
        <p:spPr bwMode="auto">
          <a:xfrm>
            <a:off x="747999" y="1391095"/>
            <a:ext cx="2478359" cy="148701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Stop Homophobic, Transphobic, Racial, Religious &amp; Disability Hate Crime -  True Vision">
            <a:extLst>
              <a:ext uri="{FF2B5EF4-FFF2-40B4-BE49-F238E27FC236}">
                <a16:creationId xmlns:a16="http://schemas.microsoft.com/office/drawing/2014/main" id="{48EE2AC3-9FAC-4915-AE8F-BC55FCA76F0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74357" y="1391095"/>
            <a:ext cx="2371725" cy="158115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3B2F5E92-FD84-4F71-A64E-C6CAC208A531}"/>
              </a:ext>
            </a:extLst>
          </p:cNvPr>
          <p:cNvPicPr>
            <a:picLocks noChangeAspect="1"/>
          </p:cNvPicPr>
          <p:nvPr/>
        </p:nvPicPr>
        <p:blipFill>
          <a:blip r:embed="rId7"/>
          <a:stretch>
            <a:fillRect/>
          </a:stretch>
        </p:blipFill>
        <p:spPr>
          <a:xfrm>
            <a:off x="1780956" y="3781548"/>
            <a:ext cx="2478359" cy="1301139"/>
          </a:xfrm>
          <a:prstGeom prst="rect">
            <a:avLst/>
          </a:prstGeom>
        </p:spPr>
      </p:pic>
      <p:pic>
        <p:nvPicPr>
          <p:cNvPr id="1032" name="Picture 8" descr="Murder of Stephen Lawrence - Wikipedia">
            <a:extLst>
              <a:ext uri="{FF2B5EF4-FFF2-40B4-BE49-F238E27FC236}">
                <a16:creationId xmlns:a16="http://schemas.microsoft.com/office/drawing/2014/main" id="{272947AC-BA92-4F5D-A5A3-200BB9D3056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38950" y="872108"/>
            <a:ext cx="1847850" cy="246697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Stop Hate in Norfolk logo">
            <a:extLst>
              <a:ext uri="{FF2B5EF4-FFF2-40B4-BE49-F238E27FC236}">
                <a16:creationId xmlns:a16="http://schemas.microsoft.com/office/drawing/2014/main" id="{6E479745-EEB2-4B29-8CCF-C1337E375F93}"/>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256585" y="3612396"/>
            <a:ext cx="3000870" cy="1479881"/>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2" descr="Stop Hate in Norfolk logo">
            <a:extLst>
              <a:ext uri="{FF2B5EF4-FFF2-40B4-BE49-F238E27FC236}">
                <a16:creationId xmlns:a16="http://schemas.microsoft.com/office/drawing/2014/main" id="{4E6483A6-F697-4AD8-961F-C0E033332D0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14" y="-58994"/>
            <a:ext cx="9140786" cy="534142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Logo&#10;&#10;Description automatically generated">
            <a:extLst>
              <a:ext uri="{FF2B5EF4-FFF2-40B4-BE49-F238E27FC236}">
                <a16:creationId xmlns:a16="http://schemas.microsoft.com/office/drawing/2014/main" id="{A9A76C64-BA06-D875-A634-CDAAED2F486D}"/>
              </a:ext>
            </a:extLst>
          </p:cNvPr>
          <p:cNvPicPr>
            <a:picLocks noChangeAspect="1"/>
          </p:cNvPicPr>
          <p:nvPr/>
        </p:nvPicPr>
        <p:blipFill>
          <a:blip r:embed="rId10"/>
          <a:stretch>
            <a:fillRect/>
          </a:stretch>
        </p:blipFill>
        <p:spPr>
          <a:xfrm>
            <a:off x="5431094" y="5925291"/>
            <a:ext cx="1618637" cy="676327"/>
          </a:xfrm>
          <a:prstGeom prst="rect">
            <a:avLst/>
          </a:prstGeom>
        </p:spPr>
      </p:pic>
    </p:spTree>
    <p:extLst>
      <p:ext uri="{BB962C8B-B14F-4D97-AF65-F5344CB8AC3E}">
        <p14:creationId xmlns:p14="http://schemas.microsoft.com/office/powerpoint/2010/main" val="117231165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nip Single Corner Rectangle 16">
            <a:extLst>
              <a:ext uri="{FF2B5EF4-FFF2-40B4-BE49-F238E27FC236}">
                <a16:creationId xmlns:a16="http://schemas.microsoft.com/office/drawing/2014/main" id="{1398F4E7-D595-46F0-BF51-144C9416AA43}"/>
              </a:ext>
            </a:extLst>
          </p:cNvPr>
          <p:cNvSpPr/>
          <p:nvPr/>
        </p:nvSpPr>
        <p:spPr>
          <a:xfrm>
            <a:off x="0" y="5661248"/>
            <a:ext cx="9144000" cy="1196752"/>
          </a:xfrm>
          <a:prstGeom prst="snip1Rect">
            <a:avLst>
              <a:gd name="adj" fmla="val 0"/>
            </a:avLst>
          </a:prstGeom>
          <a:solidFill>
            <a:srgbClr val="383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Snip Single Corner Rectangle 16"/>
          <p:cNvSpPr/>
          <p:nvPr/>
        </p:nvSpPr>
        <p:spPr>
          <a:xfrm>
            <a:off x="-2" y="1"/>
            <a:ext cx="9144000" cy="5733256"/>
          </a:xfrm>
          <a:prstGeom prst="snip1Rect">
            <a:avLst>
              <a:gd name="adj" fmla="val 0"/>
            </a:avLst>
          </a:prstGeom>
          <a:solidFill>
            <a:srgbClr val="DB00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p>
        </p:txBody>
      </p:sp>
      <p:cxnSp>
        <p:nvCxnSpPr>
          <p:cNvPr id="21" name="Straight Connector 20"/>
          <p:cNvCxnSpPr>
            <a:cxnSpLocks/>
          </p:cNvCxnSpPr>
          <p:nvPr/>
        </p:nvCxnSpPr>
        <p:spPr>
          <a:xfrm>
            <a:off x="0" y="5661248"/>
            <a:ext cx="9144000" cy="0"/>
          </a:xfrm>
          <a:prstGeom prst="line">
            <a:avLst/>
          </a:prstGeom>
          <a:ln w="19050">
            <a:solidFill>
              <a:srgbClr val="DB0C84"/>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E2B3BFD8-A6B0-4FB8-AC3D-EDF7CA1D7F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6784" y="5805264"/>
            <a:ext cx="1907704" cy="921351"/>
          </a:xfrm>
          <a:prstGeom prst="rect">
            <a:avLst/>
          </a:prstGeom>
        </p:spPr>
      </p:pic>
      <p:pic>
        <p:nvPicPr>
          <p:cNvPr id="11" name="Picture 10">
            <a:extLst>
              <a:ext uri="{FF2B5EF4-FFF2-40B4-BE49-F238E27FC236}">
                <a16:creationId xmlns:a16="http://schemas.microsoft.com/office/drawing/2014/main" id="{70A7B2C9-7CCE-41D0-9DBC-B051FFC2FA5A}"/>
              </a:ext>
            </a:extLst>
          </p:cNvPr>
          <p:cNvPicPr>
            <a:picLocks noChangeAspect="1"/>
          </p:cNvPicPr>
          <p:nvPr/>
        </p:nvPicPr>
        <p:blipFill rotWithShape="1">
          <a:blip r:embed="rId4">
            <a:extLst>
              <a:ext uri="{28A0092B-C50C-407E-A947-70E740481C1C}">
                <a14:useLocalDpi xmlns:a14="http://schemas.microsoft.com/office/drawing/2010/main" val="0"/>
              </a:ext>
            </a:extLst>
          </a:blip>
          <a:srcRect l="5236" t="9327" r="5200" b="9191"/>
          <a:stretch/>
        </p:blipFill>
        <p:spPr>
          <a:xfrm>
            <a:off x="179512" y="5861744"/>
            <a:ext cx="5040560" cy="885060"/>
          </a:xfrm>
          <a:prstGeom prst="rect">
            <a:avLst/>
          </a:prstGeom>
        </p:spPr>
      </p:pic>
      <p:sp>
        <p:nvSpPr>
          <p:cNvPr id="4" name="Title 3">
            <a:extLst>
              <a:ext uri="{FF2B5EF4-FFF2-40B4-BE49-F238E27FC236}">
                <a16:creationId xmlns:a16="http://schemas.microsoft.com/office/drawing/2014/main" id="{73DECEAB-47D9-4D71-8420-D6641EFE1347}"/>
              </a:ext>
            </a:extLst>
          </p:cNvPr>
          <p:cNvSpPr>
            <a:spLocks noGrp="1"/>
          </p:cNvSpPr>
          <p:nvPr>
            <p:ph type="title"/>
          </p:nvPr>
        </p:nvSpPr>
        <p:spPr>
          <a:xfrm>
            <a:off x="457200" y="458731"/>
            <a:ext cx="8229600" cy="1143000"/>
          </a:xfrm>
          <a:solidFill>
            <a:srgbClr val="383852"/>
          </a:solidFill>
        </p:spPr>
        <p:txBody>
          <a:bodyPr/>
          <a:lstStyle/>
          <a:p>
            <a:r>
              <a:rPr lang="en-GB" b="1" dirty="0">
                <a:solidFill>
                  <a:schemeClr val="bg1"/>
                </a:solidFill>
                <a:ea typeface="Segoe UI Emoji" panose="020B0502040204020203" pitchFamily="34" charset="0"/>
                <a:cs typeface="Calibri"/>
              </a:rPr>
              <a:t>Examples – Hate Crimes</a:t>
            </a:r>
          </a:p>
        </p:txBody>
      </p:sp>
      <p:sp>
        <p:nvSpPr>
          <p:cNvPr id="9" name="Speech Bubble: Rectangle with Corners Rounded 8">
            <a:extLst>
              <a:ext uri="{FF2B5EF4-FFF2-40B4-BE49-F238E27FC236}">
                <a16:creationId xmlns:a16="http://schemas.microsoft.com/office/drawing/2014/main" id="{532DEA9D-B0D3-442B-9082-F63B3D32E125}"/>
              </a:ext>
            </a:extLst>
          </p:cNvPr>
          <p:cNvSpPr/>
          <p:nvPr/>
        </p:nvSpPr>
        <p:spPr>
          <a:xfrm>
            <a:off x="4572001" y="1754028"/>
            <a:ext cx="3928404" cy="3791090"/>
          </a:xfrm>
          <a:prstGeom prst="wedgeRoundRectCallout">
            <a:avLst>
              <a:gd name="adj1" fmla="val 51270"/>
              <a:gd name="adj2" fmla="val 62500"/>
              <a:gd name="adj3" fmla="val 16667"/>
            </a:avLst>
          </a:prstGeom>
          <a:solidFill>
            <a:srgbClr val="383852"/>
          </a:solidFill>
          <a:ln w="28575">
            <a:solidFill>
              <a:srgbClr val="DB007A"/>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dirty="0"/>
              <a:t>A hate crime is defined as 'Any criminal offence which is perceived by the victim or any other person, to be motivated by hostility or prejudice based on a person's race or perceived race; religion or perceived religion; sexual orientation or perceived sexual orientation; disability or perceived disability and any crime motivated by hostility or prejudice against a person who is transgender or perceived to be transgender.'</a:t>
            </a:r>
          </a:p>
        </p:txBody>
      </p:sp>
      <p:pic>
        <p:nvPicPr>
          <p:cNvPr id="14" name="Picture 13">
            <a:hlinkClick r:id="rId5"/>
            <a:extLst>
              <a:ext uri="{FF2B5EF4-FFF2-40B4-BE49-F238E27FC236}">
                <a16:creationId xmlns:a16="http://schemas.microsoft.com/office/drawing/2014/main" id="{06AF86C8-2174-4585-9E5F-5A765CDA2FF0}"/>
              </a:ext>
            </a:extLst>
          </p:cNvPr>
          <p:cNvPicPr>
            <a:picLocks noChangeAspect="1"/>
          </p:cNvPicPr>
          <p:nvPr/>
        </p:nvPicPr>
        <p:blipFill rotWithShape="1">
          <a:blip r:embed="rId6"/>
          <a:srcRect l="64615" t="14067" r="16615" b="46181"/>
          <a:stretch/>
        </p:blipFill>
        <p:spPr>
          <a:xfrm>
            <a:off x="1336431" y="3992154"/>
            <a:ext cx="2349304" cy="1400667"/>
          </a:xfrm>
          <a:prstGeom prst="rect">
            <a:avLst/>
          </a:prstGeom>
        </p:spPr>
      </p:pic>
      <p:pic>
        <p:nvPicPr>
          <p:cNvPr id="16" name="Picture 15">
            <a:hlinkClick r:id="rId7"/>
            <a:extLst>
              <a:ext uri="{FF2B5EF4-FFF2-40B4-BE49-F238E27FC236}">
                <a16:creationId xmlns:a16="http://schemas.microsoft.com/office/drawing/2014/main" id="{57550C23-25CB-405D-8136-F7C7A24ED519}"/>
              </a:ext>
            </a:extLst>
          </p:cNvPr>
          <p:cNvPicPr>
            <a:picLocks noChangeAspect="1"/>
          </p:cNvPicPr>
          <p:nvPr/>
        </p:nvPicPr>
        <p:blipFill rotWithShape="1">
          <a:blip r:embed="rId8"/>
          <a:srcRect l="54693" t="15465" r="15460" b="17181"/>
          <a:stretch/>
        </p:blipFill>
        <p:spPr>
          <a:xfrm>
            <a:off x="1146516" y="2024037"/>
            <a:ext cx="2729134" cy="1733745"/>
          </a:xfrm>
          <a:prstGeom prst="rect">
            <a:avLst/>
          </a:prstGeom>
        </p:spPr>
      </p:pic>
      <p:pic>
        <p:nvPicPr>
          <p:cNvPr id="3" name="Picture 4" descr="Logo&#10;&#10;Description automatically generated">
            <a:extLst>
              <a:ext uri="{FF2B5EF4-FFF2-40B4-BE49-F238E27FC236}">
                <a16:creationId xmlns:a16="http://schemas.microsoft.com/office/drawing/2014/main" id="{77496E3D-1FE2-F426-5275-9810CA3E1EA7}"/>
              </a:ext>
            </a:extLst>
          </p:cNvPr>
          <p:cNvPicPr>
            <a:picLocks noChangeAspect="1"/>
          </p:cNvPicPr>
          <p:nvPr/>
        </p:nvPicPr>
        <p:blipFill>
          <a:blip r:embed="rId9"/>
          <a:stretch>
            <a:fillRect/>
          </a:stretch>
        </p:blipFill>
        <p:spPr>
          <a:xfrm>
            <a:off x="5431094" y="5925291"/>
            <a:ext cx="1618637" cy="676327"/>
          </a:xfrm>
          <a:prstGeom prst="rect">
            <a:avLst/>
          </a:prstGeom>
        </p:spPr>
      </p:pic>
    </p:spTree>
    <p:extLst>
      <p:ext uri="{BB962C8B-B14F-4D97-AF65-F5344CB8AC3E}">
        <p14:creationId xmlns:p14="http://schemas.microsoft.com/office/powerpoint/2010/main" val="3085864126"/>
      </p:ext>
    </p:extLst>
  </p:cSld>
  <p:clrMapOvr>
    <a:masterClrMapping/>
  </p:clrMapOvr>
  <p:transition spd="slow">
    <p:wip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49443C0FB935743ACFA025943641CC7" ma:contentTypeVersion="4" ma:contentTypeDescription="Create a new document." ma:contentTypeScope="" ma:versionID="111edba8cec53abcbfa87c7e49d4c5cf">
  <xsd:schema xmlns:xsd="http://www.w3.org/2001/XMLSchema" xmlns:xs="http://www.w3.org/2001/XMLSchema" xmlns:p="http://schemas.microsoft.com/office/2006/metadata/properties" xmlns:ns2="858de0bd-d591-4ce6-93eb-e0c7ccae53da" targetNamespace="http://schemas.microsoft.com/office/2006/metadata/properties" ma:root="true" ma:fieldsID="15e09a9ecaeb9114895b9ec685c27ad6" ns2:_="">
    <xsd:import namespace="858de0bd-d591-4ce6-93eb-e0c7ccae53d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58de0bd-d591-4ce6-93eb-e0c7ccae53d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F09E7FD-CE3F-4422-B597-C2298FE935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58de0bd-d591-4ce6-93eb-e0c7ccae53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FD3F113-A19D-4FA1-9AC6-A6E81A0C7BDB}">
  <ds:schemaRefs>
    <ds:schemaRef ds:uri="http://schemas.microsoft.com/sharepoint/v3/contenttype/forms"/>
  </ds:schemaRefs>
</ds:datastoreItem>
</file>

<file path=customXml/itemProps3.xml><?xml version="1.0" encoding="utf-8"?>
<ds:datastoreItem xmlns:ds="http://schemas.openxmlformats.org/officeDocument/2006/customXml" ds:itemID="{1F19FC20-0FFF-49B7-86FD-4FCDD09491BC}">
  <ds:schemaRefs>
    <ds:schemaRef ds:uri="http://schemas.microsoft.com/office/2006/metadata/properties"/>
    <ds:schemaRef ds:uri="http://purl.org/dc/terms/"/>
    <ds:schemaRef ds:uri="http://schemas.microsoft.com/office/2006/documentManagement/types"/>
    <ds:schemaRef ds:uri="http://www.w3.org/XML/1998/namespace"/>
    <ds:schemaRef ds:uri="http://schemas.microsoft.com/office/infopath/2007/PartnerControls"/>
    <ds:schemaRef ds:uri="http://purl.org/dc/dcmitype/"/>
    <ds:schemaRef ds:uri="http://purl.org/dc/elements/1.1/"/>
    <ds:schemaRef ds:uri="858de0bd-d591-4ce6-93eb-e0c7ccae53da"/>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1875</TotalTime>
  <Words>2140</Words>
  <Application>Microsoft Office PowerPoint</Application>
  <PresentationFormat>On-screen Show (4:3)</PresentationFormat>
  <Paragraphs>245</Paragraphs>
  <Slides>21</Slides>
  <Notes>12</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21</vt:i4>
      </vt:variant>
    </vt:vector>
  </HeadingPairs>
  <TitlesOfParts>
    <vt:vector size="30" baseType="lpstr">
      <vt:lpstr>Arial</vt:lpstr>
      <vt:lpstr>Arial Nova</vt:lpstr>
      <vt:lpstr>Arial Unicode MS</vt:lpstr>
      <vt:lpstr>Calibri</vt:lpstr>
      <vt:lpstr>Segoe UI</vt:lpstr>
      <vt:lpstr>Segoe UI Emoji</vt:lpstr>
      <vt:lpstr>Office Theme</vt:lpstr>
      <vt:lpstr>Office Theme</vt:lpstr>
      <vt:lpstr>Office Theme</vt:lpstr>
      <vt:lpstr>Hate Crime and Reporting</vt:lpstr>
      <vt:lpstr>AIMS OF THE SESSION: </vt:lpstr>
      <vt:lpstr>Ice Breaker  How are you feeling today? How are you feeling about this training? </vt:lpstr>
      <vt:lpstr> Norfolk and Suffolk Police </vt:lpstr>
      <vt:lpstr>PowerPoint Presentation</vt:lpstr>
      <vt:lpstr>What is hate crime? </vt:lpstr>
      <vt:lpstr>The law recognises five types of hate crime on the basis of:</vt:lpstr>
      <vt:lpstr>What is Hate?</vt:lpstr>
      <vt:lpstr>Examples – Hate Crimes</vt:lpstr>
      <vt:lpstr>Examples – Hate incidences </vt:lpstr>
      <vt:lpstr>Hate Crime - Reporting</vt:lpstr>
      <vt:lpstr>PowerPoint Presentation</vt:lpstr>
      <vt:lpstr>Assaults on Emergency Workers</vt:lpstr>
      <vt:lpstr>Hate Crime – Support for Victims </vt:lpstr>
      <vt:lpstr>How are we tackling hate crime?</vt:lpstr>
      <vt:lpstr>Impact</vt:lpstr>
      <vt:lpstr>:</vt:lpstr>
      <vt:lpstr>Why is it important? </vt:lpstr>
      <vt:lpstr>PowerPoint Presentation</vt:lpstr>
      <vt:lpstr>PowerPoint Presentation</vt:lpstr>
      <vt:lpstr>THANK YOU 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VIEW FROM</dc:title>
  <dc:creator>Shearman, Ian</dc:creator>
  <cp:lastModifiedBy>HAIDER, Shimul (NHS NORFOLK AND WAVENEY ICB - 26A)</cp:lastModifiedBy>
  <cp:revision>104</cp:revision>
  <dcterms:created xsi:type="dcterms:W3CDTF">2019-04-17T12:42:46Z</dcterms:created>
  <dcterms:modified xsi:type="dcterms:W3CDTF">2023-01-20T13:02:50Z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98ce926-556f-4b1d-a91b-c6365a99e315_Enabled">
    <vt:lpwstr>true</vt:lpwstr>
  </property>
  <property fmtid="{D5CDD505-2E9C-101B-9397-08002B2CF9AE}" pid="3" name="MSIP_Label_a98ce926-556f-4b1d-a91b-c6365a99e315_SetDate">
    <vt:lpwstr>2022-03-18T11:00:11Z</vt:lpwstr>
  </property>
  <property fmtid="{D5CDD505-2E9C-101B-9397-08002B2CF9AE}" pid="4" name="MSIP_Label_a98ce926-556f-4b1d-a91b-c6365a99e315_Method">
    <vt:lpwstr>Standard</vt:lpwstr>
  </property>
  <property fmtid="{D5CDD505-2E9C-101B-9397-08002B2CF9AE}" pid="5" name="MSIP_Label_a98ce926-556f-4b1d-a91b-c6365a99e315_Name">
    <vt:lpwstr>a98ce926-556f-4b1d-a91b-c6365a99e315</vt:lpwstr>
  </property>
  <property fmtid="{D5CDD505-2E9C-101B-9397-08002B2CF9AE}" pid="6" name="MSIP_Label_a98ce926-556f-4b1d-a91b-c6365a99e315_SiteId">
    <vt:lpwstr>63c6bc72-b093-42db-bf8a-14e2a998e211</vt:lpwstr>
  </property>
  <property fmtid="{D5CDD505-2E9C-101B-9397-08002B2CF9AE}" pid="7" name="MSIP_Label_a98ce926-556f-4b1d-a91b-c6365a99e315_ActionId">
    <vt:lpwstr>274c6365-78cd-433f-a598-b64d4d66dbca</vt:lpwstr>
  </property>
  <property fmtid="{D5CDD505-2E9C-101B-9397-08002B2CF9AE}" pid="8" name="MSIP_Label_a98ce926-556f-4b1d-a91b-c6365a99e315_ContentBits">
    <vt:lpwstr>0</vt:lpwstr>
  </property>
  <property fmtid="{D5CDD505-2E9C-101B-9397-08002B2CF9AE}" pid="9" name="ContentTypeId">
    <vt:lpwstr>0x010100649443C0FB935743ACFA025943641CC7</vt:lpwstr>
  </property>
</Properties>
</file>