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notesSlides/notesSlide1.xml" ContentType="application/vnd.openxmlformats-officedocument.presentationml.notesSlide+xml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0" name="Shape 17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3" name="Shape 20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Mike Farrar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FFFFFF"/>
                </a:solidFill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Hot-air balloons viewed from below against a blue sky"/>
          <p:cNvSpPr/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Close-up of the top of a hot-air balloon viewed from above"/>
          <p:cNvSpPr/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Hot-air balloons viewed from below against a blue sky"/>
          <p:cNvSpPr/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Hot-air balloons viewed from below against a blue sky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Body Level One…"/>
          <p:cNvSpPr txBox="1"/>
          <p:nvPr>
            <p:ph type="body" sz="quarter" idx="1" hasCustomPrompt="1"/>
          </p:nvPr>
        </p:nvSpPr>
        <p:spPr>
          <a:xfrm>
            <a:off x="1201340" y="11847162"/>
            <a:ext cx="21971005" cy="636982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FFFFFF"/>
                </a:solidFill>
              </a:defRPr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FFFFFF"/>
                </a:solidFill>
              </a:defRPr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FFFFFF"/>
                </a:solidFill>
              </a:defRPr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FFFFFF"/>
                </a:solidFill>
              </a:defRPr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FFFFFF"/>
                </a:solidFill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50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4"/>
          </a:xfrm>
          <a:prstGeom prst="rect">
            <a:avLst/>
          </a:prstGeom>
        </p:spPr>
        <p:txBody>
          <a:bodyPr anchor="b"/>
          <a:lstStyle>
            <a:lvl1pPr defTabSz="2438337"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51" name="Body Level One…"/>
          <p:cNvSpPr txBox="1"/>
          <p:nvPr>
            <p:ph type="body" sz="quarter" idx="21" hasCustomPrompt="1"/>
          </p:nvPr>
        </p:nvSpPr>
        <p:spPr>
          <a:xfrm>
            <a:off x="1201342" y="7210490"/>
            <a:ext cx="21971002" cy="19050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chemeClr val="accent1"/>
                </a:solidFill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152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wC"/>
          <p:cNvSpPr txBox="1"/>
          <p:nvPr/>
        </p:nvSpPr>
        <p:spPr>
          <a:xfrm>
            <a:off x="3958585" y="13085985"/>
            <a:ext cx="7963539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l" defTabSz="1828800"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PwC</a:t>
            </a:r>
          </a:p>
        </p:txBody>
      </p:sp>
      <p:sp>
        <p:nvSpPr>
          <p:cNvPr id="160" name="Rectangle"/>
          <p:cNvSpPr/>
          <p:nvPr/>
        </p:nvSpPr>
        <p:spPr>
          <a:xfrm>
            <a:off x="12192000" y="-1"/>
            <a:ext cx="9144000" cy="13716001"/>
          </a:xfrm>
          <a:prstGeom prst="rect">
            <a:avLst/>
          </a:prstGeom>
          <a:solidFill>
            <a:srgbClr val="DEDEDE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80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1" name="Body Level One…"/>
          <p:cNvSpPr txBox="1"/>
          <p:nvPr>
            <p:ph type="body" sz="quarter" idx="1"/>
          </p:nvPr>
        </p:nvSpPr>
        <p:spPr>
          <a:xfrm>
            <a:off x="3962397" y="4206878"/>
            <a:ext cx="7959727" cy="8137522"/>
          </a:xfrm>
          <a:prstGeom prst="rect">
            <a:avLst/>
          </a:prstGeom>
        </p:spPr>
        <p:txBody>
          <a:bodyPr lIns="0" tIns="0" rIns="0" bIns="0"/>
          <a:lstStyle>
            <a:lvl1pPr marL="683985" indent="-544285" defTabSz="18288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1141185" indent="-544285" defTabSz="18288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400"/>
              <a:buFont typeface="Arial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marL="1598385" indent="-544285" defTabSz="18288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3pPr>
            <a:lvl4pPr marL="2055585" indent="-544285" defTabSz="18288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400"/>
              <a:buFont typeface="Arial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lvl4pPr>
            <a:lvl5pPr marL="2512785" indent="-544285" defTabSz="18288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Slide Number"/>
          <p:cNvSpPr txBox="1"/>
          <p:nvPr>
            <p:ph type="sldNum" sz="quarter" idx="2"/>
          </p:nvPr>
        </p:nvSpPr>
        <p:spPr>
          <a:xfrm>
            <a:off x="20239384" y="13085985"/>
            <a:ext cx="182217" cy="172816"/>
          </a:xfrm>
          <a:prstGeom prst="rect">
            <a:avLst/>
          </a:prstGeom>
        </p:spPr>
        <p:txBody>
          <a:bodyPr lIns="0" tIns="0" rIns="0" bIns="0"/>
          <a:lstStyle>
            <a:lvl1pPr algn="r" defTabSz="1828800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3" name="Title Text"/>
          <p:cNvSpPr txBox="1"/>
          <p:nvPr>
            <p:ph type="title"/>
          </p:nvPr>
        </p:nvSpPr>
        <p:spPr>
          <a:xfrm>
            <a:off x="3962400" y="914399"/>
            <a:ext cx="7959726" cy="2743202"/>
          </a:xfrm>
          <a:prstGeom prst="rect">
            <a:avLst/>
          </a:prstGeom>
        </p:spPr>
        <p:txBody>
          <a:bodyPr lIns="0" tIns="0" rIns="0" bIns="0"/>
          <a:lstStyle>
            <a:lvl1pPr defTabSz="1828800">
              <a:lnSpc>
                <a:spcPct val="85000"/>
              </a:lnSpc>
              <a:defRPr b="0" spc="0" sz="52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lose-up of the top of a hot-air balloon viewed from above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FFFFFF"/>
                </a:solidFill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hot-air balloon viewed from below"/>
          <p:cNvSpPr/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Hot-air balloons viewed from below against a blue sky"/>
          <p:cNvSpPr/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bg>
      <p:bgPr>
        <a:solidFill>
          <a:srgbClr val="00346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Jessica Dahlstrom, Jim Lusby and Mike Farrar"/>
          <p:cNvSpPr txBox="1"/>
          <p:nvPr>
            <p:ph type="body" sz="quarter" idx="1"/>
          </p:nvPr>
        </p:nvSpPr>
        <p:spPr>
          <a:xfrm>
            <a:off x="1201341" y="11847162"/>
            <a:ext cx="21971002" cy="63698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</a:lvl1pPr>
          </a:lstStyle>
          <a:p>
            <a:pPr/>
            <a:r>
              <a:t>Mike Farrar  CBE, FRCGP, FRCP</a:t>
            </a:r>
          </a:p>
        </p:txBody>
      </p:sp>
      <p:sp>
        <p:nvSpPr>
          <p:cNvPr id="173" name="Integrating Health and Care"/>
          <p:cNvSpPr txBox="1"/>
          <p:nvPr>
            <p:ph type="title"/>
          </p:nvPr>
        </p:nvSpPr>
        <p:spPr>
          <a:xfrm>
            <a:off x="1206494" y="2574991"/>
            <a:ext cx="21971008" cy="4648203"/>
          </a:xfrm>
          <a:prstGeom prst="rect">
            <a:avLst/>
          </a:prstGeom>
        </p:spPr>
        <p:txBody>
          <a:bodyPr/>
          <a:lstStyle>
            <a:lvl1pPr>
              <a:defRPr spc="-300"/>
            </a:lvl1pPr>
          </a:lstStyle>
          <a:p>
            <a:pPr/>
            <a:r>
              <a:t>Integrating Health and Care in N&amp;W ICS </a:t>
            </a:r>
          </a:p>
        </p:txBody>
      </p:sp>
      <p:sp>
        <p:nvSpPr>
          <p:cNvPr id="174" name="Establishing the Next Steps for the SE London Acute Provider Collaborative in the Reformed SE London Health and Care System"/>
          <p:cNvSpPr txBox="1"/>
          <p:nvPr/>
        </p:nvSpPr>
        <p:spPr>
          <a:xfrm>
            <a:off x="1201342" y="7210490"/>
            <a:ext cx="21971002" cy="1905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817244">
              <a:defRPr b="1" sz="5400">
                <a:solidFill>
                  <a:schemeClr val="accent1"/>
                </a:solidFill>
              </a:defRPr>
            </a:pPr>
            <a:r>
              <a:t>Leadership Development Programme </a:t>
            </a:r>
          </a:p>
          <a:p>
            <a:pPr algn="l" defTabSz="817244">
              <a:defRPr b="1" sz="5400">
                <a:solidFill>
                  <a:schemeClr val="accent1"/>
                </a:solidFill>
              </a:defRPr>
            </a:pPr>
            <a:r>
              <a:t>Clinical Strategy and Aligning the Clinical Advisory Machinery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" name="Table 1"/>
          <p:cNvGraphicFramePr/>
          <p:nvPr/>
        </p:nvGraphicFramePr>
        <p:xfrm>
          <a:off x="4522109" y="902233"/>
          <a:ext cx="14683010" cy="1105866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{2708684C-4D16-4618-839F-0558EEFCDFE6}</a:tableStyleId>
              </a:tblPr>
              <a:tblGrid>
                <a:gridCol w="7335154"/>
                <a:gridCol w="7335154"/>
              </a:tblGrid>
              <a:tr h="5522983"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GROUP THINK 
OVER CONFIDENCE 
EXCLUSIVE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T w="12700">
                      <a:solidFill>
                        <a:srgbClr val="6C6C6C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HIGH PERFORMING 
ENQUIRING
CURIOUS
VALUE ADDING 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C6C6C"/>
                      </a:solidFill>
                      <a:miter lim="400000"/>
                    </a:lnR>
                    <a:lnT w="12700">
                      <a:solidFill>
                        <a:srgbClr val="6C6C6C"/>
                      </a:solidFill>
                      <a:miter lim="400000"/>
                    </a:lnT>
                  </a:tcPr>
                </a:tc>
              </a:tr>
              <a:tr h="5522983"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PASSIVITY 
LAISSEZ-FAIRE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MISTRUST AND CHAOS
OVER REPORTING 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C6C6C"/>
                      </a:solidFill>
                      <a:miter lim="400000"/>
                    </a:lnR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06" name="T…"/>
          <p:cNvSpPr/>
          <p:nvPr/>
        </p:nvSpPr>
        <p:spPr>
          <a:xfrm>
            <a:off x="3160869" y="1523564"/>
            <a:ext cx="1448174" cy="10488545"/>
          </a:xfrm>
          <a:prstGeom prst="roundRect">
            <a:avLst>
              <a:gd name="adj" fmla="val 1315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T</a:t>
            </a:r>
          </a:p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R</a:t>
            </a:r>
          </a:p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U</a:t>
            </a:r>
          </a:p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S</a:t>
            </a:r>
          </a:p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T</a:t>
            </a:r>
          </a:p>
        </p:txBody>
      </p:sp>
      <p:sp>
        <p:nvSpPr>
          <p:cNvPr id="207" name="Triangle"/>
          <p:cNvSpPr/>
          <p:nvPr/>
        </p:nvSpPr>
        <p:spPr>
          <a:xfrm>
            <a:off x="2932455" y="399528"/>
            <a:ext cx="1905001" cy="1207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8" name="CHALLENGE"/>
          <p:cNvSpPr/>
          <p:nvPr/>
        </p:nvSpPr>
        <p:spPr>
          <a:xfrm>
            <a:off x="4483264" y="11868298"/>
            <a:ext cx="14648079" cy="1315934"/>
          </a:xfrm>
          <a:prstGeom prst="roundRect">
            <a:avLst>
              <a:gd name="adj" fmla="val 14476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CHALLENGE </a:t>
            </a:r>
          </a:p>
        </p:txBody>
      </p:sp>
      <p:sp>
        <p:nvSpPr>
          <p:cNvPr id="209" name="Arrow"/>
          <p:cNvSpPr/>
          <p:nvPr/>
        </p:nvSpPr>
        <p:spPr>
          <a:xfrm>
            <a:off x="18188083" y="11573765"/>
            <a:ext cx="1905001" cy="190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ommon purpose (are we aligned? On mission? On priorities? On style?)…"/>
          <p:cNvSpPr txBox="1"/>
          <p:nvPr>
            <p:ph type="body" sz="half" idx="1"/>
          </p:nvPr>
        </p:nvSpPr>
        <p:spPr>
          <a:xfrm>
            <a:off x="1041391" y="3489031"/>
            <a:ext cx="10103589" cy="8256631"/>
          </a:xfrm>
          <a:prstGeom prst="rect">
            <a:avLst/>
          </a:prstGeom>
        </p:spPr>
        <p:txBody>
          <a:bodyPr/>
          <a:lstStyle/>
          <a:p>
            <a:pPr marL="499872" indent="-499872" defTabSz="1999437">
              <a:spcBef>
                <a:spcPts val="3600"/>
              </a:spcBef>
              <a:defRPr sz="3936"/>
            </a:pPr>
            <a:r>
              <a:t>Common purpose (are we aligned? On mission? On priorities? On style?)</a:t>
            </a:r>
          </a:p>
          <a:p>
            <a:pPr marL="499872" indent="-499872" defTabSz="1999437">
              <a:spcBef>
                <a:spcPts val="3600"/>
              </a:spcBef>
              <a:defRPr sz="3936"/>
            </a:pPr>
            <a:r>
              <a:t>Psychological safety - do we have it? </a:t>
            </a:r>
          </a:p>
          <a:p>
            <a:pPr marL="499872" indent="-499872" defTabSz="1999437">
              <a:spcBef>
                <a:spcPts val="3600"/>
              </a:spcBef>
              <a:defRPr sz="3936"/>
            </a:pPr>
            <a:r>
              <a:t>Talented individuals - Great team? Greater than the sum of our parts? </a:t>
            </a:r>
          </a:p>
          <a:p>
            <a:pPr marL="499872" indent="-499872" defTabSz="1999437">
              <a:spcBef>
                <a:spcPts val="3600"/>
              </a:spcBef>
              <a:defRPr sz="3936"/>
            </a:pPr>
            <a:r>
              <a:t>Well being and nourished </a:t>
            </a:r>
          </a:p>
          <a:p>
            <a:pPr marL="499872" indent="-499872" defTabSz="1999437">
              <a:spcBef>
                <a:spcPts val="3600"/>
              </a:spcBef>
              <a:defRPr sz="3936"/>
            </a:pPr>
            <a:r>
              <a:t>Shared mindset - positive and committed</a:t>
            </a:r>
          </a:p>
          <a:p>
            <a:pPr marL="499872" indent="-499872" defTabSz="1999437">
              <a:spcBef>
                <a:spcPts val="3600"/>
              </a:spcBef>
              <a:defRPr sz="3936"/>
            </a:pPr>
            <a:r>
              <a:t>Learning culture - permission to fail </a:t>
            </a:r>
          </a:p>
          <a:p>
            <a:pPr marL="499872" indent="-499872" defTabSz="1999437">
              <a:spcBef>
                <a:spcPts val="3600"/>
              </a:spcBef>
              <a:defRPr sz="3936"/>
            </a:pPr>
            <a:r>
              <a:t>Getting results - does anything else matter? </a:t>
            </a:r>
          </a:p>
        </p:txBody>
      </p:sp>
      <p:pic>
        <p:nvPicPr>
          <p:cNvPr id="212" name="Hot-air balloons viewed from below against a blue sky" descr="Hot-air balloons viewed from below against a blue sky"/>
          <p:cNvPicPr>
            <a:picLocks noChangeAspect="1"/>
          </p:cNvPicPr>
          <p:nvPr>
            <p:ph type="pic" idx="22"/>
          </p:nvPr>
        </p:nvPicPr>
        <p:blipFill>
          <a:blip r:embed="rId2">
            <a:extLst/>
          </a:blip>
          <a:srcRect l="22309" t="0" r="12901" b="0"/>
          <a:stretch>
            <a:fillRect/>
          </a:stretch>
        </p:blipFill>
        <p:spPr>
          <a:xfrm>
            <a:off x="12192000" y="1263848"/>
            <a:ext cx="10916874" cy="11188205"/>
          </a:xfrm>
          <a:prstGeom prst="rect">
            <a:avLst/>
          </a:prstGeom>
        </p:spPr>
      </p:pic>
      <p:sp>
        <p:nvSpPr>
          <p:cNvPr id="213" name="What might we set as the standards against which we assess ourselves ?"/>
          <p:cNvSpPr txBox="1"/>
          <p:nvPr>
            <p:ph type="title"/>
          </p:nvPr>
        </p:nvSpPr>
        <p:spPr>
          <a:xfrm>
            <a:off x="893933" y="1996231"/>
            <a:ext cx="9779001" cy="1435101"/>
          </a:xfrm>
          <a:prstGeom prst="rect">
            <a:avLst/>
          </a:prstGeom>
        </p:spPr>
        <p:txBody>
          <a:bodyPr/>
          <a:lstStyle>
            <a:lvl1pPr defTabSz="1292319">
              <a:defRPr spc="-90" sz="4505"/>
            </a:lvl1pPr>
          </a:lstStyle>
          <a:p>
            <a:pPr/>
            <a:r>
              <a:t>What might we set as the standards against which we assess ourselves ? </a:t>
            </a:r>
          </a:p>
        </p:txBody>
      </p:sp>
      <p:sp>
        <p:nvSpPr>
          <p:cNvPr id="214" name="Your thoughts?"/>
          <p:cNvSpPr txBox="1"/>
          <p:nvPr/>
        </p:nvSpPr>
        <p:spPr>
          <a:xfrm>
            <a:off x="1203685" y="12297517"/>
            <a:ext cx="9779001" cy="934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algn="l" defTabSz="825500">
              <a:defRPr b="1" sz="5500">
                <a:solidFill>
                  <a:srgbClr val="000000"/>
                </a:solidFill>
              </a:defRPr>
            </a:lvl1pPr>
          </a:lstStyle>
          <a:p>
            <a:pPr/>
            <a:r>
              <a:t>Your thoughts? </a:t>
            </a:r>
          </a:p>
        </p:txBody>
      </p:sp>
      <p:sp>
        <p:nvSpPr>
          <p:cNvPr id="215" name="Are we a team? Should you be a team?"/>
          <p:cNvSpPr txBox="1"/>
          <p:nvPr/>
        </p:nvSpPr>
        <p:spPr>
          <a:xfrm>
            <a:off x="893933" y="503431"/>
            <a:ext cx="9779001" cy="143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1365469">
              <a:lnSpc>
                <a:spcPct val="80000"/>
              </a:lnSpc>
              <a:defRPr b="1" spc="-95" sz="476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Are we a team? Should you be a team?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Have we established a common purpose and an open culture ?…"/>
          <p:cNvSpPr txBox="1"/>
          <p:nvPr>
            <p:ph type="body" sz="half" idx="1"/>
          </p:nvPr>
        </p:nvSpPr>
        <p:spPr>
          <a:xfrm>
            <a:off x="1041391" y="3489031"/>
            <a:ext cx="10103589" cy="8256631"/>
          </a:xfrm>
          <a:prstGeom prst="rect">
            <a:avLst/>
          </a:prstGeom>
        </p:spPr>
        <p:txBody>
          <a:bodyPr/>
          <a:lstStyle/>
          <a:p>
            <a:pPr marL="432815" indent="-432815" defTabSz="1731220">
              <a:spcBef>
                <a:spcPts val="3100"/>
              </a:spcBef>
              <a:defRPr sz="3407"/>
            </a:pPr>
            <a:r>
              <a:t>Have we established a common purpose and an open culture ?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Do we dictate or set direction, or facilitate ?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Have we got the balance right of task and maintenance. How ambitious are we, is this realistic?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Do we have a balanced diverse team ? Or one in our image? 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Do we get the best out of the talent in the team ?  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Do we have favourites and create cliques ?</a:t>
            </a:r>
          </a:p>
          <a:p>
            <a:pPr marL="432815" indent="-432815" defTabSz="1731220">
              <a:spcBef>
                <a:spcPts val="3100"/>
              </a:spcBef>
              <a:defRPr sz="3407"/>
            </a:pPr>
            <a:r>
              <a:t>Would we want to be led by you ? (Goffee and Jones) </a:t>
            </a:r>
          </a:p>
        </p:txBody>
      </p:sp>
      <p:pic>
        <p:nvPicPr>
          <p:cNvPr id="218" name="Hot-air balloons viewed from below against a blue sky" descr="Hot-air balloons viewed from below against a blue sky"/>
          <p:cNvPicPr>
            <a:picLocks noChangeAspect="1"/>
          </p:cNvPicPr>
          <p:nvPr>
            <p:ph type="pic" idx="22"/>
          </p:nvPr>
        </p:nvPicPr>
        <p:blipFill>
          <a:blip r:embed="rId2">
            <a:extLst/>
          </a:blip>
          <a:srcRect l="22309" t="0" r="12901" b="0"/>
          <a:stretch>
            <a:fillRect/>
          </a:stretch>
        </p:blipFill>
        <p:spPr>
          <a:xfrm>
            <a:off x="12192000" y="1263848"/>
            <a:ext cx="10916874" cy="11188205"/>
          </a:xfrm>
          <a:prstGeom prst="rect">
            <a:avLst/>
          </a:prstGeom>
        </p:spPr>
      </p:pic>
      <p:sp>
        <p:nvSpPr>
          <p:cNvPr id="219" name="What might we set as the standards against which we assess ourselves when we actually lead"/>
          <p:cNvSpPr txBox="1"/>
          <p:nvPr>
            <p:ph type="title"/>
          </p:nvPr>
        </p:nvSpPr>
        <p:spPr>
          <a:xfrm>
            <a:off x="1203685" y="1661286"/>
            <a:ext cx="9779001" cy="1715237"/>
          </a:xfrm>
          <a:prstGeom prst="rect">
            <a:avLst/>
          </a:prstGeom>
        </p:spPr>
        <p:txBody>
          <a:bodyPr/>
          <a:lstStyle>
            <a:lvl1pPr defTabSz="1146019">
              <a:defRPr spc="-79" sz="3995"/>
            </a:lvl1pPr>
          </a:lstStyle>
          <a:p>
            <a:pPr/>
            <a:r>
              <a:t>What might we set as the standards against which we assess ourselves when we actually lead </a:t>
            </a:r>
          </a:p>
        </p:txBody>
      </p:sp>
      <p:sp>
        <p:nvSpPr>
          <p:cNvPr id="220" name="Your thoughts?"/>
          <p:cNvSpPr txBox="1"/>
          <p:nvPr/>
        </p:nvSpPr>
        <p:spPr>
          <a:xfrm>
            <a:off x="1203685" y="11858170"/>
            <a:ext cx="9779001" cy="934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algn="l" defTabSz="825500">
              <a:defRPr b="1" sz="5500">
                <a:solidFill>
                  <a:srgbClr val="000000"/>
                </a:solidFill>
              </a:defRPr>
            </a:lvl1pPr>
          </a:lstStyle>
          <a:p>
            <a:pPr/>
            <a:r>
              <a:t>Your thoughts? </a:t>
            </a:r>
          </a:p>
        </p:txBody>
      </p:sp>
      <p:sp>
        <p:nvSpPr>
          <p:cNvPr id="221" name="Leading a team"/>
          <p:cNvSpPr txBox="1"/>
          <p:nvPr/>
        </p:nvSpPr>
        <p:spPr>
          <a:xfrm>
            <a:off x="1203685" y="113676"/>
            <a:ext cx="9779001" cy="143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lnSpc>
                <a:spcPct val="80000"/>
              </a:lnSpc>
              <a:defRPr b="1" spc="-170" sz="85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Leading a team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Building High Performing Teams"/>
          <p:cNvSpPr txBox="1"/>
          <p:nvPr>
            <p:ph type="title"/>
          </p:nvPr>
        </p:nvSpPr>
        <p:spPr>
          <a:xfrm>
            <a:off x="1206496" y="1768892"/>
            <a:ext cx="21971004" cy="7413208"/>
          </a:xfrm>
          <a:prstGeom prst="rect">
            <a:avLst/>
          </a:prstGeom>
        </p:spPr>
        <p:txBody>
          <a:bodyPr/>
          <a:lstStyle/>
          <a:p>
            <a:pPr/>
            <a:r>
              <a:t>Building High Performing Teams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IMG_0319.jpeg" descr="IMG_0319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9421" y="42064"/>
            <a:ext cx="15869050" cy="13631872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KATZENBACH CENTRE"/>
          <p:cNvSpPr/>
          <p:nvPr/>
        </p:nvSpPr>
        <p:spPr>
          <a:xfrm>
            <a:off x="10257959" y="340148"/>
            <a:ext cx="7768337" cy="2194823"/>
          </a:xfrm>
          <a:prstGeom prst="roundRect">
            <a:avLst>
              <a:gd name="adj" fmla="val 100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b="1" sz="4200">
                <a:latin typeface="+mn-lt"/>
                <a:ea typeface="+mn-ea"/>
                <a:cs typeface="+mn-cs"/>
                <a:sym typeface="Helvetica Neue"/>
              </a:rPr>
              <a:t>KATZENBACH CENTRE</a:t>
            </a:r>
            <a:r>
              <a:t> </a:t>
            </a:r>
          </a:p>
        </p:txBody>
      </p:sp>
      <p:sp>
        <p:nvSpPr>
          <p:cNvPr id="180" name="THERE ARE MANY MANY MODELS"/>
          <p:cNvSpPr/>
          <p:nvPr/>
        </p:nvSpPr>
        <p:spPr>
          <a:xfrm>
            <a:off x="-227364" y="340148"/>
            <a:ext cx="7768337" cy="2194823"/>
          </a:xfrm>
          <a:prstGeom prst="roundRect">
            <a:avLst>
              <a:gd name="adj" fmla="val 100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b="1" sz="4200">
                <a:latin typeface="+mn-lt"/>
                <a:ea typeface="+mn-ea"/>
                <a:cs typeface="+mn-cs"/>
                <a:sym typeface="Helvetica Neue"/>
              </a:rPr>
              <a:t>THERE ARE MANY MANY MODELS</a:t>
            </a:r>
            <a:r>
              <a:t> </a:t>
            </a:r>
          </a:p>
        </p:txBody>
      </p:sp>
      <p:sp>
        <p:nvSpPr>
          <p:cNvPr id="181" name="THESE COVER -…"/>
          <p:cNvSpPr/>
          <p:nvPr/>
        </p:nvSpPr>
        <p:spPr>
          <a:xfrm>
            <a:off x="17858926" y="2868156"/>
            <a:ext cx="5817232" cy="9729462"/>
          </a:xfrm>
          <a:prstGeom prst="roundRect">
            <a:avLst>
              <a:gd name="adj" fmla="val 327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THESE COVER -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DEFINITIONS OF HIGH PERFORMANCE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ATTRIBUTES OF HPT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CONTEXT OF HIGH PERFORMANCE 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PHASES OF TEAM GROWTH 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MENTALITY AND MINDSETS 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  <a:p>
            <a:pPr defTabSz="825500">
              <a:defRPr b="1" sz="3200">
                <a:solidFill>
                  <a:srgbClr val="FFFFFF"/>
                </a:solidFill>
              </a:defRPr>
            </a:pPr>
            <a:r>
              <a:t>BALANCE OF PERFORMANCE AND WELL BEING </a:t>
            </a:r>
          </a:p>
          <a:p>
            <a:pPr defTabSz="825500">
              <a:defRPr b="1" sz="32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G_0320.jpeg" descr="IMG_032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0655" y="183613"/>
            <a:ext cx="21162690" cy="13348774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WHAT DOES THE TEAM FEEL, DO, AND THINK?"/>
          <p:cNvSpPr/>
          <p:nvPr/>
        </p:nvSpPr>
        <p:spPr>
          <a:xfrm>
            <a:off x="16739367" y="548163"/>
            <a:ext cx="7166397" cy="2640704"/>
          </a:xfrm>
          <a:prstGeom prst="roundRect">
            <a:avLst>
              <a:gd name="adj" fmla="val 7214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1" sz="3600">
                <a:solidFill>
                  <a:srgbClr val="FFFFFF"/>
                </a:solidFill>
              </a:defRPr>
            </a:lvl1pPr>
          </a:lstStyle>
          <a:p>
            <a:pPr/>
            <a:r>
              <a:t>WHAT DOES THE TEAM FEEL, DO, AND THINK?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What are the conditions within which N&amp;W CCPLs are operating ?"/>
          <p:cNvSpPr/>
          <p:nvPr/>
        </p:nvSpPr>
        <p:spPr>
          <a:xfrm>
            <a:off x="19146231" y="926269"/>
            <a:ext cx="5003874" cy="12266324"/>
          </a:xfrm>
          <a:prstGeom prst="roundRect">
            <a:avLst>
              <a:gd name="adj" fmla="val 3807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b="1" sz="4500">
                <a:solidFill>
                  <a:srgbClr val="FFFFFF"/>
                </a:solidFill>
              </a:defRPr>
            </a:lvl1pPr>
          </a:lstStyle>
          <a:p>
            <a:pPr/>
            <a:r>
              <a:t>What are the conditions within which N&amp;W CCPLs are operating ?</a:t>
            </a:r>
          </a:p>
        </p:txBody>
      </p:sp>
      <p:pic>
        <p:nvPicPr>
          <p:cNvPr id="187" name="IMG_0333.jpeg" descr="IMG_033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67087" y="1193098"/>
            <a:ext cx="16154108" cy="113298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G_0332.jpeg" descr="IMG_033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02114" y="459337"/>
            <a:ext cx="13244784" cy="12797326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What phase of development is the  CCPLs in N&amp;W in?"/>
          <p:cNvSpPr/>
          <p:nvPr/>
        </p:nvSpPr>
        <p:spPr>
          <a:xfrm>
            <a:off x="16507246" y="662922"/>
            <a:ext cx="7176905" cy="1905001"/>
          </a:xfrm>
          <a:prstGeom prst="roundRect">
            <a:avLst>
              <a:gd name="adj" fmla="val 100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What phase of development is the  CCPLs in N&amp;W in?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G_0331.jpeg" descr="IMG_033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83189" y="88569"/>
            <a:ext cx="18287737" cy="135388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IMG_0321.jpeg" descr="IMG_032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7049" y="903444"/>
            <a:ext cx="22909902" cy="11909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image3.png" descr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92000" y="-1"/>
            <a:ext cx="9144000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Compelling shared purpose…"/>
          <p:cNvSpPr txBox="1"/>
          <p:nvPr>
            <p:ph type="body" sz="quarter" idx="1"/>
          </p:nvPr>
        </p:nvSpPr>
        <p:spPr>
          <a:xfrm>
            <a:off x="3962397" y="4206878"/>
            <a:ext cx="7959601" cy="813780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 sz="3200">
                <a:solidFill>
                  <a:srgbClr val="D04A02"/>
                </a:solidFill>
              </a:defRPr>
            </a:pPr>
          </a:p>
          <a:p>
            <a:pPr marL="704144" indent="-564444">
              <a:lnSpc>
                <a:spcPct val="150000"/>
              </a:lnSpc>
              <a:spcBef>
                <a:spcPts val="1200"/>
              </a:spcBef>
              <a:buSzPts val="3200"/>
              <a:defRPr sz="3200"/>
            </a:pPr>
            <a:r>
              <a:t>Compelling shared purpose</a:t>
            </a:r>
          </a:p>
          <a:p>
            <a:pPr marL="704144" indent="-564444">
              <a:lnSpc>
                <a:spcPct val="150000"/>
              </a:lnSpc>
              <a:buSzPts val="3200"/>
              <a:defRPr sz="3200"/>
            </a:pPr>
            <a:r>
              <a:t>System for sharing risks and benefits</a:t>
            </a:r>
          </a:p>
          <a:p>
            <a:pPr marL="704144" indent="-564444">
              <a:lnSpc>
                <a:spcPct val="150000"/>
              </a:lnSpc>
              <a:buSzPts val="3200"/>
              <a:defRPr sz="3200"/>
            </a:pPr>
            <a:r>
              <a:t>Shared sense of competition versus collaboration</a:t>
            </a:r>
          </a:p>
          <a:p>
            <a:pPr marL="704144" indent="-564444">
              <a:lnSpc>
                <a:spcPct val="150000"/>
              </a:lnSpc>
              <a:buSzPts val="3200"/>
              <a:defRPr sz="3200"/>
            </a:pPr>
            <a:r>
              <a:t>Process of arbitration</a:t>
            </a:r>
          </a:p>
          <a:p>
            <a:pPr marL="704144" indent="-564444">
              <a:lnSpc>
                <a:spcPct val="150000"/>
              </a:lnSpc>
              <a:buSzPts val="3200"/>
              <a:defRPr sz="3200"/>
            </a:pPr>
            <a:r>
              <a:t>Clinically defensible</a:t>
            </a:r>
          </a:p>
          <a:p>
            <a:pPr marL="704144" indent="-564444">
              <a:lnSpc>
                <a:spcPct val="150000"/>
              </a:lnSpc>
              <a:buSzPts val="3200"/>
              <a:defRPr sz="3200"/>
            </a:pPr>
            <a:r>
              <a:t>Strong interpersonal relationships</a:t>
            </a:r>
            <a:br/>
          </a:p>
        </p:txBody>
      </p:sp>
      <p:sp>
        <p:nvSpPr>
          <p:cNvPr id="198" name="Slide Number"/>
          <p:cNvSpPr txBox="1"/>
          <p:nvPr>
            <p:ph type="sldNum" sz="quarter" idx="2"/>
          </p:nvPr>
        </p:nvSpPr>
        <p:spPr>
          <a:xfrm>
            <a:off x="20294325" y="13085866"/>
            <a:ext cx="127001" cy="1728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9" name="Criteria For Effective Whole Systems Working"/>
          <p:cNvSpPr txBox="1"/>
          <p:nvPr>
            <p:ph type="title"/>
          </p:nvPr>
        </p:nvSpPr>
        <p:spPr>
          <a:xfrm>
            <a:off x="3962399" y="914399"/>
            <a:ext cx="7959601" cy="2743202"/>
          </a:xfrm>
          <a:prstGeom prst="rect">
            <a:avLst/>
          </a:prstGeom>
        </p:spPr>
        <p:txBody>
          <a:bodyPr/>
          <a:lstStyle/>
          <a:p>
            <a:pPr/>
            <a:r>
              <a:t>Criteria For Effective Whole Systems Working</a:t>
            </a:r>
          </a:p>
        </p:txBody>
      </p:sp>
      <p:sp>
        <p:nvSpPr>
          <p:cNvPr id="200" name="Proprietary and confidential. Do not distribute."/>
          <p:cNvSpPr txBox="1"/>
          <p:nvPr/>
        </p:nvSpPr>
        <p:spPr>
          <a:xfrm>
            <a:off x="15300326" y="12902986"/>
            <a:ext cx="4389601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1828800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Proprietary and confidential. Do not distribute.</a:t>
            </a:r>
          </a:p>
        </p:txBody>
      </p:sp>
      <p:pic>
        <p:nvPicPr>
          <p:cNvPr id="201" name="image4.png" descr="image4.png"/>
          <p:cNvPicPr>
            <a:picLocks noChangeAspect="1"/>
          </p:cNvPicPr>
          <p:nvPr/>
        </p:nvPicPr>
        <p:blipFill>
          <a:blip r:embed="rId4">
            <a:extLst/>
          </a:blip>
          <a:srcRect l="33137" t="0" r="29362" b="0"/>
          <a:stretch>
            <a:fillRect/>
          </a:stretch>
        </p:blipFill>
        <p:spPr>
          <a:xfrm>
            <a:off x="12191999" y="-1"/>
            <a:ext cx="9144003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