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media/image2.jpeg" ContentType="image/jpeg"/>
  <Override PartName="/ppt/media/image3.jpeg" ContentType="image/jpeg"/>
  <Override PartName="/ppt/notesSlides/notesSlide2.xml" ContentType="application/vnd.openxmlformats-officedocument.presentationml.notesSlide+xml"/>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19" name="Shape 219"/>
          <p:cNvSpPr/>
          <p:nvPr>
            <p:ph type="sldImg"/>
          </p:nvPr>
        </p:nvSpPr>
        <p:spPr>
          <a:xfrm>
            <a:off x="1143000" y="685800"/>
            <a:ext cx="4572000" cy="3429000"/>
          </a:xfrm>
          <a:prstGeom prst="rect">
            <a:avLst/>
          </a:prstGeom>
        </p:spPr>
        <p:txBody>
          <a:bodyPr/>
          <a:lstStyle/>
          <a:p>
            <a:pPr/>
          </a:p>
        </p:txBody>
      </p:sp>
      <p:sp>
        <p:nvSpPr>
          <p:cNvPr id="220" name="Shape 22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 name="Shape 241"/>
          <p:cNvSpPr/>
          <p:nvPr>
            <p:ph type="sldImg"/>
          </p:nvPr>
        </p:nvSpPr>
        <p:spPr>
          <a:prstGeom prst="rect">
            <a:avLst/>
          </a:prstGeom>
        </p:spPr>
        <p:txBody>
          <a:bodyPr/>
          <a:lstStyle/>
          <a:p>
            <a:pPr/>
          </a:p>
        </p:txBody>
      </p:sp>
      <p:sp>
        <p:nvSpPr>
          <p:cNvPr id="242" name="Shape 242"/>
          <p:cNvSpPr/>
          <p:nvPr>
            <p:ph type="body" sz="quarter" idx="1"/>
          </p:nvPr>
        </p:nvSpPr>
        <p:spPr>
          <a:prstGeom prst="rect">
            <a:avLst/>
          </a:prstGeom>
        </p:spPr>
        <p:txBody>
          <a:bodyPr/>
          <a:lstStyle>
            <a:lvl1pPr defTabSz="914400">
              <a:lnSpc>
                <a:spcPct val="100000"/>
              </a:lnSpc>
              <a:defRPr sz="1200">
                <a:latin typeface="Arial"/>
                <a:ea typeface="Arial"/>
                <a:cs typeface="Arial"/>
                <a:sym typeface="Arial"/>
              </a:defRPr>
            </a:lvl1pPr>
          </a:lstStyle>
          <a:p>
            <a:pPr/>
            <a:r>
              <a:t>Mike Farrar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9" name="Shape 269"/>
          <p:cNvSpPr/>
          <p:nvPr>
            <p:ph type="sldImg"/>
          </p:nvPr>
        </p:nvSpPr>
        <p:spPr>
          <a:prstGeom prst="rect">
            <a:avLst/>
          </a:prstGeom>
        </p:spPr>
        <p:txBody>
          <a:bodyPr/>
          <a:lstStyle/>
          <a:p>
            <a:pPr/>
          </a:p>
        </p:txBody>
      </p:sp>
      <p:sp>
        <p:nvSpPr>
          <p:cNvPr id="270" name="Shape 270"/>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a:r>
              <a:t>Composite Quality Score over time</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bg>
      <p:bgPr>
        <a:solidFill>
          <a:srgbClr val="003462"/>
        </a:solidFill>
      </p:bgPr>
    </p:bg>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47162"/>
            <a:ext cx="21971003" cy="636979"/>
          </a:xfrm>
          <a:prstGeom prst="rect">
            <a:avLst/>
          </a:prstGeom>
        </p:spPr>
        <p:txBody>
          <a:bodyPr lIns="45719" tIns="45719" rIns="45719" bIns="45719"/>
          <a:lstStyle>
            <a:lvl1pPr marL="0" indent="0" defTabSz="825500">
              <a:lnSpc>
                <a:spcPct val="100000"/>
              </a:lnSpc>
              <a:spcBef>
                <a:spcPts val="0"/>
              </a:spcBef>
              <a:buSzTx/>
              <a:buNone/>
              <a:defRPr b="1" sz="3600">
                <a:solidFill>
                  <a:srgbClr val="FFFFFF"/>
                </a:solidFill>
              </a:defRPr>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solidFill>
                  <a:srgbClr val="FFFFFF"/>
                </a:solidFill>
              </a:defRPr>
            </a:lvl1pPr>
          </a:lstStyle>
          <a:p>
            <a:pPr/>
            <a:r>
              <a:t>Presentation Title</a:t>
            </a:r>
          </a:p>
        </p:txBody>
      </p:sp>
      <p:sp>
        <p:nvSpPr>
          <p:cNvPr id="13" name="Body Level One…"/>
          <p:cNvSpPr txBox="1"/>
          <p:nvPr>
            <p:ph type="body" sz="quarter" idx="1" hasCustomPrompt="1"/>
          </p:nvPr>
        </p:nvSpPr>
        <p:spPr>
          <a:xfrm>
            <a:off x="1201342" y="7210490"/>
            <a:ext cx="21971001" cy="1905001"/>
          </a:xfrm>
          <a:prstGeom prst="rect">
            <a:avLst/>
          </a:prstGeom>
        </p:spPr>
        <p:txBody>
          <a:bodyPr/>
          <a:lstStyle>
            <a:lvl1pPr marL="0" indent="0" defTabSz="825500">
              <a:lnSpc>
                <a:spcPct val="100000"/>
              </a:lnSpc>
              <a:spcBef>
                <a:spcPts val="0"/>
              </a:spcBef>
              <a:buSzTx/>
              <a:buNone/>
              <a:defRPr b="1" sz="5500">
                <a:solidFill>
                  <a:schemeClr val="accent1"/>
                </a:solidFill>
              </a:defRPr>
            </a:lvl1pPr>
            <a:lvl2pPr marL="0" indent="457200" defTabSz="825500">
              <a:lnSpc>
                <a:spcPct val="100000"/>
              </a:lnSpc>
              <a:spcBef>
                <a:spcPts val="0"/>
              </a:spcBef>
              <a:buSzTx/>
              <a:buNone/>
              <a:defRPr b="1" sz="5500">
                <a:solidFill>
                  <a:schemeClr val="accent1"/>
                </a:solidFill>
              </a:defRPr>
            </a:lvl2pPr>
            <a:lvl3pPr marL="0" indent="914400" defTabSz="825500">
              <a:lnSpc>
                <a:spcPct val="100000"/>
              </a:lnSpc>
              <a:spcBef>
                <a:spcPts val="0"/>
              </a:spcBef>
              <a:buSzTx/>
              <a:buNone/>
              <a:defRPr b="1" sz="5500">
                <a:solidFill>
                  <a:schemeClr val="accent1"/>
                </a:solidFill>
              </a:defRPr>
            </a:lvl3pPr>
            <a:lvl4pPr marL="0" indent="1371600" defTabSz="825500">
              <a:lnSpc>
                <a:spcPct val="100000"/>
              </a:lnSpc>
              <a:spcBef>
                <a:spcPts val="0"/>
              </a:spcBef>
              <a:buSzTx/>
              <a:buNone/>
              <a:defRPr b="1" sz="5500">
                <a:solidFill>
                  <a:schemeClr val="accent1"/>
                </a:solidFill>
              </a:defRPr>
            </a:lvl4pPr>
            <a:lvl5pPr marL="0" indent="1828800" defTabSz="825500">
              <a:lnSpc>
                <a:spcPct val="100000"/>
              </a:lnSpc>
              <a:spcBef>
                <a:spcPts val="0"/>
              </a:spcBef>
              <a:buSzTx/>
              <a:buNone/>
              <a:defRPr b="1" sz="5500">
                <a:solidFill>
                  <a:schemeClr val="accent1"/>
                </a:solidFill>
              </a:defRPr>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solidFill>
                  <a:schemeClr val="accent1">
                    <a:hueOff val="114395"/>
                    <a:lumOff val="-24975"/>
                  </a:schemeClr>
                </a:solidFill>
              </a:defRPr>
            </a:lvl1pPr>
            <a:lvl2pPr marL="0" indent="457200" algn="ctr">
              <a:lnSpc>
                <a:spcPct val="80000"/>
              </a:lnSpc>
              <a:spcBef>
                <a:spcPts val="0"/>
              </a:spcBef>
              <a:buSzTx/>
              <a:buNone/>
              <a:defRPr b="1" spc="-250" sz="25000">
                <a:solidFill>
                  <a:schemeClr val="accent1">
                    <a:hueOff val="114395"/>
                    <a:lumOff val="-24975"/>
                  </a:schemeClr>
                </a:solidFill>
              </a:defRPr>
            </a:lvl2pPr>
            <a:lvl3pPr marL="0" indent="914400" algn="ctr">
              <a:lnSpc>
                <a:spcPct val="80000"/>
              </a:lnSpc>
              <a:spcBef>
                <a:spcPts val="0"/>
              </a:spcBef>
              <a:buSzTx/>
              <a:buNone/>
              <a:defRPr b="1" spc="-250" sz="25000">
                <a:solidFill>
                  <a:schemeClr val="accent1">
                    <a:hueOff val="114395"/>
                    <a:lumOff val="-24975"/>
                  </a:schemeClr>
                </a:solidFill>
              </a:defRPr>
            </a:lvl3pPr>
            <a:lvl4pPr marL="0" indent="1371600" algn="ctr">
              <a:lnSpc>
                <a:spcPct val="80000"/>
              </a:lnSpc>
              <a:spcBef>
                <a:spcPts val="0"/>
              </a:spcBef>
              <a:buSzTx/>
              <a:buNone/>
              <a:defRPr b="1" spc="-250" sz="25000">
                <a:solidFill>
                  <a:schemeClr val="accent1">
                    <a:hueOff val="114395"/>
                    <a:lumOff val="-24975"/>
                  </a:schemeClr>
                </a:solidFill>
              </a:defRPr>
            </a:lvl4pPr>
            <a:lvl5pPr marL="0" indent="1828800" algn="ctr">
              <a:lnSpc>
                <a:spcPct val="80000"/>
              </a:lnSpc>
              <a:spcBef>
                <a:spcPts val="0"/>
              </a:spcBef>
              <a:buSzTx/>
              <a:buNone/>
              <a:defRPr b="1" spc="-250" sz="25000">
                <a:solidFill>
                  <a:schemeClr val="accent1">
                    <a:hueOff val="114395"/>
                    <a:lumOff val="-24975"/>
                  </a:schemeClr>
                </a:solidFill>
              </a:defRPr>
            </a:lvl5pPr>
          </a:lstStyle>
          <a:p>
            <a:pPr/>
            <a:r>
              <a:t>100%</a:t>
            </a:r>
          </a:p>
          <a:p>
            <a:pPr lvl="1"/>
            <a:r>
              <a:t/>
            </a:r>
          </a:p>
          <a:p>
            <a:pPr lvl="2"/>
            <a:r>
              <a:t/>
            </a:r>
          </a:p>
          <a:p>
            <a:pPr lvl="3"/>
            <a:r>
              <a:t/>
            </a:r>
          </a:p>
          <a:p>
            <a:pPr lvl="4"/>
            <a:r>
              <a:t/>
            </a:r>
          </a:p>
        </p:txBody>
      </p:sp>
      <p:sp>
        <p:nvSpPr>
          <p:cNvPr id="10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Attribution"/>
          <p:cNvSpPr txBox="1"/>
          <p:nvPr>
            <p:ph type="body" sz="quarter" idx="21" hasCustomPrompt="1"/>
          </p:nvPr>
        </p:nvSpPr>
        <p:spPr>
          <a:xfrm>
            <a:off x="2480825" y="10675453"/>
            <a:ext cx="201492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1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1pPr>
            <a:lvl2pPr marL="638923" indent="-127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2pPr>
            <a:lvl3pPr marL="638923" indent="4445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3pPr>
            <a:lvl4pPr marL="638923" indent="9017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4pPr>
            <a:lvl5pPr marL="638923" indent="13589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Hot-air balloons viewed from below against a blue sky"/>
          <p:cNvSpPr/>
          <p:nvPr>
            <p:ph type="pic" sz="quarter" idx="21"/>
          </p:nvPr>
        </p:nvSpPr>
        <p:spPr>
          <a:xfrm>
            <a:off x="15436504" y="1270000"/>
            <a:ext cx="8167167" cy="5422900"/>
          </a:xfrm>
          <a:prstGeom prst="rect">
            <a:avLst/>
          </a:prstGeom>
        </p:spPr>
        <p:txBody>
          <a:bodyPr lIns="91439" tIns="45719" rIns="91439" bIns="45719">
            <a:noAutofit/>
          </a:bodyPr>
          <a:lstStyle/>
          <a:p>
            <a:pPr/>
          </a:p>
        </p:txBody>
      </p:sp>
      <p:sp>
        <p:nvSpPr>
          <p:cNvPr id="125" name="Close-up of the top of a hot-air balloon viewed from above"/>
          <p:cNvSpPr/>
          <p:nvPr>
            <p:ph type="pic" sz="quarter" idx="22"/>
          </p:nvPr>
        </p:nvSpPr>
        <p:spPr>
          <a:xfrm>
            <a:off x="15461772" y="7085972"/>
            <a:ext cx="8148414" cy="5432276"/>
          </a:xfrm>
          <a:prstGeom prst="rect">
            <a:avLst/>
          </a:prstGeom>
        </p:spPr>
        <p:txBody>
          <a:bodyPr lIns="91439" tIns="45719" rIns="91439" bIns="45719">
            <a:noAutofit/>
          </a:bodyPr>
          <a:lstStyle/>
          <a:p>
            <a:pPr/>
          </a:p>
        </p:txBody>
      </p:sp>
      <p:sp>
        <p:nvSpPr>
          <p:cNvPr id="126" name="Hot-air balloons viewed from below against a blue sky"/>
          <p:cNvSpPr/>
          <p:nvPr>
            <p:ph type="pic" idx="23"/>
          </p:nvPr>
        </p:nvSpPr>
        <p:spPr>
          <a:xfrm>
            <a:off x="-124635" y="1270000"/>
            <a:ext cx="16859219" cy="11239479"/>
          </a:xfrm>
          <a:prstGeom prst="rect">
            <a:avLst/>
          </a:prstGeom>
        </p:spPr>
        <p:txBody>
          <a:bodyPr lIns="91439" tIns="45719" rIns="91439" bIns="45719">
            <a:noAutofit/>
          </a:bodyPr>
          <a:lstStyle/>
          <a:p>
            <a:pP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Hot-air balloons viewed from below against a blue sky"/>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13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bg>
      <p:bgPr>
        <a:solidFill>
          <a:srgbClr val="003462"/>
        </a:solidFill>
      </p:bgPr>
    </p:bg>
    <p:spTree>
      <p:nvGrpSpPr>
        <p:cNvPr id="1" name=""/>
        <p:cNvGrpSpPr/>
        <p:nvPr/>
      </p:nvGrpSpPr>
      <p:grpSpPr>
        <a:xfrm>
          <a:off x="0" y="0"/>
          <a:ext cx="0" cy="0"/>
          <a:chOff x="0" y="0"/>
          <a:chExt cx="0" cy="0"/>
        </a:xfrm>
      </p:grpSpPr>
      <p:sp>
        <p:nvSpPr>
          <p:cNvPr id="149" name="Body Level One…"/>
          <p:cNvSpPr txBox="1"/>
          <p:nvPr>
            <p:ph type="body" sz="quarter" idx="1" hasCustomPrompt="1"/>
          </p:nvPr>
        </p:nvSpPr>
        <p:spPr>
          <a:xfrm>
            <a:off x="1201340" y="11847162"/>
            <a:ext cx="21971005" cy="636981"/>
          </a:xfrm>
          <a:prstGeom prst="rect">
            <a:avLst/>
          </a:prstGeom>
        </p:spPr>
        <p:txBody>
          <a:bodyPr lIns="45718" tIns="45718" rIns="45718" bIns="45718"/>
          <a:lstStyle>
            <a:lvl1pPr marL="0" indent="0" defTabSz="825500">
              <a:lnSpc>
                <a:spcPct val="100000"/>
              </a:lnSpc>
              <a:spcBef>
                <a:spcPts val="0"/>
              </a:spcBef>
              <a:buSzTx/>
              <a:buNone/>
              <a:defRPr b="1" sz="3600">
                <a:solidFill>
                  <a:srgbClr val="FFFFFF"/>
                </a:solidFill>
              </a:defRPr>
            </a:lvl1pPr>
            <a:lvl2pPr marL="1066800" indent="-457200" defTabSz="825500">
              <a:lnSpc>
                <a:spcPct val="100000"/>
              </a:lnSpc>
              <a:spcBef>
                <a:spcPts val="0"/>
              </a:spcBef>
              <a:defRPr b="1" sz="3600">
                <a:solidFill>
                  <a:srgbClr val="FFFFFF"/>
                </a:solidFill>
              </a:defRPr>
            </a:lvl2pPr>
            <a:lvl3pPr marL="1676400" indent="-457200" defTabSz="825500">
              <a:lnSpc>
                <a:spcPct val="100000"/>
              </a:lnSpc>
              <a:spcBef>
                <a:spcPts val="0"/>
              </a:spcBef>
              <a:defRPr b="1" sz="3600">
                <a:solidFill>
                  <a:srgbClr val="FFFFFF"/>
                </a:solidFill>
              </a:defRPr>
            </a:lvl3pPr>
            <a:lvl4pPr marL="2286000" indent="-457200" defTabSz="825500">
              <a:lnSpc>
                <a:spcPct val="100000"/>
              </a:lnSpc>
              <a:spcBef>
                <a:spcPts val="0"/>
              </a:spcBef>
              <a:defRPr b="1" sz="3600">
                <a:solidFill>
                  <a:srgbClr val="FFFFFF"/>
                </a:solidFill>
              </a:defRPr>
            </a:lvl4pPr>
            <a:lvl5pPr marL="2895600" indent="-457200" defTabSz="825500">
              <a:lnSpc>
                <a:spcPct val="100000"/>
              </a:lnSpc>
              <a:spcBef>
                <a:spcPts val="0"/>
              </a:spcBef>
              <a:defRPr b="1" sz="3600">
                <a:solidFill>
                  <a:srgbClr val="FFFFFF"/>
                </a:solidFill>
              </a:defRPr>
            </a:lvl5pPr>
          </a:lstStyle>
          <a:p>
            <a:pPr/>
            <a:r>
              <a:t>Author and Date</a:t>
            </a:r>
          </a:p>
          <a:p>
            <a:pPr lvl="1"/>
            <a:r>
              <a:t/>
            </a:r>
          </a:p>
          <a:p>
            <a:pPr lvl="2"/>
            <a:r>
              <a:t/>
            </a:r>
          </a:p>
          <a:p>
            <a:pPr lvl="3"/>
            <a:r>
              <a:t/>
            </a:r>
          </a:p>
          <a:p>
            <a:pPr lvl="4"/>
            <a:r>
              <a:t/>
            </a:r>
          </a:p>
        </p:txBody>
      </p:sp>
      <p:sp>
        <p:nvSpPr>
          <p:cNvPr id="150" name="Presentation Title"/>
          <p:cNvSpPr txBox="1"/>
          <p:nvPr>
            <p:ph type="title" hasCustomPrompt="1"/>
          </p:nvPr>
        </p:nvSpPr>
        <p:spPr>
          <a:xfrm>
            <a:off x="1206496" y="2574991"/>
            <a:ext cx="21971005" cy="4648203"/>
          </a:xfrm>
          <a:prstGeom prst="rect">
            <a:avLst/>
          </a:prstGeom>
        </p:spPr>
        <p:txBody>
          <a:bodyPr anchor="b"/>
          <a:lstStyle>
            <a:lvl1pPr defTabSz="2438337">
              <a:defRPr spc="-232" sz="11600">
                <a:solidFill>
                  <a:srgbClr val="FFFFFF"/>
                </a:solidFill>
              </a:defRPr>
            </a:lvl1pPr>
          </a:lstStyle>
          <a:p>
            <a:pPr/>
            <a:r>
              <a:t>Presentation Title</a:t>
            </a:r>
          </a:p>
        </p:txBody>
      </p:sp>
      <p:sp>
        <p:nvSpPr>
          <p:cNvPr id="151" name="Body Level One…"/>
          <p:cNvSpPr txBox="1"/>
          <p:nvPr>
            <p:ph type="body" sz="quarter" idx="21" hasCustomPrompt="1"/>
          </p:nvPr>
        </p:nvSpPr>
        <p:spPr>
          <a:xfrm>
            <a:off x="1201342" y="7210490"/>
            <a:ext cx="21971002" cy="1905003"/>
          </a:xfrm>
          <a:prstGeom prst="rect">
            <a:avLst/>
          </a:prstGeom>
        </p:spPr>
        <p:txBody>
          <a:bodyPr/>
          <a:lstStyle>
            <a:lvl1pPr marL="0" indent="0" defTabSz="825500">
              <a:lnSpc>
                <a:spcPct val="100000"/>
              </a:lnSpc>
              <a:spcBef>
                <a:spcPts val="0"/>
              </a:spcBef>
              <a:buSzTx/>
              <a:buNone/>
              <a:defRPr b="1" sz="5500">
                <a:solidFill>
                  <a:schemeClr val="accent1"/>
                </a:solidFill>
              </a:defRPr>
            </a:lvl1pPr>
          </a:lstStyle>
          <a:p>
            <a:pPr/>
            <a:r>
              <a:t>Presentation Subtitle</a:t>
            </a:r>
          </a:p>
        </p:txBody>
      </p:sp>
      <p:sp>
        <p:nvSpPr>
          <p:cNvPr id="152" name="Slide Number"/>
          <p:cNvSpPr txBox="1"/>
          <p:nvPr>
            <p:ph type="sldNum" sz="quarter" idx="2"/>
          </p:nvPr>
        </p:nvSpPr>
        <p:spPr>
          <a:xfrm>
            <a:off x="12001499" y="13080999"/>
            <a:ext cx="368505" cy="374600"/>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our Content">
    <p:spTree>
      <p:nvGrpSpPr>
        <p:cNvPr id="1" name=""/>
        <p:cNvGrpSpPr/>
        <p:nvPr/>
      </p:nvGrpSpPr>
      <p:grpSpPr>
        <a:xfrm>
          <a:off x="0" y="0"/>
          <a:ext cx="0" cy="0"/>
          <a:chOff x="0" y="0"/>
          <a:chExt cx="0" cy="0"/>
        </a:xfrm>
      </p:grpSpPr>
      <p:sp>
        <p:nvSpPr>
          <p:cNvPr id="159" name="PwC"/>
          <p:cNvSpPr txBox="1"/>
          <p:nvPr/>
        </p:nvSpPr>
        <p:spPr>
          <a:xfrm>
            <a:off x="3958585" y="13085985"/>
            <a:ext cx="7963539" cy="172815"/>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algn="l" defTabSz="1828800">
              <a:defRPr sz="1200">
                <a:solidFill>
                  <a:srgbClr val="000000"/>
                </a:solidFill>
                <a:latin typeface="Arial"/>
                <a:ea typeface="Arial"/>
                <a:cs typeface="Arial"/>
                <a:sym typeface="Arial"/>
              </a:defRPr>
            </a:lvl1pPr>
          </a:lstStyle>
          <a:p>
            <a:pPr/>
            <a:r>
              <a:t>PwC</a:t>
            </a:r>
          </a:p>
        </p:txBody>
      </p:sp>
      <p:sp>
        <p:nvSpPr>
          <p:cNvPr id="160" name="Body Level One…"/>
          <p:cNvSpPr txBox="1"/>
          <p:nvPr>
            <p:ph type="body" sz="quarter" idx="1"/>
          </p:nvPr>
        </p:nvSpPr>
        <p:spPr>
          <a:xfrm>
            <a:off x="3962400" y="4206876"/>
            <a:ext cx="3694177" cy="8137525"/>
          </a:xfrm>
          <a:prstGeom prst="rect">
            <a:avLst/>
          </a:prstGeom>
        </p:spPr>
        <p:txBody>
          <a:bodyPr lIns="0" tIns="0" rIns="0" bIns="0"/>
          <a:lstStyle>
            <a:lvl1pPr marL="683985" indent="-544285" defTabSz="1828800">
              <a:lnSpc>
                <a:spcPct val="100000"/>
              </a:lnSpc>
              <a:spcBef>
                <a:spcPts val="0"/>
              </a:spcBef>
              <a:buClr>
                <a:srgbClr val="000000"/>
              </a:buClr>
              <a:buSzPts val="2400"/>
              <a:buFont typeface="Arial"/>
              <a:defRPr sz="2400">
                <a:latin typeface="Arial"/>
                <a:ea typeface="Arial"/>
                <a:cs typeface="Arial"/>
                <a:sym typeface="Arial"/>
              </a:defRPr>
            </a:lvl1pPr>
            <a:lvl2pPr marL="1141185" indent="-544285" defTabSz="1828800">
              <a:lnSpc>
                <a:spcPct val="100000"/>
              </a:lnSpc>
              <a:spcBef>
                <a:spcPts val="0"/>
              </a:spcBef>
              <a:buClr>
                <a:srgbClr val="000000"/>
              </a:buClr>
              <a:buSzPts val="2400"/>
              <a:buFont typeface="Arial"/>
              <a:buChar char="–"/>
              <a:defRPr sz="2400">
                <a:latin typeface="Arial"/>
                <a:ea typeface="Arial"/>
                <a:cs typeface="Arial"/>
                <a:sym typeface="Arial"/>
              </a:defRPr>
            </a:lvl2pPr>
            <a:lvl3pPr marL="1598385" indent="-544285" defTabSz="1828800">
              <a:lnSpc>
                <a:spcPct val="100000"/>
              </a:lnSpc>
              <a:spcBef>
                <a:spcPts val="0"/>
              </a:spcBef>
              <a:buClr>
                <a:srgbClr val="000000"/>
              </a:buClr>
              <a:buSzPts val="2400"/>
              <a:buFont typeface="Arial"/>
              <a:defRPr sz="2400">
                <a:latin typeface="Arial"/>
                <a:ea typeface="Arial"/>
                <a:cs typeface="Arial"/>
                <a:sym typeface="Arial"/>
              </a:defRPr>
            </a:lvl3pPr>
            <a:lvl4pPr marL="2055585" indent="-544285" defTabSz="1828800">
              <a:lnSpc>
                <a:spcPct val="100000"/>
              </a:lnSpc>
              <a:spcBef>
                <a:spcPts val="0"/>
              </a:spcBef>
              <a:buClr>
                <a:srgbClr val="000000"/>
              </a:buClr>
              <a:buSzPts val="2400"/>
              <a:buFont typeface="Arial"/>
              <a:buChar char="–"/>
              <a:defRPr sz="2400">
                <a:latin typeface="Arial"/>
                <a:ea typeface="Arial"/>
                <a:cs typeface="Arial"/>
                <a:sym typeface="Arial"/>
              </a:defRPr>
            </a:lvl4pPr>
            <a:lvl5pPr marL="2512785" indent="-544285" defTabSz="1828800">
              <a:lnSpc>
                <a:spcPct val="100000"/>
              </a:lnSpc>
              <a:spcBef>
                <a:spcPts val="0"/>
              </a:spcBef>
              <a:buClr>
                <a:srgbClr val="000000"/>
              </a:buClr>
              <a:buSzPts val="2400"/>
              <a:buFont typeface="Arial"/>
              <a:defRPr sz="2400">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161" name="Rectangle"/>
          <p:cNvSpPr txBox="1"/>
          <p:nvPr>
            <p:ph type="body" sz="quarter" idx="21"/>
          </p:nvPr>
        </p:nvSpPr>
        <p:spPr>
          <a:xfrm>
            <a:off x="8217407" y="4206876"/>
            <a:ext cx="3694177" cy="8137525"/>
          </a:xfrm>
          <a:prstGeom prst="rect">
            <a:avLst/>
          </a:prstGeom>
        </p:spPr>
        <p:txBody>
          <a:bodyPr lIns="0" tIns="0" rIns="0" bIns="0"/>
          <a:lstStyle/>
          <a:p>
            <a:pPr marL="683985" indent="-544285" defTabSz="1828800">
              <a:lnSpc>
                <a:spcPct val="100000"/>
              </a:lnSpc>
              <a:spcBef>
                <a:spcPts val="0"/>
              </a:spcBef>
              <a:buClr>
                <a:srgbClr val="000000"/>
              </a:buClr>
              <a:buSzPts val="2400"/>
              <a:buFont typeface="Arial"/>
              <a:defRPr sz="2400">
                <a:latin typeface="Arial"/>
                <a:ea typeface="Arial"/>
                <a:cs typeface="Arial"/>
                <a:sym typeface="Arial"/>
              </a:defRPr>
            </a:pPr>
          </a:p>
        </p:txBody>
      </p:sp>
      <p:sp>
        <p:nvSpPr>
          <p:cNvPr id="162" name="Rectangle"/>
          <p:cNvSpPr txBox="1"/>
          <p:nvPr>
            <p:ph type="body" sz="quarter" idx="22"/>
          </p:nvPr>
        </p:nvSpPr>
        <p:spPr>
          <a:xfrm>
            <a:off x="12472416" y="4206876"/>
            <a:ext cx="3694177" cy="8137525"/>
          </a:xfrm>
          <a:prstGeom prst="rect">
            <a:avLst/>
          </a:prstGeom>
        </p:spPr>
        <p:txBody>
          <a:bodyPr lIns="0" tIns="0" rIns="0" bIns="0"/>
          <a:lstStyle/>
          <a:p>
            <a:pPr marL="683985" indent="-544285" defTabSz="1828800">
              <a:lnSpc>
                <a:spcPct val="100000"/>
              </a:lnSpc>
              <a:spcBef>
                <a:spcPts val="0"/>
              </a:spcBef>
              <a:buClr>
                <a:srgbClr val="000000"/>
              </a:buClr>
              <a:buSzPts val="2400"/>
              <a:buFont typeface="Arial"/>
              <a:defRPr sz="2400">
                <a:latin typeface="Arial"/>
                <a:ea typeface="Arial"/>
                <a:cs typeface="Arial"/>
                <a:sym typeface="Arial"/>
              </a:defRPr>
            </a:pPr>
          </a:p>
        </p:txBody>
      </p:sp>
      <p:sp>
        <p:nvSpPr>
          <p:cNvPr id="163" name="Rectangle"/>
          <p:cNvSpPr txBox="1"/>
          <p:nvPr>
            <p:ph type="body" sz="quarter" idx="23"/>
          </p:nvPr>
        </p:nvSpPr>
        <p:spPr>
          <a:xfrm>
            <a:off x="16727423" y="4206876"/>
            <a:ext cx="3694177" cy="8137525"/>
          </a:xfrm>
          <a:prstGeom prst="rect">
            <a:avLst/>
          </a:prstGeom>
        </p:spPr>
        <p:txBody>
          <a:bodyPr lIns="0" tIns="0" rIns="0" bIns="0"/>
          <a:lstStyle/>
          <a:p>
            <a:pPr marL="683985" indent="-544285" defTabSz="1828800">
              <a:lnSpc>
                <a:spcPct val="100000"/>
              </a:lnSpc>
              <a:spcBef>
                <a:spcPts val="0"/>
              </a:spcBef>
              <a:buClr>
                <a:srgbClr val="000000"/>
              </a:buClr>
              <a:buSzPts val="2400"/>
              <a:buFont typeface="Arial"/>
              <a:defRPr sz="2400">
                <a:latin typeface="Arial"/>
                <a:ea typeface="Arial"/>
                <a:cs typeface="Arial"/>
                <a:sym typeface="Arial"/>
              </a:defRPr>
            </a:pPr>
          </a:p>
        </p:txBody>
      </p:sp>
      <p:sp>
        <p:nvSpPr>
          <p:cNvPr id="164" name="Slide Number"/>
          <p:cNvSpPr txBox="1"/>
          <p:nvPr>
            <p:ph type="sldNum" sz="quarter" idx="2"/>
          </p:nvPr>
        </p:nvSpPr>
        <p:spPr>
          <a:xfrm>
            <a:off x="20239384" y="13085985"/>
            <a:ext cx="182217" cy="172816"/>
          </a:xfrm>
          <a:prstGeom prst="rect">
            <a:avLst/>
          </a:prstGeom>
        </p:spPr>
        <p:txBody>
          <a:bodyPr lIns="0" tIns="0" rIns="0" bIns="0"/>
          <a:lstStyle>
            <a:lvl1pPr algn="r" defTabSz="1828800">
              <a:defRPr sz="1200">
                <a:latin typeface="Arial"/>
                <a:ea typeface="Arial"/>
                <a:cs typeface="Arial"/>
                <a:sym typeface="Arial"/>
              </a:defRPr>
            </a:lvl1pPr>
          </a:lstStyle>
          <a:p>
            <a:pPr/>
            <a:fld id="{86CB4B4D-7CA3-9044-876B-883B54F8677D}" type="slidenum"/>
          </a:p>
        </p:txBody>
      </p:sp>
      <p:sp>
        <p:nvSpPr>
          <p:cNvPr id="165" name="Title Text"/>
          <p:cNvSpPr txBox="1"/>
          <p:nvPr>
            <p:ph type="title"/>
          </p:nvPr>
        </p:nvSpPr>
        <p:spPr>
          <a:xfrm>
            <a:off x="3962400" y="914399"/>
            <a:ext cx="16459200" cy="2743202"/>
          </a:xfrm>
          <a:prstGeom prst="rect">
            <a:avLst/>
          </a:prstGeom>
        </p:spPr>
        <p:txBody>
          <a:bodyPr lIns="0" tIns="0" rIns="0" bIns="0"/>
          <a:lstStyle>
            <a:lvl1pPr defTabSz="1828800">
              <a:lnSpc>
                <a:spcPct val="85000"/>
              </a:lnSpc>
              <a:defRPr b="0" spc="0" sz="5200">
                <a:solidFill>
                  <a:srgbClr val="000000"/>
                </a:solidFill>
                <a:latin typeface="Georgia"/>
                <a:ea typeface="Georgia"/>
                <a:cs typeface="Georgia"/>
                <a:sym typeface="Georgia"/>
              </a:defRPr>
            </a:lvl1pPr>
          </a:lstStyle>
          <a:p>
            <a:pPr/>
            <a:r>
              <a:t>Title Text</a:t>
            </a:r>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172" name="Line"/>
          <p:cNvSpPr/>
          <p:nvPr/>
        </p:nvSpPr>
        <p:spPr>
          <a:xfrm flipV="1">
            <a:off x="3619500" y="1396632"/>
            <a:ext cx="17145000" cy="369"/>
          </a:xfrm>
          <a:prstGeom prst="line">
            <a:avLst/>
          </a:prstGeom>
          <a:ln w="25400">
            <a:solidFill>
              <a:srgbClr val="A6AAA9"/>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173" name="Text"/>
          <p:cNvSpPr txBox="1"/>
          <p:nvPr>
            <p:ph type="body" sz="quarter" idx="21"/>
          </p:nvPr>
        </p:nvSpPr>
        <p:spPr>
          <a:xfrm>
            <a:off x="3619500" y="638175"/>
            <a:ext cx="15716250" cy="647701"/>
          </a:xfrm>
          <a:prstGeom prst="rect">
            <a:avLst/>
          </a:prstGeom>
        </p:spPr>
        <p:txBody>
          <a:bodyPr lIns="71437" tIns="71437" rIns="71437" bIns="71437" anchor="b">
            <a:spAutoFit/>
          </a:bodyPr>
          <a:lstStyle>
            <a:lvl1pPr marL="0" indent="0" defTabSz="642937">
              <a:lnSpc>
                <a:spcPct val="80000"/>
              </a:lnSpc>
              <a:spcBef>
                <a:spcPts val="0"/>
              </a:spcBef>
              <a:buSzTx/>
              <a:buNone/>
              <a:defRPr cap="all" spc="160" sz="3200">
                <a:solidFill>
                  <a:srgbClr val="838787"/>
                </a:solidFill>
                <a:latin typeface="DIN Alternate Bold"/>
                <a:ea typeface="DIN Alternate Bold"/>
                <a:cs typeface="DIN Alternate Bold"/>
                <a:sym typeface="DIN Alternate Bold"/>
              </a:defRPr>
            </a:lvl1pPr>
          </a:lstStyle>
          <a:p>
            <a:pPr/>
            <a:r>
              <a:t>Text</a:t>
            </a:r>
          </a:p>
        </p:txBody>
      </p:sp>
      <p:sp>
        <p:nvSpPr>
          <p:cNvPr id="174" name="Title Text"/>
          <p:cNvSpPr txBox="1"/>
          <p:nvPr>
            <p:ph type="title"/>
          </p:nvPr>
        </p:nvSpPr>
        <p:spPr>
          <a:xfrm>
            <a:off x="3619500" y="2160984"/>
            <a:ext cx="17145000" cy="1017985"/>
          </a:xfrm>
          <a:prstGeom prst="rect">
            <a:avLst/>
          </a:prstGeom>
        </p:spPr>
        <p:txBody>
          <a:bodyPr lIns="71437" tIns="71437" rIns="71437" bIns="71437"/>
          <a:lstStyle>
            <a:lvl1pPr defTabSz="821531">
              <a:spcBef>
                <a:spcPts val="3900"/>
              </a:spcBef>
              <a:defRPr b="0" cap="all" spc="0" sz="8400">
                <a:solidFill>
                  <a:srgbClr val="34A5DA"/>
                </a:solidFill>
                <a:latin typeface="DIN Condensed Bold"/>
                <a:ea typeface="DIN Condensed Bold"/>
                <a:cs typeface="DIN Condensed Bold"/>
                <a:sym typeface="DIN Condensed Bold"/>
              </a:defRPr>
            </a:lvl1pPr>
          </a:lstStyle>
          <a:p>
            <a:pPr/>
            <a:r>
              <a:t>Title Text</a:t>
            </a:r>
          </a:p>
        </p:txBody>
      </p:sp>
      <p:sp>
        <p:nvSpPr>
          <p:cNvPr id="175" name="Slide Number"/>
          <p:cNvSpPr txBox="1"/>
          <p:nvPr>
            <p:ph type="sldNum" sz="quarter" idx="2"/>
          </p:nvPr>
        </p:nvSpPr>
        <p:spPr>
          <a:xfrm>
            <a:off x="20211932" y="607218"/>
            <a:ext cx="545704" cy="612776"/>
          </a:xfrm>
          <a:prstGeom prst="rect">
            <a:avLst/>
          </a:prstGeom>
        </p:spPr>
        <p:txBody>
          <a:bodyPr lIns="71437" tIns="71437" rIns="71437" bIns="71437" anchor="t"/>
          <a:lstStyle>
            <a:lvl1pPr algn="r" defTabSz="821531">
              <a:lnSpc>
                <a:spcPct val="80000"/>
              </a:lnSpc>
              <a:defRPr sz="3200">
                <a:solidFill>
                  <a:srgbClr val="838787"/>
                </a:solidFill>
                <a:latin typeface="DIN Alternate Bold"/>
                <a:ea typeface="DIN Alternate Bold"/>
                <a:cs typeface="DIN Alternate Bold"/>
                <a:sym typeface="DIN Alternate Bol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82" name="Slide Number"/>
          <p:cNvSpPr txBox="1"/>
          <p:nvPr>
            <p:ph type="sldNum" sz="quarter" idx="2"/>
          </p:nvPr>
        </p:nvSpPr>
        <p:spPr>
          <a:xfrm>
            <a:off x="16154400" y="12825855"/>
            <a:ext cx="4267200" cy="503940"/>
          </a:xfrm>
          <a:prstGeom prst="rect">
            <a:avLst/>
          </a:prstGeom>
        </p:spPr>
        <p:txBody>
          <a:bodyPr wrap="square" lIns="91439" tIns="91439" rIns="91439" bIns="91439" anchor="ctr"/>
          <a:lstStyle>
            <a:lvl1pPr algn="r" defTabSz="914400">
              <a:defRPr sz="2200">
                <a:solidFill>
                  <a:srgbClr val="888888"/>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Close-up of the top of a hot-air balloon viewed from above"/>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solidFill>
                  <a:srgbClr val="FFFFFF"/>
                </a:solidFill>
              </a:defRPr>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solidFill>
                  <a:srgbClr val="FFFFFF"/>
                </a:solidFill>
              </a:defRPr>
            </a:lvl1pPr>
            <a:lvl2pPr marL="0" indent="457200" defTabSz="825500">
              <a:lnSpc>
                <a:spcPct val="100000"/>
              </a:lnSpc>
              <a:spcBef>
                <a:spcPts val="0"/>
              </a:spcBef>
              <a:buSzTx/>
              <a:buNone/>
              <a:defRPr b="1" sz="5500">
                <a:solidFill>
                  <a:srgbClr val="FFFFFF"/>
                </a:solidFill>
              </a:defRPr>
            </a:lvl2pPr>
            <a:lvl3pPr marL="0" indent="914400" defTabSz="825500">
              <a:lnSpc>
                <a:spcPct val="100000"/>
              </a:lnSpc>
              <a:spcBef>
                <a:spcPts val="0"/>
              </a:spcBef>
              <a:buSzTx/>
              <a:buNone/>
              <a:defRPr b="1" sz="5500">
                <a:solidFill>
                  <a:srgbClr val="FFFFFF"/>
                </a:solidFill>
              </a:defRPr>
            </a:lvl3pPr>
            <a:lvl4pPr marL="0" indent="1371600" defTabSz="825500">
              <a:lnSpc>
                <a:spcPct val="100000"/>
              </a:lnSpc>
              <a:spcBef>
                <a:spcPts val="0"/>
              </a:spcBef>
              <a:buSzTx/>
              <a:buNone/>
              <a:defRPr b="1" sz="5500">
                <a:solidFill>
                  <a:srgbClr val="FFFFFF"/>
                </a:solidFill>
              </a:defRPr>
            </a:lvl4pPr>
            <a:lvl5pPr marL="0" indent="1828800" defTabSz="825500">
              <a:lnSpc>
                <a:spcPct val="100000"/>
              </a:lnSpc>
              <a:spcBef>
                <a:spcPts val="0"/>
              </a:spcBef>
              <a:buSzTx/>
              <a:buNone/>
              <a:defRPr b="1" sz="5500">
                <a:solidFill>
                  <a:srgbClr val="FFFFFF"/>
                </a:solidFill>
              </a:defRPr>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89" name="Title Text"/>
          <p:cNvSpPr txBox="1"/>
          <p:nvPr>
            <p:ph type="title"/>
          </p:nvPr>
        </p:nvSpPr>
        <p:spPr>
          <a:xfrm>
            <a:off x="3962400" y="2168525"/>
            <a:ext cx="16459200" cy="1470025"/>
          </a:xfrm>
          <a:prstGeom prst="rect">
            <a:avLst/>
          </a:prstGeom>
        </p:spPr>
        <p:txBody>
          <a:bodyPr lIns="91439" tIns="91439" rIns="91439" bIns="91439" anchor="ctr">
            <a:noAutofit/>
          </a:bodyPr>
          <a:lstStyle>
            <a:lvl1pPr algn="ctr" defTabSz="1828800">
              <a:lnSpc>
                <a:spcPct val="100000"/>
              </a:lnSpc>
              <a:defRPr spc="0" sz="6600">
                <a:solidFill>
                  <a:srgbClr val="00A0D2"/>
                </a:solidFill>
                <a:latin typeface="Arial"/>
                <a:ea typeface="Arial"/>
                <a:cs typeface="Arial"/>
                <a:sym typeface="Arial"/>
              </a:defRPr>
            </a:lvl1pPr>
          </a:lstStyle>
          <a:p>
            <a:pPr/>
            <a:r>
              <a:t>Title Text</a:t>
            </a:r>
          </a:p>
        </p:txBody>
      </p:sp>
      <p:sp>
        <p:nvSpPr>
          <p:cNvPr id="190" name="Body Level One…"/>
          <p:cNvSpPr txBox="1"/>
          <p:nvPr>
            <p:ph type="body" idx="1"/>
          </p:nvPr>
        </p:nvSpPr>
        <p:spPr>
          <a:xfrm>
            <a:off x="3962400" y="3638549"/>
            <a:ext cx="16459200" cy="10077451"/>
          </a:xfrm>
          <a:prstGeom prst="rect">
            <a:avLst/>
          </a:prstGeom>
        </p:spPr>
        <p:txBody>
          <a:bodyPr lIns="91439" tIns="91439" rIns="91439" bIns="91439">
            <a:noAutofit/>
          </a:bodyPr>
          <a:lstStyle>
            <a:lvl1pPr marL="642937" indent="-642937" defTabSz="1828800">
              <a:lnSpc>
                <a:spcPct val="100000"/>
              </a:lnSpc>
              <a:spcBef>
                <a:spcPts val="1500"/>
              </a:spcBef>
              <a:buSzPct val="100000"/>
              <a:buFont typeface="Arial"/>
              <a:defRPr sz="6000">
                <a:solidFill>
                  <a:srgbClr val="333333"/>
                </a:solidFill>
                <a:latin typeface="Calibri"/>
                <a:ea typeface="Calibri"/>
                <a:cs typeface="Calibri"/>
                <a:sym typeface="Calibri"/>
              </a:defRPr>
            </a:lvl1pPr>
            <a:lvl2pPr marL="1069521" indent="-612321" defTabSz="1828800">
              <a:lnSpc>
                <a:spcPct val="100000"/>
              </a:lnSpc>
              <a:spcBef>
                <a:spcPts val="1500"/>
              </a:spcBef>
              <a:buSzPct val="100000"/>
              <a:buFont typeface="Arial"/>
              <a:buChar char="–"/>
              <a:defRPr sz="6000">
                <a:solidFill>
                  <a:srgbClr val="333333"/>
                </a:solidFill>
                <a:latin typeface="Calibri"/>
                <a:ea typeface="Calibri"/>
                <a:cs typeface="Calibri"/>
                <a:sym typeface="Calibri"/>
              </a:defRPr>
            </a:lvl2pPr>
            <a:lvl3pPr marL="1485900" indent="-571500" defTabSz="1828800">
              <a:lnSpc>
                <a:spcPct val="100000"/>
              </a:lnSpc>
              <a:spcBef>
                <a:spcPts val="1500"/>
              </a:spcBef>
              <a:buSzPct val="100000"/>
              <a:buFont typeface="Arial"/>
              <a:defRPr sz="6000">
                <a:solidFill>
                  <a:srgbClr val="333333"/>
                </a:solidFill>
                <a:latin typeface="Calibri"/>
                <a:ea typeface="Calibri"/>
                <a:cs typeface="Calibri"/>
                <a:sym typeface="Calibri"/>
              </a:defRPr>
            </a:lvl3pPr>
            <a:lvl4pPr marL="2057400" indent="-685800" defTabSz="1828800">
              <a:lnSpc>
                <a:spcPct val="100000"/>
              </a:lnSpc>
              <a:spcBef>
                <a:spcPts val="1500"/>
              </a:spcBef>
              <a:buSzPct val="100000"/>
              <a:buFont typeface="Arial"/>
              <a:buChar char="–"/>
              <a:defRPr sz="6000">
                <a:solidFill>
                  <a:srgbClr val="333333"/>
                </a:solidFill>
                <a:latin typeface="Calibri"/>
                <a:ea typeface="Calibri"/>
                <a:cs typeface="Calibri"/>
                <a:sym typeface="Calibri"/>
              </a:defRPr>
            </a:lvl4pPr>
            <a:lvl5pPr marL="2514600" indent="-685800" defTabSz="1828800">
              <a:lnSpc>
                <a:spcPct val="100000"/>
              </a:lnSpc>
              <a:spcBef>
                <a:spcPts val="1500"/>
              </a:spcBef>
              <a:buSzPct val="100000"/>
              <a:buFont typeface="Arial"/>
              <a:buChar char="»"/>
              <a:defRPr sz="6000">
                <a:solidFill>
                  <a:srgbClr val="333333"/>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91" name="Slide Number"/>
          <p:cNvSpPr txBox="1"/>
          <p:nvPr>
            <p:ph type="sldNum" sz="quarter" idx="2"/>
          </p:nvPr>
        </p:nvSpPr>
        <p:spPr>
          <a:xfrm>
            <a:off x="16154400" y="12825855"/>
            <a:ext cx="4267200" cy="503940"/>
          </a:xfrm>
          <a:prstGeom prst="rect">
            <a:avLst/>
          </a:prstGeom>
        </p:spPr>
        <p:txBody>
          <a:bodyPr wrap="square" lIns="91439" tIns="91439" rIns="91439" bIns="91439" anchor="ctr"/>
          <a:lstStyle>
            <a:lvl1pPr algn="r" defTabSz="914400">
              <a:defRPr sz="2200">
                <a:solidFill>
                  <a:srgbClr val="888888"/>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0">
    <p:bg>
      <p:bgPr>
        <a:solidFill>
          <a:srgbClr val="CCC1DA"/>
        </a:solidFill>
      </p:bgPr>
    </p:bg>
    <p:spTree>
      <p:nvGrpSpPr>
        <p:cNvPr id="1" name=""/>
        <p:cNvGrpSpPr/>
        <p:nvPr/>
      </p:nvGrpSpPr>
      <p:grpSpPr>
        <a:xfrm>
          <a:off x="0" y="0"/>
          <a:ext cx="0" cy="0"/>
          <a:chOff x="0" y="0"/>
          <a:chExt cx="0" cy="0"/>
        </a:xfrm>
      </p:grpSpPr>
      <p:sp>
        <p:nvSpPr>
          <p:cNvPr id="198" name="Title Text"/>
          <p:cNvSpPr txBox="1"/>
          <p:nvPr>
            <p:ph type="title"/>
          </p:nvPr>
        </p:nvSpPr>
        <p:spPr>
          <a:xfrm>
            <a:off x="3406775" y="-1"/>
            <a:ext cx="17282170" cy="1736727"/>
          </a:xfrm>
          <a:prstGeom prst="rect">
            <a:avLst/>
          </a:prstGeom>
        </p:spPr>
        <p:txBody>
          <a:bodyPr lIns="91439" tIns="91439" rIns="91439" bIns="91439" anchor="ctr">
            <a:noAutofit/>
          </a:bodyPr>
          <a:lstStyle>
            <a:lvl1pPr algn="ctr" defTabSz="1828800">
              <a:lnSpc>
                <a:spcPct val="100000"/>
              </a:lnSpc>
              <a:defRPr spc="0" sz="8600">
                <a:solidFill>
                  <a:srgbClr val="000000"/>
                </a:solidFill>
                <a:latin typeface="Arial"/>
                <a:ea typeface="Arial"/>
                <a:cs typeface="Arial"/>
                <a:sym typeface="Arial"/>
              </a:defRPr>
            </a:lvl1pPr>
          </a:lstStyle>
          <a:p>
            <a:pPr/>
            <a:r>
              <a:t>Title Text</a:t>
            </a:r>
          </a:p>
        </p:txBody>
      </p:sp>
      <p:sp>
        <p:nvSpPr>
          <p:cNvPr id="199" name="Body Level One…"/>
          <p:cNvSpPr txBox="1"/>
          <p:nvPr>
            <p:ph type="body" idx="1"/>
          </p:nvPr>
        </p:nvSpPr>
        <p:spPr>
          <a:xfrm>
            <a:off x="3407023" y="2270569"/>
            <a:ext cx="17569954" cy="11445432"/>
          </a:xfrm>
          <a:prstGeom prst="rect">
            <a:avLst/>
          </a:prstGeom>
        </p:spPr>
        <p:txBody>
          <a:bodyPr lIns="91439" tIns="91439" rIns="91439" bIns="91439">
            <a:noAutofit/>
          </a:bodyPr>
          <a:lstStyle>
            <a:lvl1pPr marL="657225" indent="-657225" defTabSz="1828800">
              <a:lnSpc>
                <a:spcPct val="100000"/>
              </a:lnSpc>
              <a:spcBef>
                <a:spcPts val="1100"/>
              </a:spcBef>
              <a:buSzPct val="100000"/>
              <a:buFont typeface="Arial"/>
              <a:defRPr sz="4600">
                <a:latin typeface="Arial"/>
                <a:ea typeface="Arial"/>
                <a:cs typeface="Arial"/>
                <a:sym typeface="Arial"/>
              </a:defRPr>
            </a:lvl1pPr>
            <a:lvl2pPr marL="1114425" indent="-657225" defTabSz="1828800">
              <a:lnSpc>
                <a:spcPct val="100000"/>
              </a:lnSpc>
              <a:spcBef>
                <a:spcPts val="1100"/>
              </a:spcBef>
              <a:buSzPct val="100000"/>
              <a:buFont typeface="Arial"/>
              <a:buChar char="–"/>
              <a:defRPr sz="4600">
                <a:latin typeface="Arial"/>
                <a:ea typeface="Arial"/>
                <a:cs typeface="Arial"/>
                <a:sym typeface="Arial"/>
              </a:defRPr>
            </a:lvl2pPr>
            <a:lvl3pPr marL="1498600" indent="-584200" defTabSz="1828800">
              <a:lnSpc>
                <a:spcPct val="100000"/>
              </a:lnSpc>
              <a:spcBef>
                <a:spcPts val="1100"/>
              </a:spcBef>
              <a:buSzPct val="100000"/>
              <a:buFont typeface="Arial"/>
              <a:defRPr sz="4600">
                <a:latin typeface="Arial"/>
                <a:ea typeface="Arial"/>
                <a:cs typeface="Arial"/>
                <a:sym typeface="Arial"/>
              </a:defRPr>
            </a:lvl3pPr>
            <a:lvl4pPr marL="2028825" indent="-657225" defTabSz="1828800">
              <a:lnSpc>
                <a:spcPct val="100000"/>
              </a:lnSpc>
              <a:spcBef>
                <a:spcPts val="1100"/>
              </a:spcBef>
              <a:buSzPct val="100000"/>
              <a:buFont typeface="Arial"/>
              <a:buChar char="–"/>
              <a:defRPr sz="4600">
                <a:latin typeface="Arial"/>
                <a:ea typeface="Arial"/>
                <a:cs typeface="Arial"/>
                <a:sym typeface="Arial"/>
              </a:defRPr>
            </a:lvl4pPr>
            <a:lvl5pPr marL="2486025" indent="-657225" defTabSz="1828800">
              <a:lnSpc>
                <a:spcPct val="100000"/>
              </a:lnSpc>
              <a:spcBef>
                <a:spcPts val="1100"/>
              </a:spcBef>
              <a:buSzPct val="100000"/>
              <a:buFont typeface="Arial"/>
              <a:buChar char="»"/>
              <a:defRPr sz="4600">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200" name="Slide Number"/>
          <p:cNvSpPr txBox="1"/>
          <p:nvPr>
            <p:ph type="sldNum" sz="quarter" idx="2"/>
          </p:nvPr>
        </p:nvSpPr>
        <p:spPr>
          <a:xfrm>
            <a:off x="16154400" y="12344400"/>
            <a:ext cx="4267200" cy="736601"/>
          </a:xfrm>
          <a:prstGeom prst="rect">
            <a:avLst/>
          </a:prstGeom>
        </p:spPr>
        <p:txBody>
          <a:bodyPr wrap="square" lIns="91439" tIns="91439" rIns="91439" bIns="91439" anchor="ctr"/>
          <a:lstStyle>
            <a:lvl1pPr algn="r" defTabSz="1828800">
              <a:defRPr sz="2200">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207" name="981594838_2460x1641.jpeg"/>
          <p:cNvSpPr/>
          <p:nvPr>
            <p:ph type="pic" idx="21"/>
          </p:nvPr>
        </p:nvSpPr>
        <p:spPr>
          <a:xfrm>
            <a:off x="10236489" y="-1"/>
            <a:ext cx="20561460" cy="13716000"/>
          </a:xfrm>
          <a:prstGeom prst="rect">
            <a:avLst/>
          </a:prstGeom>
        </p:spPr>
        <p:txBody>
          <a:bodyPr lIns="91439" tIns="45719" rIns="91439" bIns="45719">
            <a:noAutofit/>
          </a:bodyPr>
          <a:lstStyle/>
          <a:p>
            <a:pPr/>
          </a:p>
        </p:txBody>
      </p:sp>
      <p:sp>
        <p:nvSpPr>
          <p:cNvPr id="208" name="Body Level One…"/>
          <p:cNvSpPr txBox="1"/>
          <p:nvPr>
            <p:ph type="body" sz="half" idx="1" hasCustomPrompt="1"/>
          </p:nvPr>
        </p:nvSpPr>
        <p:spPr>
          <a:xfrm>
            <a:off x="1295400" y="5257800"/>
            <a:ext cx="11442700" cy="6886575"/>
          </a:xfrm>
          <a:prstGeom prst="rect">
            <a:avLst/>
          </a:prstGeom>
        </p:spPr>
        <p:txBody>
          <a:bodyPr/>
          <a:lstStyle>
            <a:lvl1pPr marL="0" indent="0" defTabSz="584200">
              <a:lnSpc>
                <a:spcPct val="100000"/>
              </a:lnSpc>
              <a:spcBef>
                <a:spcPts val="3300"/>
              </a:spcBef>
              <a:buSzTx/>
              <a:buNone/>
              <a:defRPr sz="4000">
                <a:latin typeface="Graphik Semibold"/>
                <a:ea typeface="Graphik Semibold"/>
                <a:cs typeface="Graphik Semibold"/>
                <a:sym typeface="Graphik Semibold"/>
              </a:defRPr>
            </a:lvl1pPr>
            <a:lvl2pPr marL="0" indent="457200" defTabSz="584200">
              <a:lnSpc>
                <a:spcPct val="100000"/>
              </a:lnSpc>
              <a:spcBef>
                <a:spcPts val="3300"/>
              </a:spcBef>
              <a:buSzTx/>
              <a:buNone/>
              <a:defRPr sz="4000">
                <a:latin typeface="Graphik Semibold"/>
                <a:ea typeface="Graphik Semibold"/>
                <a:cs typeface="Graphik Semibold"/>
                <a:sym typeface="Graphik Semibold"/>
              </a:defRPr>
            </a:lvl2pPr>
            <a:lvl3pPr marL="0" indent="914400" defTabSz="584200">
              <a:lnSpc>
                <a:spcPct val="100000"/>
              </a:lnSpc>
              <a:spcBef>
                <a:spcPts val="3300"/>
              </a:spcBef>
              <a:buSzTx/>
              <a:buNone/>
              <a:defRPr sz="4000">
                <a:latin typeface="Graphik Semibold"/>
                <a:ea typeface="Graphik Semibold"/>
                <a:cs typeface="Graphik Semibold"/>
                <a:sym typeface="Graphik Semibold"/>
              </a:defRPr>
            </a:lvl3pPr>
            <a:lvl4pPr marL="0" indent="1371600" defTabSz="584200">
              <a:lnSpc>
                <a:spcPct val="100000"/>
              </a:lnSpc>
              <a:spcBef>
                <a:spcPts val="3300"/>
              </a:spcBef>
              <a:buSzTx/>
              <a:buNone/>
              <a:defRPr sz="4000">
                <a:latin typeface="Graphik Semibold"/>
                <a:ea typeface="Graphik Semibold"/>
                <a:cs typeface="Graphik Semibold"/>
                <a:sym typeface="Graphik Semibold"/>
              </a:defRPr>
            </a:lvl4pPr>
            <a:lvl5pPr marL="0" indent="1828800" defTabSz="584200">
              <a:lnSpc>
                <a:spcPct val="100000"/>
              </a:lnSpc>
              <a:spcBef>
                <a:spcPts val="3300"/>
              </a:spcBef>
              <a:buSzTx/>
              <a:buNone/>
              <a:defRPr sz="4000">
                <a:latin typeface="Graphik Semibold"/>
                <a:ea typeface="Graphik Semibold"/>
                <a:cs typeface="Graphik Semibold"/>
                <a:sym typeface="Graphik Semibold"/>
              </a:defRPr>
            </a:lvl5pPr>
          </a:lstStyle>
          <a:p>
            <a:pPr/>
            <a:r>
              <a:t>Slide bullet text</a:t>
            </a:r>
          </a:p>
          <a:p>
            <a:pPr lvl="1"/>
            <a:r>
              <a:t/>
            </a:r>
          </a:p>
          <a:p>
            <a:pPr lvl="2"/>
            <a:r>
              <a:t/>
            </a:r>
          </a:p>
          <a:p>
            <a:pPr lvl="3"/>
            <a:r>
              <a:t/>
            </a:r>
          </a:p>
          <a:p>
            <a:pPr lvl="4"/>
            <a:r>
              <a:t/>
            </a:r>
          </a:p>
        </p:txBody>
      </p:sp>
      <p:sp>
        <p:nvSpPr>
          <p:cNvPr id="209" name="Rectangle"/>
          <p:cNvSpPr/>
          <p:nvPr/>
        </p:nvSpPr>
        <p:spPr>
          <a:xfrm>
            <a:off x="0" y="990550"/>
            <a:ext cx="12538389" cy="279401"/>
          </a:xfrm>
          <a:prstGeom prst="rect">
            <a:avLst/>
          </a:prstGeom>
          <a:solidFill>
            <a:srgbClr val="FFFA00"/>
          </a:solidFill>
          <a:ln w="12700">
            <a:miter lim="400000"/>
          </a:ln>
        </p:spPr>
        <p:txBody>
          <a:bodyPr lIns="50800" tIns="50800" rIns="50800" bIns="50800" anchor="ctr"/>
          <a:lstStyle/>
          <a:p>
            <a:pPr defTabSz="821531">
              <a:spcBef>
                <a:spcPts val="3300"/>
              </a:spcBef>
              <a:defRPr spc="-44" sz="2200">
                <a:solidFill>
                  <a:srgbClr val="000000"/>
                </a:solidFill>
                <a:latin typeface="Graphik Semibold"/>
                <a:ea typeface="Graphik Semibold"/>
                <a:cs typeface="Graphik Semibold"/>
                <a:sym typeface="Graphik Semibold"/>
              </a:defRPr>
            </a:pPr>
          </a:p>
        </p:txBody>
      </p:sp>
      <p:sp>
        <p:nvSpPr>
          <p:cNvPr id="210" name="Author and Date"/>
          <p:cNvSpPr txBox="1"/>
          <p:nvPr>
            <p:ph type="body" sz="quarter" idx="22" hasCustomPrompt="1"/>
          </p:nvPr>
        </p:nvSpPr>
        <p:spPr>
          <a:xfrm>
            <a:off x="1295400" y="12955885"/>
            <a:ext cx="11442700" cy="429261"/>
          </a:xfrm>
          <a:prstGeom prst="rect">
            <a:avLst/>
          </a:prstGeom>
        </p:spPr>
        <p:txBody>
          <a:bodyPr/>
          <a:lstStyle>
            <a:lvl1pPr marL="0" indent="0" defTabSz="584200">
              <a:lnSpc>
                <a:spcPct val="100000"/>
              </a:lnSpc>
              <a:spcBef>
                <a:spcPts val="3200"/>
              </a:spcBef>
              <a:buSzTx/>
              <a:buNone/>
              <a:defRPr cap="all" spc="-59" sz="2000">
                <a:latin typeface="Graphik Medium"/>
                <a:ea typeface="Graphik Medium"/>
                <a:cs typeface="Graphik Medium"/>
                <a:sym typeface="Graphik Medium"/>
              </a:defRPr>
            </a:lvl1pPr>
          </a:lstStyle>
          <a:p>
            <a:pPr/>
            <a:r>
              <a:t>Author and Date</a:t>
            </a:r>
          </a:p>
        </p:txBody>
      </p:sp>
      <p:sp>
        <p:nvSpPr>
          <p:cNvPr id="211" name="Slide Title"/>
          <p:cNvSpPr txBox="1"/>
          <p:nvPr>
            <p:ph type="title" hasCustomPrompt="1"/>
          </p:nvPr>
        </p:nvSpPr>
        <p:spPr>
          <a:xfrm>
            <a:off x="1295400" y="1625600"/>
            <a:ext cx="11442700" cy="2466975"/>
          </a:xfrm>
          <a:prstGeom prst="rect">
            <a:avLst/>
          </a:prstGeom>
        </p:spPr>
        <p:txBody>
          <a:bodyPr/>
          <a:lstStyle>
            <a:lvl1pPr defTabSz="584200">
              <a:defRPr cap="all" spc="-400" sz="10000">
                <a:solidFill>
                  <a:srgbClr val="000000"/>
                </a:solidFill>
                <a:latin typeface="Graphik"/>
                <a:ea typeface="Graphik"/>
                <a:cs typeface="Graphik"/>
                <a:sym typeface="Graphik"/>
              </a:defRPr>
            </a:lvl1pPr>
          </a:lstStyle>
          <a:p>
            <a:pPr/>
            <a:r>
              <a:t>Slide Title</a:t>
            </a:r>
          </a:p>
        </p:txBody>
      </p:sp>
      <p:sp>
        <p:nvSpPr>
          <p:cNvPr id="212" name="Slide Subtitle"/>
          <p:cNvSpPr txBox="1"/>
          <p:nvPr>
            <p:ph type="body" sz="quarter" idx="23" hasCustomPrompt="1"/>
          </p:nvPr>
        </p:nvSpPr>
        <p:spPr>
          <a:xfrm>
            <a:off x="1295400" y="4092575"/>
            <a:ext cx="11442701" cy="678372"/>
          </a:xfrm>
          <a:prstGeom prst="rect">
            <a:avLst/>
          </a:prstGeom>
        </p:spPr>
        <p:txBody>
          <a:bodyPr/>
          <a:lstStyle>
            <a:lvl1pPr marL="0" indent="0" defTabSz="566674">
              <a:lnSpc>
                <a:spcPct val="100000"/>
              </a:lnSpc>
              <a:spcBef>
                <a:spcPts val="0"/>
              </a:spcBef>
              <a:buSzTx/>
              <a:buNone/>
              <a:defRPr cap="all" spc="-101" sz="3395">
                <a:latin typeface="Graphik Semibold"/>
                <a:ea typeface="Graphik Semibold"/>
                <a:cs typeface="Graphik Semibold"/>
                <a:sym typeface="Graphik Semibold"/>
              </a:defRPr>
            </a:lvl1pPr>
          </a:lstStyle>
          <a:p>
            <a:pPr/>
            <a:r>
              <a:t>Slide Subtitle</a:t>
            </a:r>
          </a:p>
        </p:txBody>
      </p:sp>
      <p:sp>
        <p:nvSpPr>
          <p:cNvPr id="213" name="Slide Number"/>
          <p:cNvSpPr txBox="1"/>
          <p:nvPr>
            <p:ph type="sldNum" sz="quarter" idx="2"/>
          </p:nvPr>
        </p:nvSpPr>
        <p:spPr>
          <a:xfrm>
            <a:off x="22797516" y="12979146"/>
            <a:ext cx="361189" cy="404115"/>
          </a:xfrm>
          <a:prstGeom prst="rect">
            <a:avLst/>
          </a:prstGeom>
        </p:spPr>
        <p:txBody>
          <a:bodyPr/>
          <a:lstStyle>
            <a:lvl1pPr defTabSz="3428914">
              <a:defRPr>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Close-up of a hot-air balloon viewed from below"/>
          <p:cNvSpPr/>
          <p:nvPr>
            <p:ph type="pic" idx="21"/>
          </p:nvPr>
        </p:nvSpPr>
        <p:spPr>
          <a:xfrm>
            <a:off x="9226574" y="1270000"/>
            <a:ext cx="16840152" cy="11184435"/>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Hot-air balloons viewed from below against a blue sky"/>
          <p:cNvSpPr/>
          <p:nvPr>
            <p:ph type="pic" idx="22"/>
          </p:nvPr>
        </p:nvSpPr>
        <p:spPr>
          <a:xfrm>
            <a:off x="8432800" y="1263848"/>
            <a:ext cx="16850011" cy="11188205"/>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952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bg>
      <p:bgPr>
        <a:solidFill>
          <a:srgbClr val="003462"/>
        </a:solidFill>
      </p:bgPr>
    </p:bg>
    <p:spTree>
      <p:nvGrpSpPr>
        <p:cNvPr id="1" name=""/>
        <p:cNvGrpSpPr/>
        <p:nvPr/>
      </p:nvGrpSpPr>
      <p:grpSpPr>
        <a:xfrm>
          <a:off x="0" y="0"/>
          <a:ext cx="0" cy="0"/>
          <a:chOff x="0" y="0"/>
          <a:chExt cx="0" cy="0"/>
        </a:xfrm>
      </p:grpSpPr>
      <p:sp>
        <p:nvSpPr>
          <p:cNvPr id="71" name="Section Title"/>
          <p:cNvSpPr txBox="1"/>
          <p:nvPr>
            <p:ph type="title" hasCustomPrompt="1"/>
          </p:nvPr>
        </p:nvSpPr>
        <p:spPr>
          <a:xfrm>
            <a:off x="1206496" y="4533900"/>
            <a:ext cx="21971004" cy="4648200"/>
          </a:xfrm>
          <a:prstGeom prst="rect">
            <a:avLst/>
          </a:prstGeom>
        </p:spPr>
        <p:txBody>
          <a:bodyPr anchor="ctr"/>
          <a:lstStyle>
            <a:lvl1pPr>
              <a:defRPr b="0" spc="-232" sz="11600">
                <a:solidFill>
                  <a:srgbClr val="FFFFFF"/>
                </a:solidFill>
                <a:latin typeface="Helvetica Neue Medium"/>
                <a:ea typeface="Helvetica Neue Medium"/>
                <a:cs typeface="Helvetica Neue Medium"/>
                <a:sym typeface="Helvetica Neue Medium"/>
              </a:defRPr>
            </a:lvl1pPr>
          </a:lstStyle>
          <a:p>
            <a:pPr/>
            <a:r>
              <a:t>Section Title</a:t>
            </a:r>
          </a:p>
        </p:txBody>
      </p:sp>
      <p:sp>
        <p:nvSpPr>
          <p:cNvPr id="72" name="Slide Number"/>
          <p:cNvSpPr txBox="1"/>
          <p:nvPr>
            <p:ph type="sldNum" sz="quarter" idx="2"/>
          </p:nvPr>
        </p:nvSpPr>
        <p:spPr>
          <a:xfrm>
            <a:off x="12001499" y="13085233"/>
            <a:ext cx="368505" cy="374600"/>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xfrm>
            <a:off x="1206500" y="952500"/>
            <a:ext cx="21971000" cy="1434949"/>
          </a:xfrm>
          <a:prstGeom prst="rect">
            <a:avLst/>
          </a:prstGeom>
        </p:spPr>
        <p:txBody>
          <a:bodyPr/>
          <a:lstStyle/>
          <a:p>
            <a:pPr/>
            <a:r>
              <a:t>Slide Title</a:t>
            </a:r>
          </a:p>
        </p:txBody>
      </p:sp>
      <p:sp>
        <p:nvSpPr>
          <p:cNvPr id="80" name="Slide Subtitle"/>
          <p:cNvSpPr txBox="1"/>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xfrm>
            <a:off x="1206500" y="952500"/>
            <a:ext cx="21971000" cy="1435100"/>
          </a:xfrm>
          <a:prstGeom prst="rect">
            <a:avLst/>
          </a:prstGeom>
        </p:spPr>
        <p:txBody>
          <a:bodyPr/>
          <a:lstStyle/>
          <a:p>
            <a:pPr/>
            <a:r>
              <a:t>Agenda Title</a:t>
            </a:r>
          </a:p>
        </p:txBody>
      </p:sp>
      <p:sp>
        <p:nvSpPr>
          <p:cNvPr id="89" name="Agenda Subtitle"/>
          <p:cNvSpPr txBox="1"/>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9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952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jpeg"/><Relationship Id="rId3" Type="http://schemas.openxmlformats.org/officeDocument/2006/relationships/image" Target="../media/image5.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2.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3.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4.png"/><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6.jpe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image" Target="../media/image17.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eg"/></Relationships>

</file>

<file path=ppt/slides/_rels/slide2.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2" name="Jessica Dahlstrom, Jim Lusby and Mike Farrar"/>
          <p:cNvSpPr txBox="1"/>
          <p:nvPr>
            <p:ph type="body" sz="quarter" idx="1"/>
          </p:nvPr>
        </p:nvSpPr>
        <p:spPr>
          <a:xfrm>
            <a:off x="1201341" y="11847162"/>
            <a:ext cx="21971002" cy="636981"/>
          </a:xfrm>
          <a:prstGeom prst="rect">
            <a:avLst/>
          </a:prstGeom>
        </p:spPr>
        <p:txBody>
          <a:bodyPr/>
          <a:lstStyle>
            <a:lvl1pPr>
              <a:lnSpc>
                <a:spcPct val="90000"/>
              </a:lnSpc>
            </a:lvl1pPr>
          </a:lstStyle>
          <a:p>
            <a:pPr/>
            <a:r>
              <a:t>Mike Farrar  CBE, FRCGP, FRCP</a:t>
            </a:r>
          </a:p>
        </p:txBody>
      </p:sp>
      <p:sp>
        <p:nvSpPr>
          <p:cNvPr id="223" name="Integrating Health and Care"/>
          <p:cNvSpPr txBox="1"/>
          <p:nvPr>
            <p:ph type="title"/>
          </p:nvPr>
        </p:nvSpPr>
        <p:spPr>
          <a:xfrm>
            <a:off x="1206494" y="2574991"/>
            <a:ext cx="21971008" cy="4648203"/>
          </a:xfrm>
          <a:prstGeom prst="rect">
            <a:avLst/>
          </a:prstGeom>
        </p:spPr>
        <p:txBody>
          <a:bodyPr/>
          <a:lstStyle>
            <a:lvl1pPr>
              <a:defRPr spc="-300"/>
            </a:lvl1pPr>
          </a:lstStyle>
          <a:p>
            <a:pPr/>
            <a:r>
              <a:t>Integrating Health and Care in Norfolk and Waveney ICS </a:t>
            </a:r>
          </a:p>
        </p:txBody>
      </p:sp>
      <p:sp>
        <p:nvSpPr>
          <p:cNvPr id="224" name="Establishing the Next Steps for the SE London Acute Provider Collaborative in the Reformed SE London Health and Care System"/>
          <p:cNvSpPr txBox="1"/>
          <p:nvPr/>
        </p:nvSpPr>
        <p:spPr>
          <a:xfrm>
            <a:off x="1201342" y="7210490"/>
            <a:ext cx="21971002" cy="190500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784554">
              <a:defRPr b="1" sz="5184">
                <a:solidFill>
                  <a:schemeClr val="accent1"/>
                </a:solidFill>
              </a:defRPr>
            </a:lvl1pPr>
          </a:lstStyle>
          <a:p>
            <a:pPr/>
            <a:r>
              <a:t>The importance of developing an effective ICS with a clinically and care professionally driven culture - why you are critical to its success </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2" name="Reducing variation  Y1 – Y5 (2008-2013)"/>
          <p:cNvSpPr txBox="1"/>
          <p:nvPr>
            <p:ph type="title"/>
          </p:nvPr>
        </p:nvSpPr>
        <p:spPr>
          <a:xfrm>
            <a:off x="5517929" y="1116011"/>
            <a:ext cx="16459201" cy="1379552"/>
          </a:xfrm>
          <a:prstGeom prst="rect">
            <a:avLst/>
          </a:prstGeom>
        </p:spPr>
        <p:txBody>
          <a:bodyPr>
            <a:normAutofit fontScale="100000" lnSpcReduction="0"/>
          </a:bodyPr>
          <a:lstStyle/>
          <a:p>
            <a:pPr defTabSz="1170431">
              <a:defRPr sz="4224"/>
            </a:pPr>
            <a:r>
              <a:t>Reducing variation</a:t>
            </a:r>
            <a:br/>
            <a:r>
              <a:t> Y1 – Y5 (2008-2013)</a:t>
            </a:r>
          </a:p>
        </p:txBody>
      </p:sp>
      <p:sp>
        <p:nvSpPr>
          <p:cNvPr id="273" name="Slide Number"/>
          <p:cNvSpPr txBox="1"/>
          <p:nvPr>
            <p:ph type="sldNum" sz="quarter" idx="2"/>
          </p:nvPr>
        </p:nvSpPr>
        <p:spPr>
          <a:xfrm>
            <a:off x="16154400" y="12460730"/>
            <a:ext cx="4267200" cy="50394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fld id="{86CB4B4D-7CA3-9044-876B-883B54F8677D}" type="slidenum"/>
          </a:p>
        </p:txBody>
      </p:sp>
      <p:pic>
        <p:nvPicPr>
          <p:cNvPr id="274" name="image9.png" descr="image9.png"/>
          <p:cNvPicPr>
            <a:picLocks noChangeAspect="1"/>
          </p:cNvPicPr>
          <p:nvPr/>
        </p:nvPicPr>
        <p:blipFill>
          <a:blip r:embed="rId2">
            <a:extLst/>
          </a:blip>
          <a:stretch>
            <a:fillRect/>
          </a:stretch>
        </p:blipFill>
        <p:spPr>
          <a:xfrm>
            <a:off x="3202108" y="4606796"/>
            <a:ext cx="5925601" cy="5336018"/>
          </a:xfrm>
          <a:prstGeom prst="rect">
            <a:avLst/>
          </a:prstGeom>
          <a:ln w="12700">
            <a:miter lim="400000"/>
          </a:ln>
        </p:spPr>
      </p:pic>
      <p:pic>
        <p:nvPicPr>
          <p:cNvPr id="275" name="image12.png" descr="image12.png"/>
          <p:cNvPicPr>
            <a:picLocks noChangeAspect="1"/>
          </p:cNvPicPr>
          <p:nvPr/>
        </p:nvPicPr>
        <p:blipFill>
          <a:blip r:embed="rId3">
            <a:extLst/>
          </a:blip>
          <a:stretch>
            <a:fillRect/>
          </a:stretch>
        </p:blipFill>
        <p:spPr>
          <a:xfrm>
            <a:off x="9251058" y="4743075"/>
            <a:ext cx="6064285" cy="5063461"/>
          </a:xfrm>
          <a:prstGeom prst="rect">
            <a:avLst/>
          </a:prstGeom>
          <a:ln w="12700">
            <a:miter lim="400000"/>
          </a:ln>
        </p:spPr>
      </p:pic>
      <p:pic>
        <p:nvPicPr>
          <p:cNvPr id="276" name="image13.png" descr="image13.png"/>
          <p:cNvPicPr>
            <a:picLocks noChangeAspect="1"/>
          </p:cNvPicPr>
          <p:nvPr/>
        </p:nvPicPr>
        <p:blipFill>
          <a:blip r:embed="rId4">
            <a:extLst/>
          </a:blip>
          <a:stretch>
            <a:fillRect/>
          </a:stretch>
        </p:blipFill>
        <p:spPr>
          <a:xfrm>
            <a:off x="15438691" y="4453777"/>
            <a:ext cx="6074979" cy="5489037"/>
          </a:xfrm>
          <a:prstGeom prst="rect">
            <a:avLst/>
          </a:prstGeom>
          <a:ln w="12700">
            <a:miter lim="400000"/>
          </a:ln>
        </p:spPr>
      </p:pic>
      <p:sp>
        <p:nvSpPr>
          <p:cNvPr id="277" name="AMI CQS compression Y1 –Y5"/>
          <p:cNvSpPr txBox="1"/>
          <p:nvPr/>
        </p:nvSpPr>
        <p:spPr>
          <a:xfrm>
            <a:off x="3843127" y="3645318"/>
            <a:ext cx="4643563" cy="442102"/>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tIns="91439" bIns="91439">
            <a:spAutoFit/>
          </a:bodyPr>
          <a:lstStyle>
            <a:lvl1pPr algn="l" defTabSz="914400">
              <a:defRPr b="1" sz="1800">
                <a:solidFill>
                  <a:srgbClr val="000000"/>
                </a:solidFill>
                <a:latin typeface="Arial"/>
                <a:ea typeface="Arial"/>
                <a:cs typeface="Arial"/>
                <a:sym typeface="Arial"/>
              </a:defRPr>
            </a:lvl1pPr>
          </a:lstStyle>
          <a:p>
            <a:pPr>
              <a:defRPr b="0" sz="3200"/>
            </a:pPr>
            <a:r>
              <a:rPr b="1" sz="1800"/>
              <a:t>AMI CQS compression Y1 –Y5</a:t>
            </a:r>
          </a:p>
        </p:txBody>
      </p:sp>
      <p:sp>
        <p:nvSpPr>
          <p:cNvPr id="278" name="PNE CQS compression Y1 –Y5"/>
          <p:cNvSpPr txBox="1"/>
          <p:nvPr/>
        </p:nvSpPr>
        <p:spPr>
          <a:xfrm>
            <a:off x="16487545" y="3645318"/>
            <a:ext cx="4643563" cy="442102"/>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tIns="91439" bIns="91439">
            <a:spAutoFit/>
          </a:bodyPr>
          <a:lstStyle>
            <a:lvl1pPr algn="l" defTabSz="914400">
              <a:defRPr b="1" sz="1800">
                <a:solidFill>
                  <a:srgbClr val="000000"/>
                </a:solidFill>
                <a:latin typeface="Arial"/>
                <a:ea typeface="Arial"/>
                <a:cs typeface="Arial"/>
                <a:sym typeface="Arial"/>
              </a:defRPr>
            </a:lvl1pPr>
          </a:lstStyle>
          <a:p>
            <a:pPr>
              <a:defRPr b="0" sz="3200"/>
            </a:pPr>
            <a:r>
              <a:rPr b="1" sz="1800"/>
              <a:t>PNE CQS compression Y1 –Y5</a:t>
            </a:r>
          </a:p>
        </p:txBody>
      </p:sp>
      <p:sp>
        <p:nvSpPr>
          <p:cNvPr id="279" name="HK CQS compression Y1 –Y5"/>
          <p:cNvSpPr txBox="1"/>
          <p:nvPr/>
        </p:nvSpPr>
        <p:spPr>
          <a:xfrm>
            <a:off x="9881602" y="3866242"/>
            <a:ext cx="5211031" cy="442102"/>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tIns="91439" bIns="91439">
            <a:spAutoFit/>
          </a:bodyPr>
          <a:lstStyle>
            <a:lvl1pPr algn="l" defTabSz="914400">
              <a:defRPr b="1" sz="1800">
                <a:solidFill>
                  <a:srgbClr val="000000"/>
                </a:solidFill>
                <a:latin typeface="Arial"/>
                <a:ea typeface="Arial"/>
                <a:cs typeface="Arial"/>
                <a:sym typeface="Arial"/>
              </a:defRPr>
            </a:lvl1pPr>
          </a:lstStyle>
          <a:p>
            <a:pPr>
              <a:defRPr b="0" sz="3200"/>
            </a:pPr>
            <a:r>
              <a:rPr b="1" sz="1800"/>
              <a:t>HK CQS compression Y1 –Y5</a:t>
            </a:r>
          </a:p>
        </p:txBody>
      </p:sp>
      <p:sp>
        <p:nvSpPr>
          <p:cNvPr id="280" name="The Chart shows the reduction in clinical variation in 32 hospitals in North West England whilst showing overall improvements. NEJM published the evaluation that showed around 1000 lives saved from improved pneumonia care and significant savings of £8 fo"/>
          <p:cNvSpPr/>
          <p:nvPr/>
        </p:nvSpPr>
        <p:spPr>
          <a:xfrm>
            <a:off x="3884744" y="10443840"/>
            <a:ext cx="16420362" cy="2505502"/>
          </a:xfrm>
          <a:prstGeom prst="roundRect">
            <a:avLst>
              <a:gd name="adj" fmla="val 10692"/>
            </a:avLst>
          </a:prstGeom>
          <a:blipFill>
            <a:blip r:embed="rId5"/>
          </a:blipFill>
          <a:ln w="12700">
            <a:miter lim="400000"/>
          </a:ln>
          <a:effectLst>
            <a:outerShdw sx="100000" sy="100000" kx="0" ky="0" algn="b" rotWithShape="0" blurRad="63500" dist="12700" dir="0">
              <a:srgbClr val="000000">
                <a:alpha val="50000"/>
              </a:srgbClr>
            </a:outerShdw>
          </a:effectLst>
          <a:extLst>
            <a:ext uri="{C572A759-6A51-4108-AA02-DFA0A04FC94B}">
              <ma14:wrappingTextBoxFlag xmlns:ma14="http://schemas.microsoft.com/office/mac/drawingml/2011/main" val="1"/>
            </a:ext>
          </a:extLst>
        </p:spPr>
        <p:txBody>
          <a:bodyPr lIns="71437" tIns="71437" rIns="71437" bIns="71437" anchor="ctr"/>
          <a:lstStyle>
            <a:lvl1pPr defTabSz="821531">
              <a:defRPr sz="3200">
                <a:solidFill>
                  <a:srgbClr val="FFFFFF"/>
                </a:solidFill>
                <a:latin typeface="Helvetica Light"/>
                <a:ea typeface="Helvetica Light"/>
                <a:cs typeface="Helvetica Light"/>
                <a:sym typeface="Helvetica Light"/>
              </a:defRPr>
            </a:lvl1pPr>
          </a:lstStyle>
          <a:p>
            <a:pPr/>
            <a:r>
              <a:t>The Chart shows the reduction in clinical variation in 32 hospitals in North West England whilst showing overall improvements. NEJM published the evaluation that showed around 1000 lives saved from improved pneumonia care and significant savings of £8 for every £1 invested in the programme.</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2" name="N&amp;W CCPL PROGRAMME"/>
          <p:cNvSpPr txBox="1"/>
          <p:nvPr>
            <p:ph type="body" idx="21"/>
          </p:nvPr>
        </p:nvSpPr>
        <p:spPr>
          <a:prstGeom prst="rect">
            <a:avLst/>
          </a:prstGeom>
        </p:spPr>
        <p:txBody>
          <a:bodyPr/>
          <a:lstStyle/>
          <a:p>
            <a:pPr/>
            <a:r>
              <a:t>N&amp;W CCPL PROGRAMME </a:t>
            </a:r>
          </a:p>
        </p:txBody>
      </p:sp>
      <p:sp>
        <p:nvSpPr>
          <p:cNvPr id="283" name="Lean Management techniques can produce benefits in service and financial outcomes"/>
          <p:cNvSpPr txBox="1"/>
          <p:nvPr>
            <p:ph type="title"/>
          </p:nvPr>
        </p:nvSpPr>
        <p:spPr>
          <a:prstGeom prst="rect">
            <a:avLst/>
          </a:prstGeom>
        </p:spPr>
        <p:txBody>
          <a:bodyPr/>
          <a:lstStyle>
            <a:lvl1pPr defTabSz="435411">
              <a:spcBef>
                <a:spcPts val="2000"/>
              </a:spcBef>
              <a:defRPr sz="4451"/>
            </a:lvl1pPr>
          </a:lstStyle>
          <a:p>
            <a:pPr/>
            <a:r>
              <a:t>Lean Management techniques can produce benefits in service and financial outcomes </a:t>
            </a:r>
          </a:p>
        </p:txBody>
      </p:sp>
      <p:pic>
        <p:nvPicPr>
          <p:cNvPr id="284" name="87C8F278-06FE-4F6D-96FF-E9526D62361E-L0-001.jpeg" descr="87C8F278-06FE-4F6D-96FF-E9526D62361E-L0-001.jpeg"/>
          <p:cNvPicPr>
            <a:picLocks noChangeAspect="1"/>
          </p:cNvPicPr>
          <p:nvPr/>
        </p:nvPicPr>
        <p:blipFill>
          <a:blip r:embed="rId2">
            <a:extLst/>
          </a:blip>
          <a:stretch>
            <a:fillRect/>
          </a:stretch>
        </p:blipFill>
        <p:spPr>
          <a:xfrm>
            <a:off x="11751278" y="6892762"/>
            <a:ext cx="9078858" cy="6348187"/>
          </a:xfrm>
          <a:prstGeom prst="rect">
            <a:avLst/>
          </a:prstGeom>
          <a:ln w="12700">
            <a:miter lim="400000"/>
          </a:ln>
        </p:spPr>
      </p:pic>
      <p:pic>
        <p:nvPicPr>
          <p:cNvPr id="285" name="DFC6AF10-8F53-473C-8EEE-D0BB8AA55761-L0-001.jpeg" descr="DFC6AF10-8F53-473C-8EEE-D0BB8AA55761-L0-001.jpeg"/>
          <p:cNvPicPr>
            <a:picLocks noChangeAspect="1"/>
          </p:cNvPicPr>
          <p:nvPr/>
        </p:nvPicPr>
        <p:blipFill>
          <a:blip r:embed="rId3">
            <a:extLst/>
          </a:blip>
          <a:stretch>
            <a:fillRect/>
          </a:stretch>
        </p:blipFill>
        <p:spPr>
          <a:xfrm>
            <a:off x="3658480" y="3579938"/>
            <a:ext cx="7402721" cy="7287503"/>
          </a:xfrm>
          <a:prstGeom prst="rect">
            <a:avLst/>
          </a:prstGeom>
          <a:ln w="12700">
            <a:miter lim="400000"/>
          </a:ln>
        </p:spPr>
      </p:pic>
      <p:sp>
        <p:nvSpPr>
          <p:cNvPr id="286" name="The benefits of using Leah techniques in sepsis management at Virginia Mason hospital, Seattle…"/>
          <p:cNvSpPr/>
          <p:nvPr/>
        </p:nvSpPr>
        <p:spPr>
          <a:xfrm>
            <a:off x="12319452" y="3696412"/>
            <a:ext cx="7694431" cy="2678907"/>
          </a:xfrm>
          <a:prstGeom prst="roundRect">
            <a:avLst>
              <a:gd name="adj" fmla="val 10000"/>
            </a:avLst>
          </a:prstGeom>
          <a:solidFill>
            <a:srgbClr val="34A5DA"/>
          </a:solidFill>
          <a:ln w="12700">
            <a:miter lim="400000"/>
          </a:ln>
          <a:extLst>
            <a:ext uri="{C572A759-6A51-4108-AA02-DFA0A04FC94B}">
              <ma14:wrappingTextBoxFlag xmlns:ma14="http://schemas.microsoft.com/office/mac/drawingml/2011/main" val="1"/>
            </a:ext>
          </a:extLst>
        </p:spPr>
        <p:txBody>
          <a:bodyPr lIns="71437" tIns="71437" rIns="71437" bIns="71437" anchor="ctr"/>
          <a:lstStyle/>
          <a:p>
            <a:pPr defTabSz="821531">
              <a:lnSpc>
                <a:spcPct val="80000"/>
              </a:lnSpc>
              <a:defRPr cap="all" sz="3800">
                <a:solidFill>
                  <a:srgbClr val="FFFFFF"/>
                </a:solidFill>
                <a:latin typeface="DIN Condensed Bold"/>
                <a:ea typeface="DIN Condensed Bold"/>
                <a:cs typeface="DIN Condensed Bold"/>
                <a:sym typeface="DIN Condensed Bold"/>
              </a:defRPr>
            </a:pPr>
            <a:r>
              <a:t>The benefits of using Leah techniques in sepsis management at Virginia Mason hospital, Seattle </a:t>
            </a:r>
          </a:p>
          <a:p>
            <a:pPr defTabSz="821531">
              <a:lnSpc>
                <a:spcPct val="80000"/>
              </a:lnSpc>
              <a:defRPr cap="all" sz="3800">
                <a:solidFill>
                  <a:srgbClr val="FFFFFF"/>
                </a:solidFill>
                <a:latin typeface="DIN Condensed Bold"/>
                <a:ea typeface="DIN Condensed Bold"/>
                <a:cs typeface="DIN Condensed Bold"/>
                <a:sym typeface="DIN Condensed Bold"/>
              </a:defRPr>
            </a:pPr>
          </a:p>
          <a:p>
            <a:pPr defTabSz="821531">
              <a:lnSpc>
                <a:spcPct val="80000"/>
              </a:lnSpc>
              <a:defRPr cap="all" sz="3800">
                <a:solidFill>
                  <a:srgbClr val="FFFFFF"/>
                </a:solidFill>
                <a:latin typeface="DIN Condensed Bold"/>
                <a:ea typeface="DIN Condensed Bold"/>
                <a:cs typeface="DIN Condensed Bold"/>
                <a:sym typeface="DIN Condensed Bold"/>
              </a:defRPr>
            </a:pPr>
            <a:r>
              <a:t>Now copied across the world</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8" name="N&amp;W CCPL PROGRAMMEc"/>
          <p:cNvSpPr txBox="1"/>
          <p:nvPr>
            <p:ph type="body" idx="21"/>
          </p:nvPr>
        </p:nvSpPr>
        <p:spPr>
          <a:prstGeom prst="rect">
            <a:avLst/>
          </a:prstGeom>
        </p:spPr>
        <p:txBody>
          <a:bodyPr/>
          <a:lstStyle/>
          <a:p>
            <a:pPr/>
            <a:r>
              <a:t>N&amp;W CCPL PROGRAMMEc</a:t>
            </a:r>
          </a:p>
        </p:txBody>
      </p:sp>
      <p:sp>
        <p:nvSpPr>
          <p:cNvPr id="289" name="Evidence of using A.I. guided population risk scoring and case management from Spain"/>
          <p:cNvSpPr txBox="1"/>
          <p:nvPr>
            <p:ph type="title"/>
          </p:nvPr>
        </p:nvSpPr>
        <p:spPr>
          <a:xfrm>
            <a:off x="3476625" y="1904005"/>
            <a:ext cx="17145000" cy="1514084"/>
          </a:xfrm>
          <a:prstGeom prst="rect">
            <a:avLst/>
          </a:prstGeom>
        </p:spPr>
        <p:txBody>
          <a:bodyPr/>
          <a:lstStyle>
            <a:lvl1pPr defTabSz="525779">
              <a:spcBef>
                <a:spcPts val="2500"/>
              </a:spcBef>
              <a:defRPr sz="5376"/>
            </a:lvl1pPr>
          </a:lstStyle>
          <a:p>
            <a:pPr/>
            <a:r>
              <a:t>Evidence of using A.I. guided population risk scoring and case management from Spain </a:t>
            </a:r>
          </a:p>
        </p:txBody>
      </p:sp>
      <p:pic>
        <p:nvPicPr>
          <p:cNvPr id="290" name="Image" descr="Image"/>
          <p:cNvPicPr>
            <a:picLocks noChangeAspect="1"/>
          </p:cNvPicPr>
          <p:nvPr/>
        </p:nvPicPr>
        <p:blipFill>
          <a:blip r:embed="rId2">
            <a:extLst/>
          </a:blip>
          <a:stretch>
            <a:fillRect/>
          </a:stretch>
        </p:blipFill>
        <p:spPr>
          <a:xfrm>
            <a:off x="3959895" y="3443746"/>
            <a:ext cx="13947969" cy="9601610"/>
          </a:xfrm>
          <a:prstGeom prst="rect">
            <a:avLst/>
          </a:prstGeom>
          <a:ln w="12700">
            <a:miter lim="400000"/>
          </a:ln>
        </p:spPr>
      </p:pic>
      <p:sp>
        <p:nvSpPr>
          <p:cNvPr id="291" name="Reductions in hospital admissions by over 20%"/>
          <p:cNvSpPr/>
          <p:nvPr/>
        </p:nvSpPr>
        <p:spPr>
          <a:xfrm>
            <a:off x="18246328" y="8804671"/>
            <a:ext cx="2678907" cy="3973712"/>
          </a:xfrm>
          <a:prstGeom prst="roundRect">
            <a:avLst>
              <a:gd name="adj" fmla="val 10000"/>
            </a:avLst>
          </a:prstGeom>
          <a:solidFill>
            <a:srgbClr val="34A5DA"/>
          </a:solidFill>
          <a:ln w="12700">
            <a:miter lim="400000"/>
          </a:ln>
          <a:extLst>
            <a:ext uri="{C572A759-6A51-4108-AA02-DFA0A04FC94B}">
              <ma14:wrappingTextBoxFlag xmlns:ma14="http://schemas.microsoft.com/office/mac/drawingml/2011/main" val="1"/>
            </a:ext>
          </a:extLst>
        </p:spPr>
        <p:txBody>
          <a:bodyPr lIns="71437" tIns="71437" rIns="71437" bIns="71437" anchor="ctr"/>
          <a:lstStyle>
            <a:lvl1pPr defTabSz="821531">
              <a:lnSpc>
                <a:spcPct val="80000"/>
              </a:lnSpc>
              <a:defRPr cap="all" sz="3800">
                <a:solidFill>
                  <a:srgbClr val="FFFFFF"/>
                </a:solidFill>
                <a:latin typeface="DIN Condensed Bold"/>
                <a:ea typeface="DIN Condensed Bold"/>
                <a:cs typeface="DIN Condensed Bold"/>
                <a:sym typeface="DIN Condensed Bold"/>
              </a:defRPr>
            </a:lvl1pPr>
          </a:lstStyle>
          <a:p>
            <a:pPr/>
            <a:r>
              <a:t>Reductions in hospital admissions by over 20%</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3" name="N&amp;W CCPL PROGRAMME"/>
          <p:cNvSpPr txBox="1"/>
          <p:nvPr>
            <p:ph type="body" idx="21"/>
          </p:nvPr>
        </p:nvSpPr>
        <p:spPr>
          <a:prstGeom prst="rect">
            <a:avLst/>
          </a:prstGeom>
        </p:spPr>
        <p:txBody>
          <a:bodyPr/>
          <a:lstStyle/>
          <a:p>
            <a:pPr/>
            <a:r>
              <a:t>N&amp;W CCPL PROGRAMME</a:t>
            </a:r>
          </a:p>
        </p:txBody>
      </p:sp>
      <p:sp>
        <p:nvSpPr>
          <p:cNvPr id="294" name="In patient clinical procedures will change - Robotic surgery"/>
          <p:cNvSpPr txBox="1"/>
          <p:nvPr>
            <p:ph type="title"/>
          </p:nvPr>
        </p:nvSpPr>
        <p:spPr>
          <a:prstGeom prst="rect">
            <a:avLst/>
          </a:prstGeom>
        </p:spPr>
        <p:txBody>
          <a:bodyPr/>
          <a:lstStyle>
            <a:lvl1pPr defTabSz="607933">
              <a:spcBef>
                <a:spcPts val="2900"/>
              </a:spcBef>
              <a:defRPr sz="6216"/>
            </a:lvl1pPr>
          </a:lstStyle>
          <a:p>
            <a:pPr/>
            <a:r>
              <a:t>In patient clinical procedures will change - Robotic surgery</a:t>
            </a:r>
          </a:p>
        </p:txBody>
      </p:sp>
      <p:pic>
        <p:nvPicPr>
          <p:cNvPr id="295" name="Image" descr="Image"/>
          <p:cNvPicPr>
            <a:picLocks noChangeAspect="1"/>
          </p:cNvPicPr>
          <p:nvPr/>
        </p:nvPicPr>
        <p:blipFill>
          <a:blip r:embed="rId2">
            <a:extLst/>
          </a:blip>
          <a:stretch>
            <a:fillRect/>
          </a:stretch>
        </p:blipFill>
        <p:spPr>
          <a:xfrm>
            <a:off x="6654280" y="3925093"/>
            <a:ext cx="10692319" cy="8671097"/>
          </a:xfrm>
          <a:prstGeom prst="rect">
            <a:avLst/>
          </a:prstGeom>
          <a:ln w="12700">
            <a:miter lim="400000"/>
          </a:ln>
        </p:spPr>
      </p:pic>
      <p:sp>
        <p:nvSpPr>
          <p:cNvPr id="296" name="Routine use of robotic surgery may guarantee better outcomes and, in time, reduce costs"/>
          <p:cNvSpPr/>
          <p:nvPr/>
        </p:nvSpPr>
        <p:spPr>
          <a:xfrm>
            <a:off x="3809242" y="3663342"/>
            <a:ext cx="5073415" cy="2678907"/>
          </a:xfrm>
          <a:prstGeom prst="roundRect">
            <a:avLst>
              <a:gd name="adj" fmla="val 10000"/>
            </a:avLst>
          </a:prstGeom>
          <a:solidFill>
            <a:srgbClr val="34A5DA"/>
          </a:solidFill>
          <a:ln w="12700">
            <a:miter lim="400000"/>
          </a:ln>
          <a:extLst>
            <a:ext uri="{C572A759-6A51-4108-AA02-DFA0A04FC94B}">
              <ma14:wrappingTextBoxFlag xmlns:ma14="http://schemas.microsoft.com/office/mac/drawingml/2011/main" val="1"/>
            </a:ext>
          </a:extLst>
        </p:spPr>
        <p:txBody>
          <a:bodyPr lIns="71437" tIns="71437" rIns="71437" bIns="71437" anchor="ctr"/>
          <a:lstStyle>
            <a:lvl1pPr defTabSz="821531">
              <a:lnSpc>
                <a:spcPct val="80000"/>
              </a:lnSpc>
              <a:defRPr cap="all" sz="3800">
                <a:solidFill>
                  <a:srgbClr val="FFFFFF"/>
                </a:solidFill>
                <a:latin typeface="DIN Condensed Bold"/>
                <a:ea typeface="DIN Condensed Bold"/>
                <a:cs typeface="DIN Condensed Bold"/>
                <a:sym typeface="DIN Condensed Bold"/>
              </a:defRPr>
            </a:lvl1pPr>
          </a:lstStyle>
          <a:p>
            <a:pPr/>
            <a:r>
              <a:t>Routine use of robotic surgery may guarantee better outcomes and, in time, reduce costs </a:t>
            </a:r>
          </a:p>
        </p:txBody>
      </p:sp>
      <p:sp>
        <p:nvSpPr>
          <p:cNvPr id="297" name="This is the current robotic surgery offer from Apollo medical systems of India"/>
          <p:cNvSpPr/>
          <p:nvPr/>
        </p:nvSpPr>
        <p:spPr>
          <a:xfrm>
            <a:off x="15717065" y="9986865"/>
            <a:ext cx="4803764" cy="2290609"/>
          </a:xfrm>
          <a:prstGeom prst="roundRect">
            <a:avLst>
              <a:gd name="adj" fmla="val 11695"/>
            </a:avLst>
          </a:prstGeom>
          <a:solidFill>
            <a:srgbClr val="34A5DA"/>
          </a:solidFill>
          <a:ln w="12700">
            <a:miter lim="400000"/>
          </a:ln>
          <a:extLst>
            <a:ext uri="{C572A759-6A51-4108-AA02-DFA0A04FC94B}">
              <ma14:wrappingTextBoxFlag xmlns:ma14="http://schemas.microsoft.com/office/mac/drawingml/2011/main" val="1"/>
            </a:ext>
          </a:extLst>
        </p:spPr>
        <p:txBody>
          <a:bodyPr lIns="71437" tIns="71437" rIns="71437" bIns="71437" anchor="ctr"/>
          <a:lstStyle>
            <a:lvl1pPr defTabSz="821531">
              <a:lnSpc>
                <a:spcPct val="80000"/>
              </a:lnSpc>
              <a:defRPr cap="all" sz="3800">
                <a:solidFill>
                  <a:srgbClr val="FFFFFF"/>
                </a:solidFill>
                <a:latin typeface="DIN Condensed Bold"/>
                <a:ea typeface="DIN Condensed Bold"/>
                <a:cs typeface="DIN Condensed Bold"/>
                <a:sym typeface="DIN Condensed Bold"/>
              </a:defRPr>
            </a:lvl1pPr>
          </a:lstStyle>
          <a:p>
            <a:pPr/>
            <a:r>
              <a:t>This is the current robotic surgery offer from Apollo medical systems of India </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9" name="N&amp;W CCPL PROGRAMME"/>
          <p:cNvSpPr txBox="1"/>
          <p:nvPr>
            <p:ph type="body" idx="21"/>
          </p:nvPr>
        </p:nvSpPr>
        <p:spPr>
          <a:prstGeom prst="rect">
            <a:avLst/>
          </a:prstGeom>
        </p:spPr>
        <p:txBody>
          <a:bodyPr/>
          <a:lstStyle/>
          <a:p>
            <a:pPr/>
            <a:r>
              <a:t>N&amp;W CCPL PROGRAMME </a:t>
            </a:r>
          </a:p>
        </p:txBody>
      </p:sp>
      <p:sp>
        <p:nvSpPr>
          <p:cNvPr id="300" name="Personalised medicine and genomic science will enable targeting of resources and better use of our services"/>
          <p:cNvSpPr txBox="1"/>
          <p:nvPr>
            <p:ph type="title"/>
          </p:nvPr>
        </p:nvSpPr>
        <p:spPr>
          <a:xfrm>
            <a:off x="3619500" y="1603331"/>
            <a:ext cx="17145000" cy="1686722"/>
          </a:xfrm>
          <a:prstGeom prst="rect">
            <a:avLst/>
          </a:prstGeom>
        </p:spPr>
        <p:txBody>
          <a:bodyPr/>
          <a:lstStyle>
            <a:lvl1pPr defTabSz="591502">
              <a:spcBef>
                <a:spcPts val="2800"/>
              </a:spcBef>
              <a:defRPr sz="6048"/>
            </a:lvl1pPr>
          </a:lstStyle>
          <a:p>
            <a:pPr/>
            <a:r>
              <a:t>Personalised medicine and genomic science will enable targeting of resources and better use of our services </a:t>
            </a:r>
          </a:p>
        </p:txBody>
      </p:sp>
      <p:pic>
        <p:nvPicPr>
          <p:cNvPr id="301" name="Image" descr="Image"/>
          <p:cNvPicPr>
            <a:picLocks noChangeAspect="1"/>
          </p:cNvPicPr>
          <p:nvPr/>
        </p:nvPicPr>
        <p:blipFill>
          <a:blip r:embed="rId2">
            <a:extLst/>
          </a:blip>
          <a:stretch>
            <a:fillRect/>
          </a:stretch>
        </p:blipFill>
        <p:spPr>
          <a:xfrm>
            <a:off x="3185560" y="3841668"/>
            <a:ext cx="3866731" cy="3309794"/>
          </a:xfrm>
          <a:prstGeom prst="rect">
            <a:avLst/>
          </a:prstGeom>
          <a:ln w="12700">
            <a:miter lim="400000"/>
          </a:ln>
        </p:spPr>
      </p:pic>
      <p:pic>
        <p:nvPicPr>
          <p:cNvPr id="302" name="Image" descr="Image"/>
          <p:cNvPicPr>
            <a:picLocks noChangeAspect="1"/>
          </p:cNvPicPr>
          <p:nvPr/>
        </p:nvPicPr>
        <p:blipFill>
          <a:blip r:embed="rId3">
            <a:extLst/>
          </a:blip>
          <a:stretch>
            <a:fillRect/>
          </a:stretch>
        </p:blipFill>
        <p:spPr>
          <a:xfrm>
            <a:off x="3846169" y="9105334"/>
            <a:ext cx="17241751" cy="3165478"/>
          </a:xfrm>
          <a:prstGeom prst="rect">
            <a:avLst/>
          </a:prstGeom>
          <a:ln w="12700">
            <a:miter lim="400000"/>
          </a:ln>
        </p:spPr>
      </p:pic>
      <p:sp>
        <p:nvSpPr>
          <p:cNvPr id="303" name="Line"/>
          <p:cNvSpPr/>
          <p:nvPr/>
        </p:nvSpPr>
        <p:spPr>
          <a:xfrm>
            <a:off x="9631410" y="9725114"/>
            <a:ext cx="5671270" cy="1"/>
          </a:xfrm>
          <a:prstGeom prst="line">
            <a:avLst/>
          </a:prstGeom>
          <a:ln w="25400">
            <a:solidFill>
              <a:srgbClr val="34A5DA"/>
            </a:solidFill>
            <a:miter lim="400000"/>
          </a:ln>
        </p:spPr>
        <p:txBody>
          <a:bodyPr lIns="71437" tIns="71437" rIns="71437" bIns="71437" anchor="ctr"/>
          <a:lstStyle/>
          <a:p>
            <a:pPr defTabSz="821531">
              <a:lnSpc>
                <a:spcPct val="80000"/>
              </a:lnSpc>
              <a:defRPr cap="all" sz="3800">
                <a:solidFill>
                  <a:srgbClr val="838787"/>
                </a:solidFill>
                <a:latin typeface="DIN Condensed Bold"/>
                <a:ea typeface="DIN Condensed Bold"/>
                <a:cs typeface="DIN Condensed Bold"/>
                <a:sym typeface="DIN Condensed Bold"/>
              </a:defRPr>
            </a:pPr>
          </a:p>
        </p:txBody>
      </p:sp>
      <p:pic>
        <p:nvPicPr>
          <p:cNvPr id="304" name="Image" descr="Image"/>
          <p:cNvPicPr>
            <a:picLocks noChangeAspect="1"/>
          </p:cNvPicPr>
          <p:nvPr/>
        </p:nvPicPr>
        <p:blipFill>
          <a:blip r:embed="rId4">
            <a:extLst/>
          </a:blip>
          <a:stretch>
            <a:fillRect/>
          </a:stretch>
        </p:blipFill>
        <p:spPr>
          <a:xfrm>
            <a:off x="6854448" y="5594205"/>
            <a:ext cx="4219426" cy="3504410"/>
          </a:xfrm>
          <a:prstGeom prst="rect">
            <a:avLst/>
          </a:prstGeom>
          <a:ln w="12700">
            <a:miter lim="400000"/>
          </a:ln>
        </p:spPr>
      </p:pic>
      <p:pic>
        <p:nvPicPr>
          <p:cNvPr id="305" name="Image" descr="Image"/>
          <p:cNvPicPr>
            <a:picLocks noChangeAspect="1"/>
          </p:cNvPicPr>
          <p:nvPr/>
        </p:nvPicPr>
        <p:blipFill>
          <a:blip r:embed="rId5">
            <a:extLst/>
          </a:blip>
          <a:stretch>
            <a:fillRect/>
          </a:stretch>
        </p:blipFill>
        <p:spPr>
          <a:xfrm>
            <a:off x="10767003" y="3354618"/>
            <a:ext cx="10027910" cy="4283894"/>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7" name="N&amp;W CCPL PROGRAMME"/>
          <p:cNvSpPr txBox="1"/>
          <p:nvPr>
            <p:ph type="body" idx="21"/>
          </p:nvPr>
        </p:nvSpPr>
        <p:spPr>
          <a:prstGeom prst="rect">
            <a:avLst/>
          </a:prstGeom>
        </p:spPr>
        <p:txBody>
          <a:bodyPr/>
          <a:lstStyle/>
          <a:p>
            <a:pPr/>
            <a:r>
              <a:t>N&amp;W CCPL PROGRAMME </a:t>
            </a:r>
          </a:p>
        </p:txBody>
      </p:sp>
      <p:sp>
        <p:nvSpPr>
          <p:cNvPr id="308" name="Challenges of realising these opportunities - what will it take to get ahead of rising demand"/>
          <p:cNvSpPr txBox="1"/>
          <p:nvPr>
            <p:ph type="title"/>
          </p:nvPr>
        </p:nvSpPr>
        <p:spPr>
          <a:xfrm>
            <a:off x="3619500" y="2160984"/>
            <a:ext cx="17145000" cy="1546503"/>
          </a:xfrm>
          <a:prstGeom prst="rect">
            <a:avLst/>
          </a:prstGeom>
        </p:spPr>
        <p:txBody>
          <a:bodyPr/>
          <a:lstStyle>
            <a:lvl1pPr defTabSz="542210">
              <a:spcBef>
                <a:spcPts val="2500"/>
              </a:spcBef>
              <a:defRPr sz="5544"/>
            </a:lvl1pPr>
          </a:lstStyle>
          <a:p>
            <a:pPr/>
            <a:r>
              <a:t>Challenges of realising these opportunities - what will it take to get ahead of rising demand</a:t>
            </a:r>
          </a:p>
        </p:txBody>
      </p:sp>
      <p:sp>
        <p:nvSpPr>
          <p:cNvPr id="309" name="Investment  (money and people)…"/>
          <p:cNvSpPr/>
          <p:nvPr/>
        </p:nvSpPr>
        <p:spPr>
          <a:xfrm>
            <a:off x="5394794" y="3889850"/>
            <a:ext cx="13594412" cy="9420202"/>
          </a:xfrm>
          <a:prstGeom prst="roundRect">
            <a:avLst>
              <a:gd name="adj" fmla="val 2844"/>
            </a:avLst>
          </a:prstGeom>
          <a:solidFill>
            <a:srgbClr val="34A5DA"/>
          </a:solidFill>
          <a:ln w="12700">
            <a:miter lim="400000"/>
          </a:ln>
          <a:extLst>
            <a:ext uri="{C572A759-6A51-4108-AA02-DFA0A04FC94B}">
              <ma14:wrappingTextBoxFlag xmlns:ma14="http://schemas.microsoft.com/office/mac/drawingml/2011/main" val="1"/>
            </a:ext>
          </a:extLst>
        </p:spPr>
        <p:txBody>
          <a:bodyPr lIns="71437" tIns="71437" rIns="71437" bIns="71437" anchor="ctr"/>
          <a:lstStyle/>
          <a:p>
            <a:pPr defTabSz="821531">
              <a:lnSpc>
                <a:spcPct val="80000"/>
              </a:lnSpc>
              <a:defRPr cap="all" sz="3800">
                <a:solidFill>
                  <a:srgbClr val="FFFFFF"/>
                </a:solidFill>
                <a:latin typeface="DIN Condensed Bold"/>
                <a:ea typeface="DIN Condensed Bold"/>
                <a:cs typeface="DIN Condensed Bold"/>
                <a:sym typeface="DIN Condensed Bold"/>
              </a:defRPr>
            </a:pPr>
            <a:r>
              <a:t>Investment  (money and people)</a:t>
            </a:r>
          </a:p>
          <a:p>
            <a:pPr defTabSz="821531">
              <a:lnSpc>
                <a:spcPct val="80000"/>
              </a:lnSpc>
              <a:defRPr cap="all" sz="3800">
                <a:solidFill>
                  <a:srgbClr val="FFFFFF"/>
                </a:solidFill>
                <a:latin typeface="DIN Condensed Bold"/>
                <a:ea typeface="DIN Condensed Bold"/>
                <a:cs typeface="DIN Condensed Bold"/>
                <a:sym typeface="DIN Condensed Bold"/>
              </a:defRPr>
            </a:pPr>
          </a:p>
          <a:p>
            <a:pPr defTabSz="821531">
              <a:lnSpc>
                <a:spcPct val="80000"/>
              </a:lnSpc>
              <a:defRPr cap="all" sz="3800">
                <a:solidFill>
                  <a:srgbClr val="FFFFFF"/>
                </a:solidFill>
                <a:latin typeface="DIN Condensed Bold"/>
                <a:ea typeface="DIN Condensed Bold"/>
                <a:cs typeface="DIN Condensed Bold"/>
                <a:sym typeface="DIN Condensed Bold"/>
              </a:defRPr>
            </a:pPr>
            <a:r>
              <a:t>Overcoming organisational resistance to change </a:t>
            </a:r>
          </a:p>
          <a:p>
            <a:pPr defTabSz="821531">
              <a:lnSpc>
                <a:spcPct val="80000"/>
              </a:lnSpc>
              <a:defRPr cap="all" sz="3800">
                <a:solidFill>
                  <a:srgbClr val="FFFFFF"/>
                </a:solidFill>
                <a:latin typeface="DIN Condensed Bold"/>
                <a:ea typeface="DIN Condensed Bold"/>
                <a:cs typeface="DIN Condensed Bold"/>
                <a:sym typeface="DIN Condensed Bold"/>
              </a:defRPr>
            </a:pPr>
          </a:p>
          <a:p>
            <a:pPr defTabSz="821531">
              <a:lnSpc>
                <a:spcPct val="80000"/>
              </a:lnSpc>
              <a:defRPr cap="all" sz="3800">
                <a:solidFill>
                  <a:srgbClr val="FFFFFF"/>
                </a:solidFill>
                <a:latin typeface="DIN Condensed Bold"/>
                <a:ea typeface="DIN Condensed Bold"/>
                <a:cs typeface="DIN Condensed Bold"/>
                <a:sym typeface="DIN Condensed Bold"/>
              </a:defRPr>
            </a:pPr>
            <a:r>
              <a:t>Educating the workforce (uptake of innovative technology)</a:t>
            </a:r>
          </a:p>
          <a:p>
            <a:pPr defTabSz="821531">
              <a:lnSpc>
                <a:spcPct val="80000"/>
              </a:lnSpc>
              <a:defRPr cap="all" sz="3800">
                <a:solidFill>
                  <a:srgbClr val="FFFFFF"/>
                </a:solidFill>
                <a:latin typeface="DIN Condensed Bold"/>
                <a:ea typeface="DIN Condensed Bold"/>
                <a:cs typeface="DIN Condensed Bold"/>
                <a:sym typeface="DIN Condensed Bold"/>
              </a:defRPr>
            </a:pPr>
          </a:p>
          <a:p>
            <a:pPr defTabSz="821531">
              <a:lnSpc>
                <a:spcPct val="80000"/>
              </a:lnSpc>
              <a:defRPr cap="all" sz="3800">
                <a:solidFill>
                  <a:srgbClr val="FFFFFF"/>
                </a:solidFill>
                <a:latin typeface="DIN Condensed Bold"/>
                <a:ea typeface="DIN Condensed Bold"/>
                <a:cs typeface="DIN Condensed Bold"/>
                <a:sym typeface="DIN Condensed Bold"/>
              </a:defRPr>
            </a:pPr>
            <a:r>
              <a:t>Educating the patient (their own health, use of technology, data analysis and behaviour change)</a:t>
            </a:r>
          </a:p>
          <a:p>
            <a:pPr defTabSz="821531">
              <a:lnSpc>
                <a:spcPct val="80000"/>
              </a:lnSpc>
              <a:defRPr cap="all" sz="3800">
                <a:solidFill>
                  <a:srgbClr val="FFFFFF"/>
                </a:solidFill>
                <a:latin typeface="DIN Condensed Bold"/>
                <a:ea typeface="DIN Condensed Bold"/>
                <a:cs typeface="DIN Condensed Bold"/>
                <a:sym typeface="DIN Condensed Bold"/>
              </a:defRPr>
            </a:pPr>
          </a:p>
          <a:p>
            <a:pPr defTabSz="821531">
              <a:lnSpc>
                <a:spcPct val="80000"/>
              </a:lnSpc>
              <a:defRPr cap="all" sz="3800">
                <a:solidFill>
                  <a:srgbClr val="FFFFFF"/>
                </a:solidFill>
                <a:latin typeface="DIN Condensed Bold"/>
                <a:ea typeface="DIN Condensed Bold"/>
                <a:cs typeface="DIN Condensed Bold"/>
                <a:sym typeface="DIN Condensed Bold"/>
              </a:defRPr>
            </a:pPr>
            <a:r>
              <a:t>Getting patient consent and support for big data analysis  and predictive analytics</a:t>
            </a:r>
          </a:p>
          <a:p>
            <a:pPr defTabSz="821531">
              <a:lnSpc>
                <a:spcPct val="80000"/>
              </a:lnSpc>
              <a:defRPr cap="all" sz="3800">
                <a:solidFill>
                  <a:srgbClr val="FFFFFF"/>
                </a:solidFill>
                <a:latin typeface="DIN Condensed Bold"/>
                <a:ea typeface="DIN Condensed Bold"/>
                <a:cs typeface="DIN Condensed Bold"/>
                <a:sym typeface="DIN Condensed Bold"/>
              </a:defRPr>
            </a:pPr>
          </a:p>
          <a:p>
            <a:pPr defTabSz="821531">
              <a:lnSpc>
                <a:spcPct val="80000"/>
              </a:lnSpc>
              <a:defRPr cap="all" sz="3800">
                <a:solidFill>
                  <a:srgbClr val="FFFFFF"/>
                </a:solidFill>
                <a:latin typeface="DIN Condensed Bold"/>
                <a:ea typeface="DIN Condensed Bold"/>
                <a:cs typeface="DIN Condensed Bold"/>
                <a:sym typeface="DIN Condensed Bold"/>
              </a:defRPr>
            </a:pPr>
            <a:r>
              <a:t>Changing the doctor patient relationship </a:t>
            </a:r>
          </a:p>
          <a:p>
            <a:pPr defTabSz="821531">
              <a:lnSpc>
                <a:spcPct val="80000"/>
              </a:lnSpc>
              <a:defRPr cap="all" sz="3800">
                <a:solidFill>
                  <a:srgbClr val="FFFFFF"/>
                </a:solidFill>
                <a:latin typeface="DIN Condensed Bold"/>
                <a:ea typeface="DIN Condensed Bold"/>
                <a:cs typeface="DIN Condensed Bold"/>
                <a:sym typeface="DIN Condensed Bold"/>
              </a:defRPr>
            </a:pPr>
          </a:p>
          <a:p>
            <a:pPr defTabSz="821531">
              <a:lnSpc>
                <a:spcPct val="80000"/>
              </a:lnSpc>
              <a:defRPr cap="all" sz="3800">
                <a:solidFill>
                  <a:srgbClr val="FFFFFF"/>
                </a:solidFill>
                <a:latin typeface="DIN Condensed Bold"/>
                <a:ea typeface="DIN Condensed Bold"/>
                <a:cs typeface="DIN Condensed Bold"/>
                <a:sym typeface="DIN Condensed Bold"/>
              </a:defRPr>
            </a:pPr>
            <a:r>
              <a:t>Aligned financial and service regulations and incentives</a:t>
            </a:r>
          </a:p>
          <a:p>
            <a:pPr defTabSz="821531">
              <a:lnSpc>
                <a:spcPct val="80000"/>
              </a:lnSpc>
              <a:defRPr cap="all" sz="3800">
                <a:solidFill>
                  <a:srgbClr val="FFFFFF"/>
                </a:solidFill>
                <a:latin typeface="DIN Condensed Bold"/>
                <a:ea typeface="DIN Condensed Bold"/>
                <a:cs typeface="DIN Condensed Bold"/>
                <a:sym typeface="DIN Condensed Bold"/>
              </a:defRPr>
            </a:pPr>
          </a:p>
          <a:p>
            <a:pPr defTabSz="821531">
              <a:lnSpc>
                <a:spcPct val="80000"/>
              </a:lnSpc>
              <a:defRPr cap="all" sz="3800">
                <a:solidFill>
                  <a:srgbClr val="FFFFFF"/>
                </a:solidFill>
                <a:latin typeface="DIN Condensed Bold"/>
                <a:ea typeface="DIN Condensed Bold"/>
                <a:cs typeface="DIN Condensed Bold"/>
                <a:sym typeface="DIN Condensed Bold"/>
              </a:defRPr>
            </a:pPr>
            <a:r>
              <a:t>National and Local actions working in tandem </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1" name="Effect of the QOF on admissions"/>
          <p:cNvSpPr txBox="1"/>
          <p:nvPr>
            <p:ph type="title"/>
          </p:nvPr>
        </p:nvSpPr>
        <p:spPr>
          <a:xfrm>
            <a:off x="3406775" y="377825"/>
            <a:ext cx="17282170" cy="981075"/>
          </a:xfrm>
          <a:prstGeom prst="rect">
            <a:avLst/>
          </a:prstGeom>
        </p:spPr>
        <p:txBody>
          <a:bodyPr>
            <a:normAutofit fontScale="100000" lnSpcReduction="0"/>
          </a:bodyPr>
          <a:lstStyle>
            <a:lvl1pPr defTabSz="1298447">
              <a:defRPr sz="5537"/>
            </a:lvl1pPr>
          </a:lstStyle>
          <a:p>
            <a:pPr>
              <a:defRPr sz="6106"/>
            </a:pPr>
            <a:r>
              <a:rPr sz="5537"/>
              <a:t>Effect of the QOF on admissions</a:t>
            </a:r>
          </a:p>
        </p:txBody>
      </p:sp>
      <p:pic>
        <p:nvPicPr>
          <p:cNvPr id="312" name="image4.pdf" descr="image4.pdf"/>
          <p:cNvPicPr>
            <a:picLocks noChangeAspect="1"/>
          </p:cNvPicPr>
          <p:nvPr/>
        </p:nvPicPr>
        <p:blipFill>
          <a:blip r:embed="rId2">
            <a:extLst/>
          </a:blip>
          <a:stretch>
            <a:fillRect/>
          </a:stretch>
        </p:blipFill>
        <p:spPr>
          <a:xfrm>
            <a:off x="4054971" y="1647871"/>
            <a:ext cx="15985777" cy="11700480"/>
          </a:xfrm>
          <a:prstGeom prst="rect">
            <a:avLst/>
          </a:prstGeom>
          <a:ln w="12700">
            <a:miter lim="400000"/>
          </a:ln>
        </p:spPr>
      </p:pic>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4" name="How are ICBs doing? What are the success criteria and where do they stand currently ?"/>
          <p:cNvSpPr txBox="1"/>
          <p:nvPr>
            <p:ph type="title"/>
          </p:nvPr>
        </p:nvSpPr>
        <p:spPr>
          <a:prstGeom prst="rect">
            <a:avLst/>
          </a:prstGeom>
        </p:spPr>
        <p:txBody>
          <a:bodyPr/>
          <a:lstStyle>
            <a:lvl1pPr defTabSz="2365188">
              <a:defRPr spc="-225" sz="11252"/>
            </a:lvl1pPr>
          </a:lstStyle>
          <a:p>
            <a:pPr/>
            <a:r>
              <a:t>How are ICBs doing? What are the success criteria and where do they stand currently ?</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6" name="Slide bullet text"/>
          <p:cNvSpPr txBox="1"/>
          <p:nvPr>
            <p:ph type="body" sz="half" idx="1"/>
          </p:nvPr>
        </p:nvSpPr>
        <p:spPr>
          <a:xfrm>
            <a:off x="1280814" y="5233756"/>
            <a:ext cx="11442701" cy="6057074"/>
          </a:xfrm>
          <a:prstGeom prst="rect">
            <a:avLst/>
          </a:prstGeom>
        </p:spPr>
        <p:txBody>
          <a:bodyPr/>
          <a:lstStyle/>
          <a:p>
            <a:pPr/>
          </a:p>
        </p:txBody>
      </p:sp>
      <p:sp>
        <p:nvSpPr>
          <p:cNvPr id="317" name="Integrated Care - Key Functions and programmes"/>
          <p:cNvSpPr txBox="1"/>
          <p:nvPr>
            <p:ph type="title"/>
          </p:nvPr>
        </p:nvSpPr>
        <p:spPr>
          <a:xfrm>
            <a:off x="742398" y="1625600"/>
            <a:ext cx="11442701" cy="1757691"/>
          </a:xfrm>
          <a:prstGeom prst="rect">
            <a:avLst/>
          </a:prstGeom>
        </p:spPr>
        <p:txBody>
          <a:bodyPr/>
          <a:lstStyle>
            <a:lvl1pPr defTabSz="315468">
              <a:defRPr spc="-216" sz="5400"/>
            </a:lvl1pPr>
          </a:lstStyle>
          <a:p>
            <a:pPr/>
            <a:r>
              <a:t>Integrated Care - Key Functions and programmes </a:t>
            </a:r>
          </a:p>
        </p:txBody>
      </p:sp>
      <p:sp>
        <p:nvSpPr>
          <p:cNvPr id="318" name="maintain or improve physical, social and mental well being…"/>
          <p:cNvSpPr txBox="1"/>
          <p:nvPr>
            <p:ph type="body" idx="23"/>
          </p:nvPr>
        </p:nvSpPr>
        <p:spPr>
          <a:xfrm>
            <a:off x="968605" y="4027462"/>
            <a:ext cx="10601178" cy="9688663"/>
          </a:xfrm>
          <a:prstGeom prst="rect">
            <a:avLst/>
          </a:prstGeom>
          <a:extLst>
            <a:ext uri="{C572A759-6A51-4108-AA02-DFA0A04FC94B}">
              <ma14:wrappingTextBoxFlag xmlns:ma14="http://schemas.microsoft.com/office/mac/drawingml/2011/main" val="1"/>
            </a:ext>
          </a:extLst>
        </p:spPr>
        <p:txBody>
          <a:bodyPr/>
          <a:lstStyle/>
          <a:p>
            <a:pPr defTabSz="519938">
              <a:defRPr spc="-93" sz="3115"/>
            </a:pPr>
            <a:r>
              <a:t>maintain or improve physical, social and mental well being </a:t>
            </a:r>
          </a:p>
          <a:p>
            <a:pPr defTabSz="519938">
              <a:defRPr spc="-93" sz="3115"/>
            </a:pPr>
          </a:p>
          <a:p>
            <a:pPr defTabSz="519938">
              <a:defRPr spc="-93" sz="3115"/>
            </a:pPr>
            <a:r>
              <a:t>Proactive and preventative  care </a:t>
            </a:r>
          </a:p>
          <a:p>
            <a:pPr defTabSz="519938">
              <a:defRPr spc="-93" sz="3115"/>
            </a:pPr>
          </a:p>
          <a:p>
            <a:pPr defTabSz="519938">
              <a:defRPr spc="-93" sz="3115"/>
            </a:pPr>
            <a:r>
              <a:t>Community based  reablement,  Rehabilitative, Palliative and residential care </a:t>
            </a:r>
          </a:p>
          <a:p>
            <a:pPr defTabSz="519938">
              <a:defRPr spc="-93" sz="3115"/>
            </a:pPr>
          </a:p>
          <a:p>
            <a:pPr defTabSz="519938">
              <a:defRPr spc="-93" sz="3115"/>
            </a:pPr>
            <a:r>
              <a:t>Integrated urgent care and COVID management </a:t>
            </a:r>
          </a:p>
          <a:p>
            <a:pPr defTabSz="519938">
              <a:defRPr spc="-93" sz="3115"/>
            </a:pPr>
          </a:p>
          <a:p>
            <a:pPr defTabSz="519938">
              <a:defRPr spc="-93" sz="3115"/>
            </a:pPr>
            <a:r>
              <a:t>Consistent elective care and NON COVID/COVID recovery </a:t>
            </a:r>
          </a:p>
          <a:p>
            <a:pPr defTabSz="519938">
              <a:defRPr spc="-93" sz="3115"/>
            </a:pPr>
          </a:p>
          <a:p>
            <a:pPr defTabSz="519938">
              <a:defRPr spc="-93" sz="3115"/>
            </a:pPr>
            <a:r>
              <a:t>Access to effective specialised care </a:t>
            </a:r>
          </a:p>
          <a:p>
            <a:pPr defTabSz="519938">
              <a:defRPr spc="-93" sz="3115"/>
            </a:pPr>
          </a:p>
          <a:p>
            <a:pPr defTabSz="519938">
              <a:defRPr spc="-93" sz="3115"/>
            </a:pPr>
          </a:p>
          <a:p>
            <a:pPr defTabSz="519938">
              <a:defRPr spc="-93" sz="3115"/>
            </a:pPr>
          </a:p>
        </p:txBody>
      </p:sp>
      <p:sp>
        <p:nvSpPr>
          <p:cNvPr id="319" name="What is the role of EACH TIER in delivering these functions (based on subsidiarity and the ‘value adding’ principle)"/>
          <p:cNvSpPr txBox="1"/>
          <p:nvPr/>
        </p:nvSpPr>
        <p:spPr>
          <a:xfrm>
            <a:off x="11958662" y="1467099"/>
            <a:ext cx="11983681" cy="2535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defTabSz="584200">
              <a:defRPr cap="all" spc="-104" sz="3500">
                <a:solidFill>
                  <a:srgbClr val="000000"/>
                </a:solidFill>
                <a:latin typeface="Graphik Semibold"/>
                <a:ea typeface="Graphik Semibold"/>
                <a:cs typeface="Graphik Semibold"/>
                <a:sym typeface="Graphik Semibold"/>
              </a:defRPr>
            </a:lvl1pPr>
          </a:lstStyle>
          <a:p>
            <a:pPr/>
            <a:r>
              <a:t>What is the role of EACH TIER in delivering these functions (based on subsidiarity and the ‘value adding’ principle)</a:t>
            </a:r>
          </a:p>
        </p:txBody>
      </p:sp>
      <p:sp>
        <p:nvSpPr>
          <p:cNvPr id="320" name="Citizen/Workforce…"/>
          <p:cNvSpPr/>
          <p:nvPr/>
        </p:nvSpPr>
        <p:spPr>
          <a:xfrm>
            <a:off x="14882096" y="3851324"/>
            <a:ext cx="6749775" cy="8082645"/>
          </a:xfrm>
          <a:prstGeom prst="rect">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t>Citizen/Workforce</a:t>
            </a:r>
          </a:p>
          <a:p>
            <a:pPr defTabSz="825500">
              <a:defRPr sz="3200">
                <a:solidFill>
                  <a:srgbClr val="FFFFFF"/>
                </a:solidFill>
                <a:latin typeface="Helvetica Neue Medium"/>
                <a:ea typeface="Helvetica Neue Medium"/>
                <a:cs typeface="Helvetica Neue Medium"/>
                <a:sym typeface="Helvetica Neue Medium"/>
              </a:defRPr>
            </a:pPr>
          </a:p>
          <a:p>
            <a:pPr defTabSz="825500">
              <a:defRPr sz="3200">
                <a:solidFill>
                  <a:srgbClr val="FFFFFF"/>
                </a:solidFill>
                <a:latin typeface="Helvetica Neue Medium"/>
                <a:ea typeface="Helvetica Neue Medium"/>
                <a:cs typeface="Helvetica Neue Medium"/>
                <a:sym typeface="Helvetica Neue Medium"/>
              </a:defRPr>
            </a:pPr>
            <a:r>
              <a:t>Community</a:t>
            </a:r>
          </a:p>
          <a:p>
            <a:pPr defTabSz="825500">
              <a:defRPr sz="3200">
                <a:solidFill>
                  <a:srgbClr val="FFFFFF"/>
                </a:solidFill>
                <a:latin typeface="Helvetica Neue Medium"/>
                <a:ea typeface="Helvetica Neue Medium"/>
                <a:cs typeface="Helvetica Neue Medium"/>
                <a:sym typeface="Helvetica Neue Medium"/>
              </a:defRPr>
            </a:pPr>
          </a:p>
          <a:p>
            <a:pPr defTabSz="825500">
              <a:defRPr sz="3200">
                <a:solidFill>
                  <a:srgbClr val="FFFFFF"/>
                </a:solidFill>
                <a:latin typeface="Helvetica Neue Medium"/>
                <a:ea typeface="Helvetica Neue Medium"/>
                <a:cs typeface="Helvetica Neue Medium"/>
                <a:sym typeface="Helvetica Neue Medium"/>
              </a:defRPr>
            </a:pPr>
            <a:r>
              <a:t>Neighbourhood / PCN</a:t>
            </a:r>
          </a:p>
          <a:p>
            <a:pPr defTabSz="825500">
              <a:defRPr sz="3200">
                <a:solidFill>
                  <a:srgbClr val="FFFFFF"/>
                </a:solidFill>
                <a:latin typeface="Helvetica Neue Medium"/>
                <a:ea typeface="Helvetica Neue Medium"/>
                <a:cs typeface="Helvetica Neue Medium"/>
                <a:sym typeface="Helvetica Neue Medium"/>
              </a:defRPr>
            </a:pPr>
          </a:p>
          <a:p>
            <a:pPr defTabSz="825500">
              <a:defRPr sz="3200">
                <a:solidFill>
                  <a:srgbClr val="FFFFFF"/>
                </a:solidFill>
                <a:latin typeface="Helvetica Neue Medium"/>
                <a:ea typeface="Helvetica Neue Medium"/>
                <a:cs typeface="Helvetica Neue Medium"/>
                <a:sym typeface="Helvetica Neue Medium"/>
              </a:defRPr>
            </a:pPr>
            <a:r>
              <a:t>Place/Vertical Leadership Groups and Alliances</a:t>
            </a:r>
          </a:p>
          <a:p>
            <a:pPr defTabSz="825500">
              <a:defRPr sz="3200">
                <a:solidFill>
                  <a:srgbClr val="FFFFFF"/>
                </a:solidFill>
                <a:latin typeface="Helvetica Neue Medium"/>
                <a:ea typeface="Helvetica Neue Medium"/>
                <a:cs typeface="Helvetica Neue Medium"/>
                <a:sym typeface="Helvetica Neue Medium"/>
              </a:defRPr>
            </a:pPr>
          </a:p>
          <a:p>
            <a:pPr defTabSz="825500">
              <a:defRPr sz="3200">
                <a:solidFill>
                  <a:srgbClr val="FFFFFF"/>
                </a:solidFill>
                <a:latin typeface="Helvetica Neue Medium"/>
                <a:ea typeface="Helvetica Neue Medium"/>
                <a:cs typeface="Helvetica Neue Medium"/>
                <a:sym typeface="Helvetica Neue Medium"/>
              </a:defRPr>
            </a:pPr>
          </a:p>
          <a:p>
            <a:pPr defTabSz="825500">
              <a:defRPr sz="3200">
                <a:solidFill>
                  <a:srgbClr val="FFFFFF"/>
                </a:solidFill>
                <a:latin typeface="Helvetica Neue Medium"/>
                <a:ea typeface="Helvetica Neue Medium"/>
                <a:cs typeface="Helvetica Neue Medium"/>
                <a:sym typeface="Helvetica Neue Medium"/>
              </a:defRPr>
            </a:pPr>
            <a:r>
              <a:t> Horizontal/Provider Collaboratives</a:t>
            </a:r>
          </a:p>
          <a:p>
            <a:pPr defTabSz="825500">
              <a:defRPr sz="3200">
                <a:solidFill>
                  <a:srgbClr val="FFFFFF"/>
                </a:solidFill>
                <a:latin typeface="Helvetica Neue Medium"/>
                <a:ea typeface="Helvetica Neue Medium"/>
                <a:cs typeface="Helvetica Neue Medium"/>
                <a:sym typeface="Helvetica Neue Medium"/>
              </a:defRPr>
            </a:pPr>
          </a:p>
          <a:p>
            <a:pPr defTabSz="825500">
              <a:defRPr sz="3200">
                <a:solidFill>
                  <a:srgbClr val="FFFFFF"/>
                </a:solidFill>
                <a:latin typeface="Helvetica Neue Medium"/>
                <a:ea typeface="Helvetica Neue Medium"/>
                <a:cs typeface="Helvetica Neue Medium"/>
                <a:sym typeface="Helvetica Neue Medium"/>
              </a:defRPr>
            </a:pPr>
            <a:r>
              <a:t>Regional</a:t>
            </a:r>
          </a:p>
        </p:txBody>
      </p:sp>
      <p:sp>
        <p:nvSpPr>
          <p:cNvPr id="321" name="ICBS Have a major architectural Role initially whilst PLACE BASED PARTNERSHIPS and Trusts PLAY A PIVOTAL ROLE IN DELIVERING THESE PROGRAMMES"/>
          <p:cNvSpPr txBox="1"/>
          <p:nvPr/>
        </p:nvSpPr>
        <p:spPr>
          <a:xfrm>
            <a:off x="12265143" y="12119161"/>
            <a:ext cx="11983681" cy="13575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defTabSz="414781">
              <a:defRPr cap="all" spc="-74" sz="2484">
                <a:solidFill>
                  <a:srgbClr val="000000"/>
                </a:solidFill>
                <a:latin typeface="Graphik Semibold"/>
                <a:ea typeface="Graphik Semibold"/>
                <a:cs typeface="Graphik Semibold"/>
                <a:sym typeface="Graphik Semibold"/>
              </a:defRPr>
            </a:pPr>
            <a:r>
              <a:t>ICBS Have a major architectural Role initially whilst PLACE BASED PARTNERSHIPS and Trusts PLAY A </a:t>
            </a:r>
            <a:r>
              <a:rPr b="1" i="1" u="sng">
                <a:latin typeface="Graphik"/>
                <a:ea typeface="Graphik"/>
                <a:cs typeface="Graphik"/>
                <a:sym typeface="Graphik"/>
              </a:rPr>
              <a:t>PIVOTAL</a:t>
            </a:r>
            <a:r>
              <a:t> ROLE IN DELIVERING THESE PROGRAMMES</a:t>
            </a:r>
          </a:p>
        </p:txBody>
      </p:sp>
      <p:sp>
        <p:nvSpPr>
          <p:cNvPr id="322" name="BASED ON AN ANALYSIS OF EVERY NHS ICS STRATEGY (MFCL 2021)"/>
          <p:cNvSpPr/>
          <p:nvPr/>
        </p:nvSpPr>
        <p:spPr>
          <a:xfrm>
            <a:off x="900776" y="11964472"/>
            <a:ext cx="10296198" cy="1376043"/>
          </a:xfrm>
          <a:prstGeom prst="roundRect">
            <a:avLst>
              <a:gd name="adj" fmla="val 13844"/>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Helvetica Neue Medium"/>
                <a:ea typeface="Helvetica Neue Medium"/>
                <a:cs typeface="Helvetica Neue Medium"/>
                <a:sym typeface="Helvetica Neue Medium"/>
              </a:defRPr>
            </a:lvl1pPr>
          </a:lstStyle>
          <a:p>
            <a:pPr/>
            <a:r>
              <a:t>BASED ON AN ANALYSIS OF EVERY NHS ICS STRATEGY (MFCL 2021)</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4" name="8 Critical Success Factors - Leadership and Behaviours"/>
          <p:cNvSpPr txBox="1"/>
          <p:nvPr>
            <p:ph type="body" idx="21"/>
          </p:nvPr>
        </p:nvSpPr>
        <p:spPr>
          <a:xfrm>
            <a:off x="12998192" y="1202046"/>
            <a:ext cx="7939670" cy="1511825"/>
          </a:xfrm>
          <a:prstGeom prst="rect">
            <a:avLst/>
          </a:prstGeom>
          <a:extLst>
            <a:ext uri="{C572A759-6A51-4108-AA02-DFA0A04FC94B}">
              <ma14:wrappingTextBoxFlag xmlns:ma14="http://schemas.microsoft.com/office/mac/drawingml/2011/main" val="1"/>
            </a:ext>
          </a:extLst>
        </p:spPr>
        <p:txBody>
          <a:bodyPr/>
          <a:lstStyle>
            <a:lvl1pPr defTabSz="693419">
              <a:defRPr sz="4619"/>
            </a:lvl1pPr>
          </a:lstStyle>
          <a:p>
            <a:pPr/>
            <a:r>
              <a:t>8 Critical Success Factors - Leadership and Behaviours  </a:t>
            </a:r>
          </a:p>
        </p:txBody>
      </p:sp>
      <p:sp>
        <p:nvSpPr>
          <p:cNvPr id="325" name="Intrinsically driven - commitment not simply compliance…"/>
          <p:cNvSpPr txBox="1"/>
          <p:nvPr>
            <p:ph type="body" sz="half" idx="1"/>
          </p:nvPr>
        </p:nvSpPr>
        <p:spPr>
          <a:xfrm>
            <a:off x="12760597" y="2969697"/>
            <a:ext cx="9779001" cy="9891591"/>
          </a:xfrm>
          <a:prstGeom prst="rect">
            <a:avLst/>
          </a:prstGeom>
        </p:spPr>
        <p:txBody>
          <a:bodyPr/>
          <a:lstStyle/>
          <a:p>
            <a:pPr marL="316991" indent="-316991" defTabSz="1267936">
              <a:spcBef>
                <a:spcPts val="2300"/>
              </a:spcBef>
              <a:defRPr sz="2496"/>
            </a:pPr>
            <a:r>
              <a:rPr b="1"/>
              <a:t>Intrinsically driven - commitment not simply compliance</a:t>
            </a:r>
            <a:r>
              <a:t> </a:t>
            </a:r>
          </a:p>
          <a:p>
            <a:pPr marL="330200" indent="-330200" defTabSz="1267936">
              <a:spcBef>
                <a:spcPts val="2300"/>
              </a:spcBef>
              <a:defRPr b="1" sz="2600"/>
            </a:pPr>
            <a:r>
              <a:t>Compelling leadership narrative and vision that connects the IC reforms to operational priorities (prevention, finance, elective recovery etc) and workforce issues (well being and workload)</a:t>
            </a:r>
          </a:p>
          <a:p>
            <a:pPr marL="330200" indent="-330200" defTabSz="1267936">
              <a:spcBef>
                <a:spcPts val="2300"/>
              </a:spcBef>
              <a:defRPr b="1" sz="2600"/>
            </a:pPr>
            <a:r>
              <a:t>Systematic and disciplined approach - narrative, mechanism, mindset, development  plan (road map) and simple effective oversight enshrined in an OPERATING MODEL </a:t>
            </a:r>
          </a:p>
          <a:p>
            <a:pPr marL="330200" indent="-330200" defTabSz="1267936">
              <a:spcBef>
                <a:spcPts val="2300"/>
              </a:spcBef>
              <a:defRPr b="1" sz="2600"/>
            </a:pPr>
            <a:r>
              <a:t>Fit for purpose - recognising geography, history and culture  </a:t>
            </a:r>
          </a:p>
          <a:p>
            <a:pPr marL="330200" indent="-330200" defTabSz="1267936">
              <a:spcBef>
                <a:spcPts val="2300"/>
              </a:spcBef>
              <a:defRPr b="1" sz="2600"/>
            </a:pPr>
            <a:r>
              <a:t>Clinical and care professional empowerment, engagement and culture </a:t>
            </a:r>
          </a:p>
          <a:p>
            <a:pPr marL="330200" indent="-330200" defTabSz="1267936">
              <a:spcBef>
                <a:spcPts val="2300"/>
              </a:spcBef>
              <a:defRPr b="1" sz="2600"/>
            </a:pPr>
            <a:r>
              <a:t>Shared data and intelligence systems available to all parties </a:t>
            </a:r>
          </a:p>
          <a:p>
            <a:pPr marL="330200" indent="-330200" defTabSz="1267936">
              <a:spcBef>
                <a:spcPts val="2300"/>
              </a:spcBef>
              <a:defRPr b="1" sz="2600"/>
            </a:pPr>
            <a:r>
              <a:t>Safe space to raise issues and genuinely co-design the new arrangements </a:t>
            </a:r>
          </a:p>
          <a:p>
            <a:pPr marL="330200" indent="-330200" defTabSz="1267936">
              <a:spcBef>
                <a:spcPts val="2300"/>
              </a:spcBef>
              <a:defRPr sz="2496"/>
            </a:pPr>
            <a:r>
              <a:rPr b="1" sz="2600"/>
              <a:t>All members are and feel an integral and equal part of the ICS but recognise different contributions and assets </a:t>
            </a:r>
            <a:endParaRPr b="1" sz="2600"/>
          </a:p>
          <a:p>
            <a:pPr marL="330200" indent="-330200" defTabSz="1267936">
              <a:spcBef>
                <a:spcPts val="2300"/>
              </a:spcBef>
              <a:defRPr sz="2496"/>
            </a:pPr>
            <a:r>
              <a:rPr b="1" sz="2600"/>
              <a:t>Needs resource and capacity to deliver programmes </a:t>
            </a:r>
          </a:p>
        </p:txBody>
      </p:sp>
      <p:pic>
        <p:nvPicPr>
          <p:cNvPr id="326" name="Hot-air balloons viewed from below against a blue sky" descr="Hot-air balloons viewed from below against a blue sky"/>
          <p:cNvPicPr>
            <a:picLocks noChangeAspect="1"/>
          </p:cNvPicPr>
          <p:nvPr>
            <p:ph type="pic" idx="22"/>
          </p:nvPr>
        </p:nvPicPr>
        <p:blipFill>
          <a:blip r:embed="rId2">
            <a:extLst/>
          </a:blip>
          <a:srcRect l="11158" t="0" r="23752" b="0"/>
          <a:stretch>
            <a:fillRect/>
          </a:stretch>
        </p:blipFill>
        <p:spPr>
          <a:xfrm>
            <a:off x="634765" y="1648545"/>
            <a:ext cx="10916874" cy="11188205"/>
          </a:xfrm>
          <a:prstGeom prst="rect">
            <a:avLst/>
          </a:prstGeom>
        </p:spPr>
      </p:pic>
      <p:sp>
        <p:nvSpPr>
          <p:cNvPr id="327" name="ICS Development Challenges"/>
          <p:cNvSpPr txBox="1"/>
          <p:nvPr>
            <p:ph type="title"/>
          </p:nvPr>
        </p:nvSpPr>
        <p:spPr>
          <a:xfrm>
            <a:off x="12334303" y="203169"/>
            <a:ext cx="10631589" cy="1435101"/>
          </a:xfrm>
          <a:prstGeom prst="rect">
            <a:avLst/>
          </a:prstGeom>
        </p:spPr>
        <p:txBody>
          <a:bodyPr/>
          <a:lstStyle>
            <a:lvl1pPr defTabSz="1755604">
              <a:defRPr spc="-122" sz="6120"/>
            </a:lvl1pPr>
          </a:lstStyle>
          <a:p>
            <a:pPr/>
            <a:r>
              <a:t>ICS Development Challenges </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6" name="CCPL is vital if N&amp;W is to be successful in managing to improve outcomes within restricted resources"/>
          <p:cNvSpPr txBox="1"/>
          <p:nvPr>
            <p:ph type="title"/>
          </p:nvPr>
        </p:nvSpPr>
        <p:spPr>
          <a:prstGeom prst="rect">
            <a:avLst/>
          </a:prstGeom>
        </p:spPr>
        <p:txBody>
          <a:bodyPr/>
          <a:lstStyle>
            <a:lvl1pPr defTabSz="2194505">
              <a:defRPr spc="-208" sz="10439"/>
            </a:lvl1pPr>
          </a:lstStyle>
          <a:p>
            <a:pPr/>
            <a:r>
              <a:t>CCPL is vital if N&amp;W is to be successful in managing to improve outcomes within restricted resources </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9" name="Typical issues that emerging ‘ICBs’ are wrestling with"/>
          <p:cNvSpPr txBox="1"/>
          <p:nvPr>
            <p:ph type="body" idx="21"/>
          </p:nvPr>
        </p:nvSpPr>
        <p:spPr>
          <a:xfrm>
            <a:off x="13084010" y="1421283"/>
            <a:ext cx="9779001" cy="1187237"/>
          </a:xfrm>
          <a:prstGeom prst="rect">
            <a:avLst/>
          </a:prstGeom>
          <a:extLst>
            <a:ext uri="{C572A759-6A51-4108-AA02-DFA0A04FC94B}">
              <ma14:wrappingTextBoxFlag xmlns:ma14="http://schemas.microsoft.com/office/mac/drawingml/2011/main" val="1"/>
            </a:ext>
          </a:extLst>
        </p:spPr>
        <p:txBody>
          <a:bodyPr/>
          <a:lstStyle>
            <a:lvl1pPr defTabSz="528319">
              <a:defRPr sz="3520"/>
            </a:lvl1pPr>
          </a:lstStyle>
          <a:p>
            <a:pPr/>
            <a:r>
              <a:t>Typical issues that emerging ‘ICBs’ are wrestling with   </a:t>
            </a:r>
          </a:p>
        </p:txBody>
      </p:sp>
      <p:sp>
        <p:nvSpPr>
          <p:cNvPr id="330" name="Jigsaw pieces without a picture on the box - defining the whole operating model - where do the  ICS, ICB, PCNs PCs and neighbourhoods fit together…"/>
          <p:cNvSpPr txBox="1"/>
          <p:nvPr>
            <p:ph type="body" sz="half" idx="1"/>
          </p:nvPr>
        </p:nvSpPr>
        <p:spPr>
          <a:xfrm>
            <a:off x="13084010" y="2657554"/>
            <a:ext cx="9779001" cy="9170285"/>
          </a:xfrm>
          <a:prstGeom prst="rect">
            <a:avLst/>
          </a:prstGeom>
        </p:spPr>
        <p:txBody>
          <a:bodyPr/>
          <a:lstStyle/>
          <a:p>
            <a:pPr marL="323087" indent="-323087" defTabSz="1292319">
              <a:spcBef>
                <a:spcPts val="2300"/>
              </a:spcBef>
              <a:defRPr b="1" sz="2543"/>
            </a:pPr>
            <a:r>
              <a:t>Jigsaw pieces without a picture on the box - defining the whole operating model - where do the  ICS, ICB, PCNs PCs and neighbourhoods fit together </a:t>
            </a:r>
          </a:p>
          <a:p>
            <a:pPr marL="323087" indent="-323087" defTabSz="1292319">
              <a:spcBef>
                <a:spcPts val="2300"/>
              </a:spcBef>
              <a:defRPr b="1" sz="2543"/>
            </a:pPr>
            <a:r>
              <a:t>Relationship between Places and Collaboratives (vertical and horizontal)</a:t>
            </a:r>
          </a:p>
          <a:p>
            <a:pPr marL="323087" indent="-323087" defTabSz="1292319">
              <a:spcBef>
                <a:spcPts val="2300"/>
              </a:spcBef>
              <a:defRPr b="1" sz="2543"/>
            </a:pPr>
            <a:r>
              <a:t>A blend of allocative efficiency and technical efficiency required and is key to the relationship with LAs</a:t>
            </a:r>
          </a:p>
          <a:p>
            <a:pPr marL="323087" indent="-323087" defTabSz="1292319">
              <a:spcBef>
                <a:spcPts val="2300"/>
              </a:spcBef>
              <a:defRPr b="1" sz="2543"/>
            </a:pPr>
            <a:r>
              <a:t>ICB and ICP relationships and roles + legal delegation and financial flow  </a:t>
            </a:r>
          </a:p>
          <a:p>
            <a:pPr marL="323087" indent="-323087" defTabSz="1292319">
              <a:spcBef>
                <a:spcPts val="2300"/>
              </a:spcBef>
              <a:defRPr b="1" sz="2543"/>
            </a:pPr>
            <a:r>
              <a:t>Sovereignty and shared decision making for statutory organisations - eg role of Committees in Common </a:t>
            </a:r>
          </a:p>
          <a:p>
            <a:pPr marL="323087" indent="-323087" defTabSz="1292319">
              <a:spcBef>
                <a:spcPts val="2300"/>
              </a:spcBef>
              <a:defRPr b="1" sz="2543"/>
            </a:pPr>
            <a:r>
              <a:t>Form and function - governance triumphs over mission </a:t>
            </a:r>
          </a:p>
          <a:p>
            <a:pPr marL="323087" indent="-323087" defTabSz="1292319">
              <a:spcBef>
                <a:spcPts val="2300"/>
              </a:spcBef>
              <a:defRPr b="1" sz="2543"/>
            </a:pPr>
            <a:r>
              <a:t>Issues of CCG redeployment and culture at ICS - CCG 2.0 v Provider owned and integral </a:t>
            </a:r>
          </a:p>
          <a:p>
            <a:pPr marL="323087" indent="-323087" defTabSz="1292319">
              <a:spcBef>
                <a:spcPts val="2300"/>
              </a:spcBef>
              <a:defRPr b="1" sz="2543"/>
            </a:pPr>
            <a:r>
              <a:t>ICS becoming a system management organisation rather than a vehicle for system transformation - impacts on role of PC</a:t>
            </a:r>
          </a:p>
          <a:p>
            <a:pPr marL="323087" indent="-323087" defTabSz="1292319">
              <a:spcBef>
                <a:spcPts val="2300"/>
              </a:spcBef>
              <a:defRPr b="1" sz="2543"/>
            </a:pPr>
            <a:r>
              <a:t>Wider geographic complexities  </a:t>
            </a:r>
          </a:p>
        </p:txBody>
      </p:sp>
      <p:pic>
        <p:nvPicPr>
          <p:cNvPr id="331" name="Hot-air balloons viewed from below against a blue sky" descr="Hot-air balloons viewed from below against a blue sky"/>
          <p:cNvPicPr>
            <a:picLocks noChangeAspect="1"/>
          </p:cNvPicPr>
          <p:nvPr>
            <p:ph type="pic" idx="22"/>
          </p:nvPr>
        </p:nvPicPr>
        <p:blipFill>
          <a:blip r:embed="rId2">
            <a:extLst/>
          </a:blip>
          <a:srcRect l="16253" t="0" r="18729" b="0"/>
          <a:stretch>
            <a:fillRect/>
          </a:stretch>
        </p:blipFill>
        <p:spPr>
          <a:xfrm>
            <a:off x="634765" y="1648545"/>
            <a:ext cx="10916874" cy="11188205"/>
          </a:xfrm>
          <a:prstGeom prst="rect">
            <a:avLst/>
          </a:prstGeom>
        </p:spPr>
      </p:pic>
      <p:sp>
        <p:nvSpPr>
          <p:cNvPr id="332" name="ICS Development  Challenges"/>
          <p:cNvSpPr txBox="1"/>
          <p:nvPr>
            <p:ph type="title"/>
          </p:nvPr>
        </p:nvSpPr>
        <p:spPr>
          <a:xfrm>
            <a:off x="13084010" y="11453"/>
            <a:ext cx="10692655" cy="1435101"/>
          </a:xfrm>
          <a:prstGeom prst="rect">
            <a:avLst/>
          </a:prstGeom>
        </p:spPr>
        <p:txBody>
          <a:bodyPr/>
          <a:lstStyle>
            <a:lvl1pPr defTabSz="1755604">
              <a:defRPr spc="-122" sz="6120"/>
            </a:lvl1pPr>
          </a:lstStyle>
          <a:p>
            <a:pPr/>
            <a:r>
              <a:t>ICS Development  Challenges  </a:t>
            </a:r>
          </a:p>
        </p:txBody>
      </p:sp>
      <p:sp>
        <p:nvSpPr>
          <p:cNvPr id="333" name="The Risk of Misalignment of Mission, Purpose and Outcomes"/>
          <p:cNvSpPr txBox="1"/>
          <p:nvPr/>
        </p:nvSpPr>
        <p:spPr>
          <a:xfrm>
            <a:off x="13300402" y="11993948"/>
            <a:ext cx="9779001" cy="1511825"/>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lvl1pPr algn="l" defTabSz="693419">
              <a:defRPr b="1" sz="4619">
                <a:solidFill>
                  <a:srgbClr val="000000"/>
                </a:solidFill>
              </a:defRPr>
            </a:lvl1pPr>
          </a:lstStyle>
          <a:p>
            <a:pPr/>
            <a:r>
              <a:t>The Risk of Misalignment of Mission, Purpose and Outcomes    </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8" name="1…"/>
          <p:cNvSpPr txBox="1"/>
          <p:nvPr>
            <p:ph type="body" sz="quarter" idx="1"/>
          </p:nvPr>
        </p:nvSpPr>
        <p:spPr>
          <a:xfrm>
            <a:off x="1630176" y="3204464"/>
            <a:ext cx="3694201" cy="4428001"/>
          </a:xfrm>
          <a:prstGeom prst="rect">
            <a:avLst/>
          </a:prstGeom>
          <a:solidFill>
            <a:srgbClr val="B7B7B7"/>
          </a:solidFill>
        </p:spPr>
        <p:txBody>
          <a:bodyPr/>
          <a:lstStyle/>
          <a:p>
            <a:pPr marL="0" indent="0" algn="ctr">
              <a:buSzTx/>
              <a:buNone/>
              <a:defRPr b="1" sz="5800">
                <a:solidFill>
                  <a:srgbClr val="D04A02"/>
                </a:solidFill>
              </a:defRPr>
            </a:pPr>
            <a:r>
              <a:t>1</a:t>
            </a:r>
          </a:p>
          <a:p>
            <a:pPr marL="0" indent="0" algn="ctr">
              <a:spcBef>
                <a:spcPts val="1200"/>
              </a:spcBef>
              <a:buSzTx/>
              <a:buNone/>
              <a:defRPr sz="3200"/>
            </a:pPr>
            <a:r>
              <a:t>Prevention and developing a citizen centred ‘asset based’ approach</a:t>
            </a:r>
          </a:p>
        </p:txBody>
      </p:sp>
      <p:sp>
        <p:nvSpPr>
          <p:cNvPr id="229" name="2…"/>
          <p:cNvSpPr txBox="1"/>
          <p:nvPr/>
        </p:nvSpPr>
        <p:spPr>
          <a:xfrm>
            <a:off x="5861132" y="3204464"/>
            <a:ext cx="3694201" cy="4428001"/>
          </a:xfrm>
          <a:prstGeom prst="rect">
            <a:avLst/>
          </a:prstGeom>
          <a:solidFill>
            <a:srgbClr val="B7B7B7"/>
          </a:solidFill>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defTabSz="1828800">
              <a:buClr>
                <a:srgbClr val="000000"/>
              </a:buClr>
              <a:buFont typeface="Arial"/>
              <a:defRPr b="1" sz="5800">
                <a:solidFill>
                  <a:srgbClr val="D04A02"/>
                </a:solidFill>
                <a:latin typeface="Arial"/>
                <a:ea typeface="Arial"/>
                <a:cs typeface="Arial"/>
                <a:sym typeface="Arial"/>
              </a:defRPr>
            </a:pPr>
            <a:r>
              <a:t>2</a:t>
            </a:r>
          </a:p>
          <a:p>
            <a:pPr defTabSz="1828800">
              <a:spcBef>
                <a:spcPts val="1200"/>
              </a:spcBef>
              <a:buClr>
                <a:srgbClr val="000000"/>
              </a:buClr>
              <a:buFont typeface="Arial"/>
              <a:defRPr sz="3200">
                <a:solidFill>
                  <a:srgbClr val="000000"/>
                </a:solidFill>
                <a:latin typeface="Arial"/>
                <a:ea typeface="Arial"/>
                <a:cs typeface="Arial"/>
                <a:sym typeface="Arial"/>
              </a:defRPr>
            </a:pPr>
            <a:r>
              <a:t>Investment in primary care</a:t>
            </a:r>
          </a:p>
        </p:txBody>
      </p:sp>
      <p:sp>
        <p:nvSpPr>
          <p:cNvPr id="230" name="3…"/>
          <p:cNvSpPr txBox="1"/>
          <p:nvPr/>
        </p:nvSpPr>
        <p:spPr>
          <a:xfrm>
            <a:off x="10092089" y="3204464"/>
            <a:ext cx="3694201" cy="4428001"/>
          </a:xfrm>
          <a:prstGeom prst="rect">
            <a:avLst/>
          </a:prstGeom>
          <a:solidFill>
            <a:srgbClr val="B7B7B7"/>
          </a:solidFill>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defTabSz="1828800">
              <a:buClr>
                <a:srgbClr val="000000"/>
              </a:buClr>
              <a:buFont typeface="Arial"/>
              <a:defRPr b="1" sz="5800">
                <a:solidFill>
                  <a:srgbClr val="D04A02"/>
                </a:solidFill>
                <a:latin typeface="Arial"/>
                <a:ea typeface="Arial"/>
                <a:cs typeface="Arial"/>
                <a:sym typeface="Arial"/>
              </a:defRPr>
            </a:pPr>
            <a:r>
              <a:t>3</a:t>
            </a:r>
          </a:p>
          <a:p>
            <a:pPr defTabSz="1828800">
              <a:spcBef>
                <a:spcPts val="1200"/>
              </a:spcBef>
              <a:buClr>
                <a:srgbClr val="000000"/>
              </a:buClr>
              <a:buFont typeface="Arial"/>
              <a:defRPr sz="3200">
                <a:solidFill>
                  <a:srgbClr val="000000"/>
                </a:solidFill>
                <a:latin typeface="Arial"/>
                <a:ea typeface="Arial"/>
                <a:cs typeface="Arial"/>
                <a:sym typeface="Arial"/>
              </a:defRPr>
            </a:pPr>
            <a:r>
              <a:t>Whole systems </a:t>
            </a:r>
          </a:p>
          <a:p>
            <a:pPr defTabSz="1828800">
              <a:spcBef>
                <a:spcPts val="1200"/>
              </a:spcBef>
              <a:buClr>
                <a:srgbClr val="000000"/>
              </a:buClr>
              <a:buFont typeface="Arial"/>
              <a:defRPr sz="3200">
                <a:solidFill>
                  <a:srgbClr val="000000"/>
                </a:solidFill>
                <a:latin typeface="Arial"/>
                <a:ea typeface="Arial"/>
                <a:cs typeface="Arial"/>
                <a:sym typeface="Arial"/>
              </a:defRPr>
            </a:pPr>
            <a:r>
              <a:t>approach</a:t>
            </a:r>
          </a:p>
        </p:txBody>
      </p:sp>
      <p:sp>
        <p:nvSpPr>
          <p:cNvPr id="231" name="4…"/>
          <p:cNvSpPr txBox="1"/>
          <p:nvPr/>
        </p:nvSpPr>
        <p:spPr>
          <a:xfrm>
            <a:off x="14323045" y="3204464"/>
            <a:ext cx="3694201" cy="4428001"/>
          </a:xfrm>
          <a:prstGeom prst="rect">
            <a:avLst/>
          </a:prstGeom>
          <a:solidFill>
            <a:srgbClr val="B7B7B7"/>
          </a:solidFill>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defTabSz="1828800">
              <a:buClr>
                <a:srgbClr val="000000"/>
              </a:buClr>
              <a:buFont typeface="Arial"/>
              <a:defRPr b="1" sz="5800">
                <a:solidFill>
                  <a:srgbClr val="D04A02"/>
                </a:solidFill>
                <a:latin typeface="Arial"/>
                <a:ea typeface="Arial"/>
                <a:cs typeface="Arial"/>
                <a:sym typeface="Arial"/>
              </a:defRPr>
            </a:pPr>
            <a:r>
              <a:t>4</a:t>
            </a:r>
          </a:p>
          <a:p>
            <a:pPr defTabSz="1828800">
              <a:spcBef>
                <a:spcPts val="1200"/>
              </a:spcBef>
              <a:buClr>
                <a:srgbClr val="000000"/>
              </a:buClr>
              <a:buFont typeface="Arial"/>
              <a:defRPr sz="3200">
                <a:solidFill>
                  <a:srgbClr val="000000"/>
                </a:solidFill>
                <a:latin typeface="Arial"/>
                <a:ea typeface="Arial"/>
                <a:cs typeface="Arial"/>
                <a:sym typeface="Arial"/>
              </a:defRPr>
            </a:pPr>
            <a:r>
              <a:t>Managing unwarranted clinical variation</a:t>
            </a:r>
          </a:p>
        </p:txBody>
      </p:sp>
      <p:sp>
        <p:nvSpPr>
          <p:cNvPr id="232" name="Slide Number"/>
          <p:cNvSpPr txBox="1"/>
          <p:nvPr>
            <p:ph type="sldNum" sz="quarter" idx="2"/>
          </p:nvPr>
        </p:nvSpPr>
        <p:spPr>
          <a:xfrm>
            <a:off x="20294325" y="13085866"/>
            <a:ext cx="127001" cy="17281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33" name="Eight Typical Strategies For Addressing Current Challenges"/>
          <p:cNvSpPr txBox="1"/>
          <p:nvPr>
            <p:ph type="title"/>
          </p:nvPr>
        </p:nvSpPr>
        <p:spPr>
          <a:xfrm>
            <a:off x="579003" y="1121934"/>
            <a:ext cx="18995795" cy="2170860"/>
          </a:xfrm>
          <a:prstGeom prst="rect">
            <a:avLst/>
          </a:prstGeom>
        </p:spPr>
        <p:txBody>
          <a:bodyPr/>
          <a:lstStyle>
            <a:lvl1pPr>
              <a:defRPr b="1">
                <a:latin typeface="Arial"/>
                <a:ea typeface="Arial"/>
                <a:cs typeface="Arial"/>
                <a:sym typeface="Arial"/>
              </a:defRPr>
            </a:lvl1pPr>
          </a:lstStyle>
          <a:p>
            <a:pPr/>
            <a:r>
              <a:t>Eight Typical Strategies For Addressing Current Challenges</a:t>
            </a:r>
          </a:p>
        </p:txBody>
      </p:sp>
      <p:sp>
        <p:nvSpPr>
          <p:cNvPr id="234" name="5…"/>
          <p:cNvSpPr txBox="1"/>
          <p:nvPr/>
        </p:nvSpPr>
        <p:spPr>
          <a:xfrm>
            <a:off x="1630176" y="8145225"/>
            <a:ext cx="3694201" cy="4428001"/>
          </a:xfrm>
          <a:prstGeom prst="rect">
            <a:avLst/>
          </a:prstGeom>
          <a:solidFill>
            <a:srgbClr val="B7B7B7"/>
          </a:solidFill>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defTabSz="1828800">
              <a:defRPr b="1" sz="5800">
                <a:solidFill>
                  <a:srgbClr val="D04A02"/>
                </a:solidFill>
                <a:latin typeface="Arial"/>
                <a:ea typeface="Arial"/>
                <a:cs typeface="Arial"/>
                <a:sym typeface="Arial"/>
              </a:defRPr>
            </a:pPr>
            <a:r>
              <a:t>5</a:t>
            </a:r>
          </a:p>
          <a:p>
            <a:pPr defTabSz="1828800">
              <a:spcBef>
                <a:spcPts val="1200"/>
              </a:spcBef>
              <a:defRPr sz="3200">
                <a:solidFill>
                  <a:srgbClr val="000000"/>
                </a:solidFill>
                <a:latin typeface="Arial"/>
                <a:ea typeface="Arial"/>
                <a:cs typeface="Arial"/>
                <a:sym typeface="Arial"/>
              </a:defRPr>
            </a:pPr>
            <a:r>
              <a:t>Using lean management techniques</a:t>
            </a:r>
          </a:p>
        </p:txBody>
      </p:sp>
      <p:sp>
        <p:nvSpPr>
          <p:cNvPr id="235" name="6…"/>
          <p:cNvSpPr txBox="1"/>
          <p:nvPr>
            <p:ph type="body" idx="21"/>
          </p:nvPr>
        </p:nvSpPr>
        <p:spPr>
          <a:xfrm>
            <a:off x="5861132" y="8145225"/>
            <a:ext cx="3694201" cy="4428001"/>
          </a:xfrm>
          <a:prstGeom prst="rect">
            <a:avLst/>
          </a:prstGeom>
          <a:solidFill>
            <a:srgbClr val="B7B7B7"/>
          </a:solidFill>
          <a:extLst>
            <a:ext uri="{C572A759-6A51-4108-AA02-DFA0A04FC94B}">
              <ma14:wrappingTextBoxFlag xmlns:ma14="http://schemas.microsoft.com/office/mac/drawingml/2011/main" val="1"/>
            </a:ext>
          </a:extLst>
        </p:spPr>
        <p:txBody>
          <a:bodyPr/>
          <a:lstStyle/>
          <a:p>
            <a:pPr marL="0" indent="0" algn="ctr" defTabSz="1828800">
              <a:lnSpc>
                <a:spcPct val="100000"/>
              </a:lnSpc>
              <a:spcBef>
                <a:spcPts val="0"/>
              </a:spcBef>
              <a:buClr>
                <a:srgbClr val="000000"/>
              </a:buClr>
              <a:buSzTx/>
              <a:buFont typeface="Arial"/>
              <a:buNone/>
              <a:defRPr b="1" sz="5800">
                <a:solidFill>
                  <a:srgbClr val="D04A02"/>
                </a:solidFill>
                <a:latin typeface="Arial"/>
                <a:ea typeface="Arial"/>
                <a:cs typeface="Arial"/>
                <a:sym typeface="Arial"/>
              </a:defRPr>
            </a:pPr>
            <a:r>
              <a:t>6</a:t>
            </a:r>
          </a:p>
          <a:p>
            <a:pPr marL="0" indent="0" algn="ctr" defTabSz="1828800">
              <a:lnSpc>
                <a:spcPct val="100000"/>
              </a:lnSpc>
              <a:spcBef>
                <a:spcPts val="1200"/>
              </a:spcBef>
              <a:buClr>
                <a:srgbClr val="000000"/>
              </a:buClr>
              <a:buSzTx/>
              <a:buFont typeface="Arial"/>
              <a:buNone/>
              <a:defRPr sz="3200">
                <a:latin typeface="Arial"/>
                <a:ea typeface="Arial"/>
                <a:cs typeface="Arial"/>
                <a:sym typeface="Arial"/>
              </a:defRPr>
            </a:pPr>
            <a:r>
              <a:t>Adopting new digital technologies - PHM, citizen health, telehealth services</a:t>
            </a:r>
          </a:p>
        </p:txBody>
      </p:sp>
      <p:sp>
        <p:nvSpPr>
          <p:cNvPr id="236" name="7…"/>
          <p:cNvSpPr txBox="1"/>
          <p:nvPr>
            <p:ph type="body" idx="22"/>
          </p:nvPr>
        </p:nvSpPr>
        <p:spPr>
          <a:xfrm>
            <a:off x="10092089" y="8145225"/>
            <a:ext cx="3694201" cy="4428001"/>
          </a:xfrm>
          <a:prstGeom prst="rect">
            <a:avLst/>
          </a:prstGeom>
          <a:solidFill>
            <a:srgbClr val="B7B7B7"/>
          </a:solidFill>
          <a:extLst>
            <a:ext uri="{C572A759-6A51-4108-AA02-DFA0A04FC94B}">
              <ma14:wrappingTextBoxFlag xmlns:ma14="http://schemas.microsoft.com/office/mac/drawingml/2011/main" val="1"/>
            </a:ext>
          </a:extLst>
        </p:spPr>
        <p:txBody>
          <a:bodyPr/>
          <a:lstStyle/>
          <a:p>
            <a:pPr marL="0" indent="0" algn="ctr" defTabSz="1828800">
              <a:lnSpc>
                <a:spcPct val="100000"/>
              </a:lnSpc>
              <a:spcBef>
                <a:spcPts val="0"/>
              </a:spcBef>
              <a:buClr>
                <a:srgbClr val="000000"/>
              </a:buClr>
              <a:buSzTx/>
              <a:buFont typeface="Arial"/>
              <a:buNone/>
              <a:defRPr b="1" sz="5800">
                <a:solidFill>
                  <a:srgbClr val="D04A02"/>
                </a:solidFill>
                <a:latin typeface="Arial"/>
                <a:ea typeface="Arial"/>
                <a:cs typeface="Arial"/>
                <a:sym typeface="Arial"/>
              </a:defRPr>
            </a:pPr>
            <a:r>
              <a:t>7</a:t>
            </a:r>
          </a:p>
          <a:p>
            <a:pPr marL="0" indent="0" algn="ctr" defTabSz="1828800">
              <a:lnSpc>
                <a:spcPct val="100000"/>
              </a:lnSpc>
              <a:spcBef>
                <a:spcPts val="1200"/>
              </a:spcBef>
              <a:buClr>
                <a:srgbClr val="000000"/>
              </a:buClr>
              <a:buSzTx/>
              <a:buFont typeface="Arial"/>
              <a:buNone/>
              <a:defRPr sz="3200">
                <a:latin typeface="Arial"/>
                <a:ea typeface="Arial"/>
                <a:cs typeface="Arial"/>
                <a:sym typeface="Arial"/>
              </a:defRPr>
            </a:pPr>
            <a:r>
              <a:t>Adopting new clinical procedures and pharmacological interventions</a:t>
            </a:r>
            <a:br/>
          </a:p>
        </p:txBody>
      </p:sp>
      <p:sp>
        <p:nvSpPr>
          <p:cNvPr id="237" name="8…"/>
          <p:cNvSpPr txBox="1"/>
          <p:nvPr>
            <p:ph type="body" idx="23"/>
          </p:nvPr>
        </p:nvSpPr>
        <p:spPr>
          <a:xfrm>
            <a:off x="14491351" y="8145225"/>
            <a:ext cx="3694201" cy="4428001"/>
          </a:xfrm>
          <a:prstGeom prst="rect">
            <a:avLst/>
          </a:prstGeom>
          <a:solidFill>
            <a:srgbClr val="B7B7B7"/>
          </a:solidFill>
          <a:extLst>
            <a:ext uri="{C572A759-6A51-4108-AA02-DFA0A04FC94B}">
              <ma14:wrappingTextBoxFlag xmlns:ma14="http://schemas.microsoft.com/office/mac/drawingml/2011/main" val="1"/>
            </a:ext>
          </a:extLst>
        </p:spPr>
        <p:txBody>
          <a:bodyPr/>
          <a:lstStyle/>
          <a:p>
            <a:pPr marL="0" indent="0" algn="ctr" defTabSz="1828800">
              <a:lnSpc>
                <a:spcPct val="100000"/>
              </a:lnSpc>
              <a:spcBef>
                <a:spcPts val="0"/>
              </a:spcBef>
              <a:buClr>
                <a:srgbClr val="000000"/>
              </a:buClr>
              <a:buSzTx/>
              <a:buFont typeface="Arial"/>
              <a:buNone/>
              <a:defRPr b="1" sz="5800">
                <a:solidFill>
                  <a:srgbClr val="D04A02"/>
                </a:solidFill>
                <a:latin typeface="Arial"/>
                <a:ea typeface="Arial"/>
                <a:cs typeface="Arial"/>
                <a:sym typeface="Arial"/>
              </a:defRPr>
            </a:pPr>
            <a:r>
              <a:t>8</a:t>
            </a:r>
          </a:p>
          <a:p>
            <a:pPr marL="0" indent="0" algn="ctr" defTabSz="1828800">
              <a:lnSpc>
                <a:spcPct val="100000"/>
              </a:lnSpc>
              <a:spcBef>
                <a:spcPts val="1200"/>
              </a:spcBef>
              <a:buClr>
                <a:srgbClr val="000000"/>
              </a:buClr>
              <a:buSzTx/>
              <a:buFont typeface="Arial"/>
              <a:buNone/>
              <a:defRPr sz="3200">
                <a:latin typeface="Arial"/>
                <a:ea typeface="Arial"/>
                <a:cs typeface="Arial"/>
                <a:sym typeface="Arial"/>
              </a:defRPr>
            </a:pPr>
            <a:r>
              <a:t>Creating new partnerships and governance approaches (seeking scale)</a:t>
            </a:r>
          </a:p>
        </p:txBody>
      </p:sp>
      <p:sp>
        <p:nvSpPr>
          <p:cNvPr id="238" name="ICS REFORMS MIRROR BOX 3"/>
          <p:cNvSpPr/>
          <p:nvPr/>
        </p:nvSpPr>
        <p:spPr>
          <a:xfrm>
            <a:off x="18885346" y="1794054"/>
            <a:ext cx="4056898" cy="3267826"/>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rPr b="1">
                <a:latin typeface="+mn-lt"/>
                <a:ea typeface="+mn-ea"/>
                <a:cs typeface="+mn-cs"/>
                <a:sym typeface="Helvetica Neue"/>
              </a:rPr>
              <a:t>ICS REFORMS MIRROR BOX 3</a:t>
            </a:r>
            <a:r>
              <a:t> </a:t>
            </a:r>
          </a:p>
        </p:txBody>
      </p:sp>
      <p:sp>
        <p:nvSpPr>
          <p:cNvPr id="239" name="ICS REFORMS REQUIRE BOX 8"/>
          <p:cNvSpPr/>
          <p:nvPr/>
        </p:nvSpPr>
        <p:spPr>
          <a:xfrm>
            <a:off x="18885346" y="5934564"/>
            <a:ext cx="4056898" cy="3267826"/>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rPr b="1">
                <a:latin typeface="+mn-lt"/>
                <a:ea typeface="+mn-ea"/>
                <a:cs typeface="+mn-cs"/>
                <a:sym typeface="Helvetica Neue"/>
              </a:rPr>
              <a:t>ICS REFORMS REQUIRE BOX 8</a:t>
            </a:r>
            <a:r>
              <a:t> </a:t>
            </a:r>
          </a:p>
        </p:txBody>
      </p:sp>
      <p:sp>
        <p:nvSpPr>
          <p:cNvPr id="240" name="ICS REFORM MUST DEPLOY BOXES 1-7"/>
          <p:cNvSpPr/>
          <p:nvPr/>
        </p:nvSpPr>
        <p:spPr>
          <a:xfrm>
            <a:off x="18885346" y="9919541"/>
            <a:ext cx="4056898" cy="3267825"/>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b="1" sz="3200">
                <a:solidFill>
                  <a:srgbClr val="FFFFFF"/>
                </a:solidFill>
              </a:defRPr>
            </a:lvl1pPr>
          </a:lstStyle>
          <a:p>
            <a:pPr>
              <a:defRPr b="0">
                <a:latin typeface="Helvetica Neue Medium"/>
                <a:ea typeface="Helvetica Neue Medium"/>
                <a:cs typeface="Helvetica Neue Medium"/>
                <a:sym typeface="Helvetica Neue Medium"/>
              </a:defRPr>
            </a:pPr>
            <a:r>
              <a:rPr b="1">
                <a:latin typeface="+mn-lt"/>
                <a:ea typeface="+mn-ea"/>
                <a:cs typeface="+mn-cs"/>
                <a:sym typeface="Helvetica Neue"/>
              </a:rPr>
              <a:t>ICS REFORM MUST DEPLOY BOXES 1-7</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44" name="IMG_0862.jpeg" descr="IMG_0862.jpeg"/>
          <p:cNvPicPr>
            <a:picLocks noChangeAspect="1"/>
          </p:cNvPicPr>
          <p:nvPr/>
        </p:nvPicPr>
        <p:blipFill>
          <a:blip r:embed="rId2">
            <a:extLst/>
          </a:blip>
          <a:stretch>
            <a:fillRect/>
          </a:stretch>
        </p:blipFill>
        <p:spPr>
          <a:xfrm>
            <a:off x="3808775" y="907092"/>
            <a:ext cx="15779884" cy="12389009"/>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46" name="IMG_0864.jpeg" descr="IMG_0864.jpeg"/>
          <p:cNvPicPr>
            <a:picLocks noChangeAspect="1"/>
          </p:cNvPicPr>
          <p:nvPr/>
        </p:nvPicPr>
        <p:blipFill>
          <a:blip r:embed="rId2">
            <a:extLst/>
          </a:blip>
          <a:stretch>
            <a:fillRect/>
          </a:stretch>
        </p:blipFill>
        <p:spPr>
          <a:xfrm>
            <a:off x="5960854" y="783557"/>
            <a:ext cx="13034744" cy="12148886"/>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48" name="IMG_0865.jpeg" descr="IMG_0865.jpeg"/>
          <p:cNvPicPr>
            <a:picLocks noChangeAspect="1"/>
          </p:cNvPicPr>
          <p:nvPr/>
        </p:nvPicPr>
        <p:blipFill>
          <a:blip r:embed="rId2">
            <a:extLst/>
          </a:blip>
          <a:stretch>
            <a:fillRect/>
          </a:stretch>
        </p:blipFill>
        <p:spPr>
          <a:xfrm>
            <a:off x="2583765" y="763371"/>
            <a:ext cx="18668379" cy="12189258"/>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0" name="N&amp;W CCPL Programme"/>
          <p:cNvSpPr txBox="1"/>
          <p:nvPr>
            <p:ph type="body" idx="21"/>
          </p:nvPr>
        </p:nvSpPr>
        <p:spPr>
          <a:prstGeom prst="rect">
            <a:avLst/>
          </a:prstGeom>
        </p:spPr>
        <p:txBody>
          <a:bodyPr/>
          <a:lstStyle/>
          <a:p>
            <a:pPr/>
            <a:r>
              <a:t>N&amp;W CCPL Programme </a:t>
            </a:r>
          </a:p>
        </p:txBody>
      </p:sp>
      <p:sp>
        <p:nvSpPr>
          <p:cNvPr id="251" name="Reorientation of Care from Hospital to patient centred, community based care in Canterbury, New Zealand"/>
          <p:cNvSpPr txBox="1"/>
          <p:nvPr>
            <p:ph type="title"/>
          </p:nvPr>
        </p:nvSpPr>
        <p:spPr>
          <a:xfrm>
            <a:off x="3619500" y="1760618"/>
            <a:ext cx="17145000" cy="1330782"/>
          </a:xfrm>
          <a:prstGeom prst="rect">
            <a:avLst/>
          </a:prstGeom>
        </p:spPr>
        <p:txBody>
          <a:bodyPr/>
          <a:lstStyle>
            <a:lvl1pPr algn="ctr" defTabSz="460057">
              <a:spcBef>
                <a:spcPts val="2200"/>
              </a:spcBef>
              <a:defRPr sz="4704"/>
            </a:lvl1pPr>
          </a:lstStyle>
          <a:p>
            <a:pPr/>
            <a:r>
              <a:t>Reorientation of Care from Hospital to patient centred, community based care in Canterbury, New Zealand </a:t>
            </a:r>
          </a:p>
        </p:txBody>
      </p:sp>
      <p:sp>
        <p:nvSpPr>
          <p:cNvPr id="252" name="http://www.cdhbcareers.co.nz/All-About-Us/How-We-Do-What-We-Do/"/>
          <p:cNvSpPr txBox="1"/>
          <p:nvPr/>
        </p:nvSpPr>
        <p:spPr>
          <a:xfrm>
            <a:off x="6008732" y="6730567"/>
            <a:ext cx="11796853" cy="625476"/>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lvl1pPr algn="l" defTabSz="821531">
              <a:spcBef>
                <a:spcPts val="3300"/>
              </a:spcBef>
              <a:defRPr sz="2800">
                <a:solidFill>
                  <a:srgbClr val="838787"/>
                </a:solidFill>
                <a:latin typeface="Avenir Next Medium"/>
                <a:ea typeface="Avenir Next Medium"/>
                <a:cs typeface="Avenir Next Medium"/>
                <a:sym typeface="Avenir Next Medium"/>
              </a:defRPr>
            </a:lvl1pPr>
          </a:lstStyle>
          <a:p>
            <a:pPr/>
            <a:r>
              <a:t>http://www.cdhbcareers.co.nz/All-About-Us/How-We-Do-What-We-Do/</a:t>
            </a:r>
          </a:p>
        </p:txBody>
      </p:sp>
      <p:pic>
        <p:nvPicPr>
          <p:cNvPr id="253" name="Image" descr="Image"/>
          <p:cNvPicPr>
            <a:picLocks noChangeAspect="1"/>
          </p:cNvPicPr>
          <p:nvPr/>
        </p:nvPicPr>
        <p:blipFill>
          <a:blip r:embed="rId2">
            <a:extLst/>
          </a:blip>
          <a:stretch>
            <a:fillRect/>
          </a:stretch>
        </p:blipFill>
        <p:spPr>
          <a:xfrm>
            <a:off x="4557143" y="3005267"/>
            <a:ext cx="15269714" cy="9931279"/>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5" name="N&amp;W CCPL PROGRAMME"/>
          <p:cNvSpPr txBox="1"/>
          <p:nvPr>
            <p:ph type="body" idx="21"/>
          </p:nvPr>
        </p:nvSpPr>
        <p:spPr>
          <a:prstGeom prst="rect">
            <a:avLst/>
          </a:prstGeom>
        </p:spPr>
        <p:txBody>
          <a:bodyPr/>
          <a:lstStyle/>
          <a:p>
            <a:pPr/>
            <a:r>
              <a:t>N&amp;W CCPL PROGRAMME </a:t>
            </a:r>
          </a:p>
        </p:txBody>
      </p:sp>
      <p:sp>
        <p:nvSpPr>
          <p:cNvPr id="256" name="Canterbury approach - impact on hospital admission and rest home care"/>
          <p:cNvSpPr txBox="1"/>
          <p:nvPr>
            <p:ph type="title"/>
          </p:nvPr>
        </p:nvSpPr>
        <p:spPr>
          <a:prstGeom prst="rect">
            <a:avLst/>
          </a:prstGeom>
        </p:spPr>
        <p:txBody>
          <a:bodyPr/>
          <a:lstStyle>
            <a:lvl1pPr defTabSz="509349">
              <a:spcBef>
                <a:spcPts val="2400"/>
              </a:spcBef>
              <a:defRPr sz="5208"/>
            </a:lvl1pPr>
          </a:lstStyle>
          <a:p>
            <a:pPr/>
            <a:r>
              <a:t>Canterbury approach - impact on hospital admission and rest home care</a:t>
            </a:r>
          </a:p>
        </p:txBody>
      </p:sp>
      <p:pic>
        <p:nvPicPr>
          <p:cNvPr id="257" name="Image" descr="Image"/>
          <p:cNvPicPr>
            <a:picLocks noChangeAspect="1"/>
          </p:cNvPicPr>
          <p:nvPr/>
        </p:nvPicPr>
        <p:blipFill>
          <a:blip r:embed="rId2">
            <a:extLst/>
          </a:blip>
          <a:stretch>
            <a:fillRect/>
          </a:stretch>
        </p:blipFill>
        <p:spPr>
          <a:xfrm>
            <a:off x="3136591" y="3025013"/>
            <a:ext cx="8915476" cy="5911727"/>
          </a:xfrm>
          <a:prstGeom prst="rect">
            <a:avLst/>
          </a:prstGeom>
          <a:ln w="12700">
            <a:miter lim="400000"/>
          </a:ln>
        </p:spPr>
      </p:pic>
      <p:pic>
        <p:nvPicPr>
          <p:cNvPr id="258" name="Image" descr="Image"/>
          <p:cNvPicPr>
            <a:picLocks noChangeAspect="1"/>
          </p:cNvPicPr>
          <p:nvPr/>
        </p:nvPicPr>
        <p:blipFill>
          <a:blip r:embed="rId3">
            <a:extLst/>
          </a:blip>
          <a:stretch>
            <a:fillRect/>
          </a:stretch>
        </p:blipFill>
        <p:spPr>
          <a:xfrm>
            <a:off x="12186408" y="2982462"/>
            <a:ext cx="8904085" cy="5608531"/>
          </a:xfrm>
          <a:prstGeom prst="rect">
            <a:avLst/>
          </a:prstGeom>
          <a:ln w="12700">
            <a:miter lim="400000"/>
          </a:ln>
        </p:spPr>
      </p:pic>
      <p:pic>
        <p:nvPicPr>
          <p:cNvPr id="259" name="Image" descr="Image"/>
          <p:cNvPicPr>
            <a:picLocks noChangeAspect="1"/>
          </p:cNvPicPr>
          <p:nvPr/>
        </p:nvPicPr>
        <p:blipFill>
          <a:blip r:embed="rId4">
            <a:extLst/>
          </a:blip>
          <a:stretch>
            <a:fillRect/>
          </a:stretch>
        </p:blipFill>
        <p:spPr>
          <a:xfrm>
            <a:off x="7700645" y="8469988"/>
            <a:ext cx="8071691" cy="5218223"/>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63" name="Group"/>
          <p:cNvGrpSpPr/>
          <p:nvPr/>
        </p:nvGrpSpPr>
        <p:grpSpPr>
          <a:xfrm>
            <a:off x="3610403" y="3258501"/>
            <a:ext cx="17606873" cy="9925051"/>
            <a:chOff x="0" y="0"/>
            <a:chExt cx="17606871" cy="9925050"/>
          </a:xfrm>
        </p:grpSpPr>
        <p:pic>
          <p:nvPicPr>
            <p:cNvPr id="261" name="image8.png" descr="image8.png"/>
            <p:cNvPicPr>
              <a:picLocks noChangeAspect="1"/>
            </p:cNvPicPr>
            <p:nvPr/>
          </p:nvPicPr>
          <p:blipFill>
            <a:blip r:embed="rId3">
              <a:extLst/>
            </a:blip>
            <a:stretch>
              <a:fillRect/>
            </a:stretch>
          </p:blipFill>
          <p:spPr>
            <a:xfrm>
              <a:off x="0" y="0"/>
              <a:ext cx="16936654" cy="9925050"/>
            </a:xfrm>
            <a:prstGeom prst="rect">
              <a:avLst/>
            </a:prstGeom>
            <a:ln w="12700" cap="flat">
              <a:noFill/>
              <a:miter lim="400000"/>
            </a:ln>
            <a:effectLst/>
          </p:spPr>
        </p:pic>
        <p:sp>
          <p:nvSpPr>
            <p:cNvPr id="262" name="AMI                         CABG                HEART FAILURE       HIP&amp;KNEE             PNEUMONIA       STROKE   DEMENTIA PSYCHOSIS"/>
            <p:cNvSpPr txBox="1"/>
            <p:nvPr/>
          </p:nvSpPr>
          <p:spPr>
            <a:xfrm>
              <a:off x="1889482" y="9279829"/>
              <a:ext cx="15717390" cy="44210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p>
              <a:pPr algn="l" defTabSz="914400">
                <a:defRPr sz="3200">
                  <a:solidFill>
                    <a:srgbClr val="000000"/>
                  </a:solidFill>
                  <a:latin typeface="Arial"/>
                  <a:ea typeface="Arial"/>
                  <a:cs typeface="Arial"/>
                  <a:sym typeface="Arial"/>
                </a:defRPr>
              </a:pPr>
              <a:r>
                <a:rPr b="1" sz="1800"/>
                <a:t>AMI                         CABG                HEART FAILURE       HIP&amp;KNEE             PNEUMONIA       STROKE   </a:t>
              </a:r>
              <a:r>
                <a:rPr b="1" sz="1400"/>
                <a:t>DEMENTIA PSYCHOSIS</a:t>
              </a:r>
            </a:p>
          </p:txBody>
        </p:sp>
      </p:grpSp>
      <p:sp>
        <p:nvSpPr>
          <p:cNvPr id="264" name="Steady improvement, sustained"/>
          <p:cNvSpPr txBox="1"/>
          <p:nvPr/>
        </p:nvSpPr>
        <p:spPr>
          <a:xfrm>
            <a:off x="10089938" y="1741341"/>
            <a:ext cx="6782593" cy="639486"/>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914400">
              <a:defRPr sz="3200">
                <a:solidFill>
                  <a:srgbClr val="000000"/>
                </a:solidFill>
                <a:latin typeface="Arial"/>
                <a:ea typeface="Arial"/>
                <a:cs typeface="Arial"/>
                <a:sym typeface="Arial"/>
              </a:defRPr>
            </a:lvl1pPr>
          </a:lstStyle>
          <a:p>
            <a:pPr/>
            <a:r>
              <a:t>Steady improvement, sustained</a:t>
            </a:r>
          </a:p>
        </p:txBody>
      </p:sp>
      <p:sp>
        <p:nvSpPr>
          <p:cNvPr id="265" name="Rectangle"/>
          <p:cNvSpPr/>
          <p:nvPr/>
        </p:nvSpPr>
        <p:spPr>
          <a:xfrm>
            <a:off x="7903781" y="3491929"/>
            <a:ext cx="8261130" cy="733225"/>
          </a:xfrm>
          <a:prstGeom prst="rect">
            <a:avLst/>
          </a:prstGeom>
          <a:solidFill>
            <a:srgbClr val="FFFFFF"/>
          </a:solidFill>
          <a:ln w="12700">
            <a:miter lim="400000"/>
          </a:ln>
        </p:spPr>
        <p:txBody>
          <a:bodyPr tIns="91439" bIns="91439"/>
          <a:lstStyle/>
          <a:p>
            <a:pPr algn="l" defTabSz="914400">
              <a:defRPr sz="3200">
                <a:solidFill>
                  <a:srgbClr val="000000"/>
                </a:solidFill>
                <a:latin typeface="Arial"/>
                <a:ea typeface="Arial"/>
                <a:cs typeface="Arial"/>
                <a:sym typeface="Arial"/>
              </a:defRPr>
            </a:pPr>
          </a:p>
        </p:txBody>
      </p:sp>
      <p:sp>
        <p:nvSpPr>
          <p:cNvPr id="266" name="Results Y1 – Y5"/>
          <p:cNvSpPr txBox="1"/>
          <p:nvPr/>
        </p:nvSpPr>
        <p:spPr>
          <a:xfrm>
            <a:off x="9203491" y="484621"/>
            <a:ext cx="8555485" cy="923276"/>
          </a:xfrm>
          <a:prstGeom prst="rect">
            <a:avLst/>
          </a:prstGeom>
          <a:ln w="12700">
            <a:miter lim="400000"/>
          </a:ln>
          <a:extLst>
            <a:ext uri="{C572A759-6A51-4108-AA02-DFA0A04FC94B}">
              <ma14:wrappingTextBoxFlag xmlns:ma14="http://schemas.microsoft.com/office/mac/drawingml/2011/main" val="1"/>
            </a:ext>
          </a:extLst>
        </p:spPr>
        <p:txBody>
          <a:bodyPr tIns="91439" bIns="91439" anchor="ctr">
            <a:spAutoFit/>
          </a:bodyPr>
          <a:lstStyle>
            <a:lvl1pPr defTabSz="914400">
              <a:defRPr b="1" sz="5200">
                <a:solidFill>
                  <a:srgbClr val="00ADDC"/>
                </a:solidFill>
                <a:latin typeface="Arial"/>
                <a:ea typeface="Arial"/>
                <a:cs typeface="Arial"/>
                <a:sym typeface="Arial"/>
              </a:defRPr>
            </a:lvl1pPr>
          </a:lstStyle>
          <a:p>
            <a:pPr>
              <a:defRPr b="0" sz="3200">
                <a:solidFill>
                  <a:srgbClr val="000000"/>
                </a:solidFill>
              </a:defRPr>
            </a:pPr>
            <a:r>
              <a:rPr b="1" sz="5200">
                <a:solidFill>
                  <a:srgbClr val="00ADDC"/>
                </a:solidFill>
              </a:rPr>
              <a:t>Results Y1 – Y5</a:t>
            </a:r>
          </a:p>
        </p:txBody>
      </p:sp>
      <p:sp>
        <p:nvSpPr>
          <p:cNvPr id="267" name="North West Composite Quality Score over time"/>
          <p:cNvSpPr txBox="1"/>
          <p:nvPr/>
        </p:nvSpPr>
        <p:spPr>
          <a:xfrm>
            <a:off x="8745538" y="13201753"/>
            <a:ext cx="6892927" cy="442103"/>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914400">
              <a:defRPr b="1" sz="1800">
                <a:solidFill>
                  <a:srgbClr val="000000"/>
                </a:solidFill>
                <a:latin typeface="Arial"/>
                <a:ea typeface="Arial"/>
                <a:cs typeface="Arial"/>
                <a:sym typeface="Arial"/>
              </a:defRPr>
            </a:lvl1pPr>
          </a:lstStyle>
          <a:p>
            <a:pPr>
              <a:defRPr b="0" sz="3200"/>
            </a:pPr>
            <a:r>
              <a:rPr b="1" sz="1800"/>
              <a:t>North West Composite Quality Score over time</a:t>
            </a:r>
          </a:p>
        </p:txBody>
      </p:sp>
      <p:sp>
        <p:nvSpPr>
          <p:cNvPr id="268" name="The chart shows the quarter on quarter improvements across 32 hospitals in meeting best practice evidence based care through excellence in clinical engagement"/>
          <p:cNvSpPr/>
          <p:nvPr/>
        </p:nvSpPr>
        <p:spPr>
          <a:xfrm>
            <a:off x="10463915" y="1613950"/>
            <a:ext cx="7392421" cy="3230157"/>
          </a:xfrm>
          <a:prstGeom prst="roundRect">
            <a:avLst>
              <a:gd name="adj" fmla="val 8293"/>
            </a:avLst>
          </a:prstGeom>
          <a:blipFill>
            <a:blip r:embed="rId4"/>
          </a:blipFill>
          <a:ln w="12700">
            <a:miter lim="400000"/>
          </a:ln>
          <a:effectLst>
            <a:outerShdw sx="100000" sy="100000" kx="0" ky="0" algn="b" rotWithShape="0" blurRad="63500" dist="12700" dir="0">
              <a:srgbClr val="000000">
                <a:alpha val="50000"/>
              </a:srgbClr>
            </a:outerShdw>
          </a:effectLst>
          <a:extLst>
            <a:ext uri="{C572A759-6A51-4108-AA02-DFA0A04FC94B}">
              <ma14:wrappingTextBoxFlag xmlns:ma14="http://schemas.microsoft.com/office/mac/drawingml/2011/main" val="1"/>
            </a:ext>
          </a:extLst>
        </p:spPr>
        <p:txBody>
          <a:bodyPr lIns="71437" tIns="71437" rIns="71437" bIns="71437" anchor="ctr"/>
          <a:lstStyle>
            <a:lvl1pPr defTabSz="821531">
              <a:defRPr b="1" sz="3200">
                <a:solidFill>
                  <a:srgbClr val="002452"/>
                </a:solidFill>
                <a:latin typeface="Helvetica"/>
                <a:ea typeface="Helvetica"/>
                <a:cs typeface="Helvetica"/>
                <a:sym typeface="Helvetica"/>
              </a:defRPr>
            </a:lvl1pPr>
          </a:lstStyle>
          <a:p>
            <a:pPr>
              <a:defRPr b="0">
                <a:solidFill>
                  <a:srgbClr val="FFFFFF"/>
                </a:solidFill>
                <a:latin typeface="Helvetica Light"/>
                <a:ea typeface="Helvetica Light"/>
                <a:cs typeface="Helvetica Light"/>
                <a:sym typeface="Helvetica Light"/>
              </a:defRPr>
            </a:pPr>
            <a:r>
              <a:rPr b="1">
                <a:solidFill>
                  <a:srgbClr val="002452"/>
                </a:solidFill>
                <a:latin typeface="Helvetica"/>
                <a:ea typeface="Helvetica"/>
                <a:cs typeface="Helvetica"/>
                <a:sym typeface="Helvetica"/>
              </a:rPr>
              <a:t>The chart shows the quarter on quarter improvements across 32 hospitals in meeting best practice evidence based care through excellence in clinical engagement</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30_BasicColor">
  <a:themeElements>
    <a:clrScheme name="30_BasicColor">
      <a:dk1>
        <a:srgbClr val="5E5E5E"/>
      </a:dk1>
      <a:lt1>
        <a:srgbClr val="003462"/>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30_BasicColor">
  <a:themeElements>
    <a:clrScheme name="30_BasicColor">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