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87" r:id="rId13"/>
    <p:sldId id="269" r:id="rId14"/>
    <p:sldId id="285" r:id="rId15"/>
    <p:sldId id="286" r:id="rId16"/>
    <p:sldId id="2145726228" r:id="rId17"/>
    <p:sldId id="272" r:id="rId1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079586-2B67-436A-89F7-D322E7899749}" v="6" dt="2022-09-26T14:32:32.33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1" d="100"/>
          <a:sy n="31" d="100"/>
        </p:scale>
        <p:origin x="83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33" name="Shape 233"/>
          <p:cNvSpPr>
            <a:spLocks noGrp="1" noRot="1" noChangeAspect="1"/>
          </p:cNvSpPr>
          <p:nvPr>
            <p:ph type="sldImg"/>
          </p:nvPr>
        </p:nvSpPr>
        <p:spPr>
          <a:xfrm>
            <a:off x="1143000" y="685800"/>
            <a:ext cx="4572000" cy="3429000"/>
          </a:xfrm>
          <a:prstGeom prst="rect">
            <a:avLst/>
          </a:prstGeom>
        </p:spPr>
        <p:txBody>
          <a:bodyPr/>
          <a:lstStyle/>
          <a:p>
            <a:endParaRPr/>
          </a:p>
        </p:txBody>
      </p:sp>
      <p:sp>
        <p:nvSpPr>
          <p:cNvPr id="234" name="Shape 23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hape 289"/>
          <p:cNvSpPr>
            <a:spLocks noGrp="1" noRot="1" noChangeAspect="1"/>
          </p:cNvSpPr>
          <p:nvPr>
            <p:ph type="sldImg"/>
          </p:nvPr>
        </p:nvSpPr>
        <p:spPr>
          <a:xfrm>
            <a:off x="381000" y="685800"/>
            <a:ext cx="6096000" cy="3429000"/>
          </a:xfrm>
          <a:prstGeom prst="rect">
            <a:avLst/>
          </a:prstGeom>
        </p:spPr>
        <p:txBody>
          <a:bodyPr/>
          <a:lstStyle/>
          <a:p>
            <a:endParaRPr/>
          </a:p>
        </p:txBody>
      </p:sp>
      <p:sp>
        <p:nvSpPr>
          <p:cNvPr id="290" name="Shape 290"/>
          <p:cNvSpPr>
            <a:spLocks noGrp="1"/>
          </p:cNvSpPr>
          <p:nvPr>
            <p:ph type="body" sz="quarter" idx="1"/>
          </p:nvPr>
        </p:nvSpPr>
        <p:spPr>
          <a:prstGeom prst="rect">
            <a:avLst/>
          </a:prstGeom>
        </p:spPr>
        <p:txBody>
          <a:bodyPr/>
          <a:lstStyle>
            <a:lvl1pPr defTabSz="914400">
              <a:lnSpc>
                <a:spcPct val="100000"/>
              </a:lnSpc>
              <a:defRPr sz="1200">
                <a:latin typeface="Arial"/>
                <a:ea typeface="Arial"/>
                <a:cs typeface="Arial"/>
                <a:sym typeface="Arial"/>
              </a:defRPr>
            </a:lvl1pPr>
          </a:lstStyle>
          <a:p>
            <a:r>
              <a:t>Mike Farrar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3462"/>
        </a:solidFill>
        <a:effectLst/>
      </p:bgPr>
    </p:bg>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1201340" y="11847162"/>
            <a:ext cx="21971003" cy="636979"/>
          </a:xfrm>
          <a:prstGeom prst="rect">
            <a:avLst/>
          </a:prstGeom>
        </p:spPr>
        <p:txBody>
          <a:bodyPr lIns="45719" tIns="45719" rIns="45719" bIns="45719"/>
          <a:lstStyle>
            <a:lvl1pPr marL="0" indent="0" defTabSz="825500">
              <a:lnSpc>
                <a:spcPct val="100000"/>
              </a:lnSpc>
              <a:spcBef>
                <a:spcPts val="0"/>
              </a:spcBef>
              <a:buSzTx/>
              <a:buNone/>
              <a:defRPr sz="3600" b="1">
                <a:solidFill>
                  <a:srgbClr val="FFFFFF"/>
                </a:solidFill>
              </a:defRPr>
            </a:lvl1pPr>
          </a:lstStyle>
          <a:p>
            <a:r>
              <a:t>Author and Date</a:t>
            </a:r>
          </a:p>
        </p:txBody>
      </p:sp>
      <p:sp>
        <p:nvSpPr>
          <p:cNvPr id="12"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solidFill>
                  <a:srgbClr val="FFFFFF"/>
                </a:solidFill>
              </a:defRPr>
            </a:lvl1pPr>
          </a:lstStyle>
          <a:p>
            <a:r>
              <a:t>Presentation Title</a:t>
            </a:r>
          </a:p>
        </p:txBody>
      </p:sp>
      <p:sp>
        <p:nvSpPr>
          <p:cNvPr id="13" name="Body Level One…"/>
          <p:cNvSpPr txBox="1">
            <a:spLocks noGrp="1"/>
          </p:cNvSpPr>
          <p:nvPr>
            <p:ph type="body" sz="quarter" idx="1" hasCustomPrompt="1"/>
          </p:nvPr>
        </p:nvSpPr>
        <p:spPr>
          <a:xfrm>
            <a:off x="1201342" y="7210490"/>
            <a:ext cx="21971001" cy="1905001"/>
          </a:xfrm>
          <a:prstGeom prst="rect">
            <a:avLst/>
          </a:prstGeom>
        </p:spPr>
        <p:txBody>
          <a:bodyPr/>
          <a:lstStyle>
            <a:lvl1pPr marL="0" indent="0" defTabSz="825500">
              <a:lnSpc>
                <a:spcPct val="100000"/>
              </a:lnSpc>
              <a:spcBef>
                <a:spcPts val="0"/>
              </a:spcBef>
              <a:buSzTx/>
              <a:buNone/>
              <a:defRPr sz="5500" b="1">
                <a:solidFill>
                  <a:schemeClr val="accent1"/>
                </a:solidFill>
              </a:defRPr>
            </a:lvl1pPr>
            <a:lvl2pPr marL="0" indent="457200" defTabSz="825500">
              <a:lnSpc>
                <a:spcPct val="100000"/>
              </a:lnSpc>
              <a:spcBef>
                <a:spcPts val="0"/>
              </a:spcBef>
              <a:buSzTx/>
              <a:buNone/>
              <a:defRPr sz="5500" b="1">
                <a:solidFill>
                  <a:schemeClr val="accent1"/>
                </a:solidFill>
              </a:defRPr>
            </a:lvl2pPr>
            <a:lvl3pPr marL="0" indent="914400" defTabSz="825500">
              <a:lnSpc>
                <a:spcPct val="100000"/>
              </a:lnSpc>
              <a:spcBef>
                <a:spcPts val="0"/>
              </a:spcBef>
              <a:buSzTx/>
              <a:buNone/>
              <a:defRPr sz="5500" b="1">
                <a:solidFill>
                  <a:schemeClr val="accent1"/>
                </a:solidFill>
              </a:defRPr>
            </a:lvl3pPr>
            <a:lvl4pPr marL="0" indent="1371600" defTabSz="825500">
              <a:lnSpc>
                <a:spcPct val="100000"/>
              </a:lnSpc>
              <a:spcBef>
                <a:spcPts val="0"/>
              </a:spcBef>
              <a:buSzTx/>
              <a:buNone/>
              <a:defRPr sz="5500" b="1">
                <a:solidFill>
                  <a:schemeClr val="accent1"/>
                </a:solidFill>
              </a:defRPr>
            </a:lvl4pPr>
            <a:lvl5pPr marL="0" indent="1828800" defTabSz="825500">
              <a:lnSpc>
                <a:spcPct val="100000"/>
              </a:lnSpc>
              <a:spcBef>
                <a:spcPts val="0"/>
              </a:spcBef>
              <a:buSzTx/>
              <a:buNone/>
              <a:defRPr sz="5500" b="1">
                <a:solidFill>
                  <a:schemeClr val="accent1"/>
                </a:solidFill>
              </a:defRPr>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solidFill>
                  <a:schemeClr val="accent1">
                    <a:hueOff val="114395"/>
                    <a:lumOff val="-24975"/>
                  </a:schemeClr>
                </a:solidFill>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solidFill>
                  <a:schemeClr val="accent1">
                    <a:hueOff val="114395"/>
                    <a:lumOff val="-24975"/>
                  </a:schemeClr>
                </a:solidFill>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solidFill>
                  <a:schemeClr val="accent1">
                    <a:hueOff val="114395"/>
                    <a:lumOff val="-24975"/>
                  </a:schemeClr>
                </a:solidFill>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solidFill>
                  <a:schemeClr val="accent1">
                    <a:hueOff val="114395"/>
                    <a:lumOff val="-24975"/>
                  </a:schemeClr>
                </a:solidFill>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solidFill>
                  <a:schemeClr val="accent1">
                    <a:hueOff val="114395"/>
                    <a:lumOff val="-24975"/>
                  </a:schemeClr>
                </a:solidFill>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Body Level One…"/>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solidFill>
                  <a:schemeClr val="accent1">
                    <a:hueOff val="114395"/>
                    <a:lumOff val="-24975"/>
                  </a:schemeClr>
                </a:solidFill>
              </a:defRPr>
            </a:lvl1pPr>
            <a:lvl2pPr marL="0" indent="457200" algn="ctr">
              <a:lnSpc>
                <a:spcPct val="80000"/>
              </a:lnSpc>
              <a:spcBef>
                <a:spcPts val="0"/>
              </a:spcBef>
              <a:buSzTx/>
              <a:buNone/>
              <a:defRPr sz="25000" b="1" spc="-250">
                <a:solidFill>
                  <a:schemeClr val="accent1">
                    <a:hueOff val="114395"/>
                    <a:lumOff val="-24975"/>
                  </a:schemeClr>
                </a:solidFill>
              </a:defRPr>
            </a:lvl2pPr>
            <a:lvl3pPr marL="0" indent="914400" algn="ctr">
              <a:lnSpc>
                <a:spcPct val="80000"/>
              </a:lnSpc>
              <a:spcBef>
                <a:spcPts val="0"/>
              </a:spcBef>
              <a:buSzTx/>
              <a:buNone/>
              <a:defRPr sz="25000" b="1" spc="-250">
                <a:solidFill>
                  <a:schemeClr val="accent1">
                    <a:hueOff val="114395"/>
                    <a:lumOff val="-24975"/>
                  </a:schemeClr>
                </a:solidFill>
              </a:defRPr>
            </a:lvl3pPr>
            <a:lvl4pPr marL="0" indent="1371600" algn="ctr">
              <a:lnSpc>
                <a:spcPct val="80000"/>
              </a:lnSpc>
              <a:spcBef>
                <a:spcPts val="0"/>
              </a:spcBef>
              <a:buSzTx/>
              <a:buNone/>
              <a:defRPr sz="25000" b="1" spc="-250">
                <a:solidFill>
                  <a:schemeClr val="accent1">
                    <a:hueOff val="114395"/>
                    <a:lumOff val="-24975"/>
                  </a:schemeClr>
                </a:solidFill>
              </a:defRPr>
            </a:lvl4pPr>
            <a:lvl5pPr marL="0" indent="1828800" algn="ctr">
              <a:lnSpc>
                <a:spcPct val="80000"/>
              </a:lnSpc>
              <a:spcBef>
                <a:spcPts val="0"/>
              </a:spcBef>
              <a:buSzTx/>
              <a:buNone/>
              <a:defRPr sz="25000" b="1" spc="-250">
                <a:solidFill>
                  <a:schemeClr val="accent1">
                    <a:hueOff val="114395"/>
                    <a:lumOff val="-24975"/>
                  </a:schemeClr>
                </a:solidFill>
              </a:defRPr>
            </a:lvl5pPr>
          </a:lstStyle>
          <a:p>
            <a:r>
              <a:t>100%</a:t>
            </a:r>
          </a:p>
          <a:p>
            <a:pPr lvl="1"/>
            <a:endParaRPr/>
          </a:p>
          <a:p>
            <a:pPr lvl="2"/>
            <a:endParaRPr/>
          </a:p>
          <a:p>
            <a:pPr lvl="3"/>
            <a:endParaRPr/>
          </a:p>
          <a:p>
            <a:pPr lvl="4"/>
            <a:endParaRPr/>
          </a:p>
        </p:txBody>
      </p:sp>
      <p:sp>
        <p:nvSpPr>
          <p:cNvPr id="107"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Fact information</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2480825" y="10675453"/>
            <a:ext cx="201492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16" name="Body Level One…"/>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solidFill>
                  <a:schemeClr val="accent1">
                    <a:hueOff val="114395"/>
                    <a:lumOff val="-24975"/>
                  </a:schemeClr>
                </a:solidFill>
                <a:latin typeface="Helvetica Neue Medium"/>
                <a:ea typeface="Helvetica Neue Medium"/>
                <a:cs typeface="Helvetica Neue Medium"/>
                <a:sym typeface="Helvetica Neue Medium"/>
              </a:defRPr>
            </a:lvl1pPr>
            <a:lvl2pPr marL="638923" indent="-12700">
              <a:spcBef>
                <a:spcPts val="0"/>
              </a:spcBef>
              <a:buSzTx/>
              <a:buNone/>
              <a:defRPr sz="8500" spc="-170">
                <a:solidFill>
                  <a:schemeClr val="accent1">
                    <a:hueOff val="114395"/>
                    <a:lumOff val="-24975"/>
                  </a:schemeClr>
                </a:solidFill>
                <a:latin typeface="Helvetica Neue Medium"/>
                <a:ea typeface="Helvetica Neue Medium"/>
                <a:cs typeface="Helvetica Neue Medium"/>
                <a:sym typeface="Helvetica Neue Medium"/>
              </a:defRPr>
            </a:lvl2pPr>
            <a:lvl3pPr marL="638923" indent="444500">
              <a:spcBef>
                <a:spcPts val="0"/>
              </a:spcBef>
              <a:buSzTx/>
              <a:buNone/>
              <a:defRPr sz="8500" spc="-170">
                <a:solidFill>
                  <a:schemeClr val="accent1">
                    <a:hueOff val="114395"/>
                    <a:lumOff val="-24975"/>
                  </a:schemeClr>
                </a:solidFill>
                <a:latin typeface="Helvetica Neue Medium"/>
                <a:ea typeface="Helvetica Neue Medium"/>
                <a:cs typeface="Helvetica Neue Medium"/>
                <a:sym typeface="Helvetica Neue Medium"/>
              </a:defRPr>
            </a:lvl3pPr>
            <a:lvl4pPr marL="638923" indent="901700">
              <a:spcBef>
                <a:spcPts val="0"/>
              </a:spcBef>
              <a:buSzTx/>
              <a:buNone/>
              <a:defRPr sz="8500" spc="-170">
                <a:solidFill>
                  <a:schemeClr val="accent1">
                    <a:hueOff val="114395"/>
                    <a:lumOff val="-24975"/>
                  </a:schemeClr>
                </a:solidFill>
                <a:latin typeface="Helvetica Neue Medium"/>
                <a:ea typeface="Helvetica Neue Medium"/>
                <a:cs typeface="Helvetica Neue Medium"/>
                <a:sym typeface="Helvetica Neue Medium"/>
              </a:defRPr>
            </a:lvl4pPr>
            <a:lvl5pPr marL="638923" indent="1358900">
              <a:spcBef>
                <a:spcPts val="0"/>
              </a:spcBef>
              <a:buSzTx/>
              <a:buNone/>
              <a:defRPr sz="8500" spc="-170">
                <a:solidFill>
                  <a:schemeClr val="accent1">
                    <a:hueOff val="114395"/>
                    <a:lumOff val="-24975"/>
                  </a:schemeClr>
                </a:solidFill>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Hot-air balloons viewed from below against a blue sky"/>
          <p:cNvSpPr>
            <a:spLocks noGrp="1"/>
          </p:cNvSpPr>
          <p:nvPr>
            <p:ph type="pic" sz="quarter" idx="21"/>
          </p:nvPr>
        </p:nvSpPr>
        <p:spPr>
          <a:xfrm>
            <a:off x="15436504" y="1270000"/>
            <a:ext cx="8167167" cy="5422900"/>
          </a:xfrm>
          <a:prstGeom prst="rect">
            <a:avLst/>
          </a:prstGeom>
        </p:spPr>
        <p:txBody>
          <a:bodyPr lIns="91439" tIns="45719" rIns="91439" bIns="45719">
            <a:noAutofit/>
          </a:bodyPr>
          <a:lstStyle/>
          <a:p>
            <a:endParaRPr/>
          </a:p>
        </p:txBody>
      </p:sp>
      <p:sp>
        <p:nvSpPr>
          <p:cNvPr id="125" name="Close-up of the top of a hot-air balloon viewed from above"/>
          <p:cNvSpPr>
            <a:spLocks noGrp="1"/>
          </p:cNvSpPr>
          <p:nvPr>
            <p:ph type="pic" sz="quarter" idx="22"/>
          </p:nvPr>
        </p:nvSpPr>
        <p:spPr>
          <a:xfrm>
            <a:off x="15461772" y="7085972"/>
            <a:ext cx="8148414" cy="5432276"/>
          </a:xfrm>
          <a:prstGeom prst="rect">
            <a:avLst/>
          </a:prstGeom>
        </p:spPr>
        <p:txBody>
          <a:bodyPr lIns="91439" tIns="45719" rIns="91439" bIns="45719">
            <a:noAutofit/>
          </a:bodyPr>
          <a:lstStyle/>
          <a:p>
            <a:endParaRPr/>
          </a:p>
        </p:txBody>
      </p:sp>
      <p:sp>
        <p:nvSpPr>
          <p:cNvPr id="126" name="Hot-air balloons viewed from below against a blue sky"/>
          <p:cNvSpPr>
            <a:spLocks noGrp="1"/>
          </p:cNvSpPr>
          <p:nvPr>
            <p:ph type="pic" idx="23"/>
          </p:nvPr>
        </p:nvSpPr>
        <p:spPr>
          <a:xfrm>
            <a:off x="-124635" y="1270000"/>
            <a:ext cx="16859219" cy="11239479"/>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Hot-air balloons viewed from below against a blue sky"/>
          <p:cNvSpPr>
            <a:spLocks noGrp="1"/>
          </p:cNvSpPr>
          <p:nvPr>
            <p:ph type="pic" idx="21"/>
          </p:nvPr>
        </p:nvSpPr>
        <p:spPr>
          <a:xfrm>
            <a:off x="0" y="-1270000"/>
            <a:ext cx="24384000" cy="16256000"/>
          </a:xfrm>
          <a:prstGeom prst="rect">
            <a:avLst/>
          </a:prstGeom>
        </p:spPr>
        <p:txBody>
          <a:bodyPr lIns="91439" tIns="45719" rIns="91439" bIns="45719">
            <a:noAutofit/>
          </a:bodyPr>
          <a:lstStyle/>
          <a:p>
            <a:endParaRPr/>
          </a:p>
        </p:txBody>
      </p:sp>
      <p:sp>
        <p:nvSpPr>
          <p:cNvPr id="13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p:bg>
      <p:bgPr>
        <a:solidFill>
          <a:srgbClr val="003462"/>
        </a:solidFill>
        <a:effectLst/>
      </p:bgPr>
    </p:bg>
    <p:spTree>
      <p:nvGrpSpPr>
        <p:cNvPr id="1" name=""/>
        <p:cNvGrpSpPr/>
        <p:nvPr/>
      </p:nvGrpSpPr>
      <p:grpSpPr>
        <a:xfrm>
          <a:off x="0" y="0"/>
          <a:ext cx="0" cy="0"/>
          <a:chOff x="0" y="0"/>
          <a:chExt cx="0" cy="0"/>
        </a:xfrm>
      </p:grpSpPr>
      <p:sp>
        <p:nvSpPr>
          <p:cNvPr id="149" name="Body Level One…"/>
          <p:cNvSpPr txBox="1">
            <a:spLocks noGrp="1"/>
          </p:cNvSpPr>
          <p:nvPr>
            <p:ph type="body" sz="quarter" idx="1" hasCustomPrompt="1"/>
          </p:nvPr>
        </p:nvSpPr>
        <p:spPr>
          <a:xfrm>
            <a:off x="1201340" y="11847162"/>
            <a:ext cx="21971005" cy="636981"/>
          </a:xfrm>
          <a:prstGeom prst="rect">
            <a:avLst/>
          </a:prstGeom>
        </p:spPr>
        <p:txBody>
          <a:bodyPr lIns="45718" tIns="45718" rIns="45718" bIns="45718"/>
          <a:lstStyle>
            <a:lvl1pPr marL="0" indent="0" defTabSz="825500">
              <a:lnSpc>
                <a:spcPct val="100000"/>
              </a:lnSpc>
              <a:spcBef>
                <a:spcPts val="0"/>
              </a:spcBef>
              <a:buSzTx/>
              <a:buNone/>
              <a:defRPr sz="3600" b="1">
                <a:solidFill>
                  <a:srgbClr val="FFFFFF"/>
                </a:solidFill>
              </a:defRPr>
            </a:lvl1pPr>
            <a:lvl2pPr marL="1066800" indent="-457200" defTabSz="825500">
              <a:lnSpc>
                <a:spcPct val="100000"/>
              </a:lnSpc>
              <a:spcBef>
                <a:spcPts val="0"/>
              </a:spcBef>
              <a:defRPr sz="3600" b="1">
                <a:solidFill>
                  <a:srgbClr val="FFFFFF"/>
                </a:solidFill>
              </a:defRPr>
            </a:lvl2pPr>
            <a:lvl3pPr marL="1676400" indent="-457200" defTabSz="825500">
              <a:lnSpc>
                <a:spcPct val="100000"/>
              </a:lnSpc>
              <a:spcBef>
                <a:spcPts val="0"/>
              </a:spcBef>
              <a:defRPr sz="3600" b="1">
                <a:solidFill>
                  <a:srgbClr val="FFFFFF"/>
                </a:solidFill>
              </a:defRPr>
            </a:lvl3pPr>
            <a:lvl4pPr marL="2286000" indent="-457200" defTabSz="825500">
              <a:lnSpc>
                <a:spcPct val="100000"/>
              </a:lnSpc>
              <a:spcBef>
                <a:spcPts val="0"/>
              </a:spcBef>
              <a:defRPr sz="3600" b="1">
                <a:solidFill>
                  <a:srgbClr val="FFFFFF"/>
                </a:solidFill>
              </a:defRPr>
            </a:lvl4pPr>
            <a:lvl5pPr marL="2895600" indent="-457200" defTabSz="825500">
              <a:lnSpc>
                <a:spcPct val="100000"/>
              </a:lnSpc>
              <a:spcBef>
                <a:spcPts val="0"/>
              </a:spcBef>
              <a:defRPr sz="3600" b="1">
                <a:solidFill>
                  <a:srgbClr val="FFFFFF"/>
                </a:solidFill>
              </a:defRPr>
            </a:lvl5pPr>
          </a:lstStyle>
          <a:p>
            <a:r>
              <a:t>Author and Date</a:t>
            </a:r>
          </a:p>
          <a:p>
            <a:pPr lvl="1"/>
            <a:endParaRPr/>
          </a:p>
          <a:p>
            <a:pPr lvl="2"/>
            <a:endParaRPr/>
          </a:p>
          <a:p>
            <a:pPr lvl="3"/>
            <a:endParaRPr/>
          </a:p>
          <a:p>
            <a:pPr lvl="4"/>
            <a:endParaRPr/>
          </a:p>
        </p:txBody>
      </p:sp>
      <p:sp>
        <p:nvSpPr>
          <p:cNvPr id="150" name="Presentation Title"/>
          <p:cNvSpPr txBox="1">
            <a:spLocks noGrp="1"/>
          </p:cNvSpPr>
          <p:nvPr>
            <p:ph type="title" hasCustomPrompt="1"/>
          </p:nvPr>
        </p:nvSpPr>
        <p:spPr>
          <a:xfrm>
            <a:off x="1206496" y="2574991"/>
            <a:ext cx="21971005" cy="4648203"/>
          </a:xfrm>
          <a:prstGeom prst="rect">
            <a:avLst/>
          </a:prstGeom>
        </p:spPr>
        <p:txBody>
          <a:bodyPr anchor="b"/>
          <a:lstStyle>
            <a:lvl1pPr defTabSz="2438337">
              <a:defRPr sz="11600" spc="-232">
                <a:solidFill>
                  <a:srgbClr val="FFFFFF"/>
                </a:solidFill>
              </a:defRPr>
            </a:lvl1pPr>
          </a:lstStyle>
          <a:p>
            <a:r>
              <a:t>Presentation Title</a:t>
            </a:r>
          </a:p>
        </p:txBody>
      </p:sp>
      <p:sp>
        <p:nvSpPr>
          <p:cNvPr id="151" name="Body Level One…"/>
          <p:cNvSpPr txBox="1">
            <a:spLocks noGrp="1"/>
          </p:cNvSpPr>
          <p:nvPr>
            <p:ph type="body" sz="quarter" idx="21" hasCustomPrompt="1"/>
          </p:nvPr>
        </p:nvSpPr>
        <p:spPr>
          <a:xfrm>
            <a:off x="1201342" y="7210490"/>
            <a:ext cx="21971002" cy="1905003"/>
          </a:xfrm>
          <a:prstGeom prst="rect">
            <a:avLst/>
          </a:prstGeom>
        </p:spPr>
        <p:txBody>
          <a:bodyPr/>
          <a:lstStyle>
            <a:lvl1pPr marL="0" indent="0" defTabSz="825500">
              <a:lnSpc>
                <a:spcPct val="100000"/>
              </a:lnSpc>
              <a:spcBef>
                <a:spcPts val="0"/>
              </a:spcBef>
              <a:buSzTx/>
              <a:buNone/>
              <a:defRPr sz="5500" b="1">
                <a:solidFill>
                  <a:schemeClr val="accent1"/>
                </a:solidFill>
              </a:defRPr>
            </a:lvl1pPr>
          </a:lstStyle>
          <a:p>
            <a:r>
              <a:t>Presentation Subtitle</a:t>
            </a:r>
          </a:p>
        </p:txBody>
      </p:sp>
      <p:sp>
        <p:nvSpPr>
          <p:cNvPr id="152" name="Slide Number"/>
          <p:cNvSpPr txBox="1">
            <a:spLocks noGrp="1"/>
          </p:cNvSpPr>
          <p:nvPr>
            <p:ph type="sldNum" sz="quarter" idx="2"/>
          </p:nvPr>
        </p:nvSpPr>
        <p:spPr>
          <a:xfrm>
            <a:off x="12001499" y="13080999"/>
            <a:ext cx="368505" cy="374600"/>
          </a:xfrm>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59" name="Line"/>
          <p:cNvSpPr/>
          <p:nvPr/>
        </p:nvSpPr>
        <p:spPr>
          <a:xfrm flipV="1">
            <a:off x="3619500" y="1396630"/>
            <a:ext cx="17145000" cy="372"/>
          </a:xfrm>
          <a:prstGeom prst="line">
            <a:avLst/>
          </a:prstGeom>
          <a:ln w="25400">
            <a:solidFill>
              <a:srgbClr val="A6AAA9"/>
            </a:solidFill>
            <a:miter lim="400000"/>
          </a:ln>
        </p:spPr>
        <p:txBody>
          <a:bodyPr lIns="45718" tIns="45718" rIns="45718" bIns="45718"/>
          <a:lstStyle/>
          <a:p>
            <a:pPr defTabSz="2438337"/>
            <a:endParaRPr/>
          </a:p>
        </p:txBody>
      </p:sp>
      <p:sp>
        <p:nvSpPr>
          <p:cNvPr id="160" name="Body Level One…"/>
          <p:cNvSpPr txBox="1">
            <a:spLocks noGrp="1"/>
          </p:cNvSpPr>
          <p:nvPr>
            <p:ph type="body" sz="quarter" idx="1"/>
          </p:nvPr>
        </p:nvSpPr>
        <p:spPr>
          <a:xfrm>
            <a:off x="3619500" y="642937"/>
            <a:ext cx="15716250" cy="642938"/>
          </a:xfrm>
          <a:prstGeom prst="rect">
            <a:avLst/>
          </a:prstGeom>
        </p:spPr>
        <p:txBody>
          <a:bodyPr lIns="71436" tIns="71436" rIns="71436" bIns="71436" anchor="b"/>
          <a:lstStyle>
            <a:lvl1pPr marL="0" indent="0" defTabSz="642937">
              <a:lnSpc>
                <a:spcPct val="80000"/>
              </a:lnSpc>
              <a:spcBef>
                <a:spcPts val="0"/>
              </a:spcBef>
              <a:buSzTx/>
              <a:buNone/>
              <a:defRPr sz="3200" cap="all" spc="160">
                <a:solidFill>
                  <a:srgbClr val="838787"/>
                </a:solidFill>
                <a:latin typeface="DIN Alternate Bold"/>
                <a:ea typeface="DIN Alternate Bold"/>
                <a:cs typeface="DIN Alternate Bold"/>
                <a:sym typeface="DIN Alternate Bold"/>
              </a:defRPr>
            </a:lvl1pPr>
            <a:lvl2pPr marL="862851" indent="-418351" defTabSz="642937">
              <a:lnSpc>
                <a:spcPct val="80000"/>
              </a:lnSpc>
              <a:spcBef>
                <a:spcPts val="0"/>
              </a:spcBef>
              <a:buSzPct val="104999"/>
              <a:buChar char="‣"/>
              <a:defRPr sz="3200" cap="all" spc="160">
                <a:solidFill>
                  <a:srgbClr val="838787"/>
                </a:solidFill>
                <a:latin typeface="DIN Alternate Bold"/>
                <a:ea typeface="DIN Alternate Bold"/>
                <a:cs typeface="DIN Alternate Bold"/>
                <a:sym typeface="DIN Alternate Bold"/>
              </a:defRPr>
            </a:lvl2pPr>
            <a:lvl3pPr marL="1307351" indent="-418351" defTabSz="642937">
              <a:lnSpc>
                <a:spcPct val="80000"/>
              </a:lnSpc>
              <a:spcBef>
                <a:spcPts val="0"/>
              </a:spcBef>
              <a:buSzPct val="104999"/>
              <a:buChar char="‣"/>
              <a:defRPr sz="3200" cap="all" spc="160">
                <a:solidFill>
                  <a:srgbClr val="838787"/>
                </a:solidFill>
                <a:latin typeface="DIN Alternate Bold"/>
                <a:ea typeface="DIN Alternate Bold"/>
                <a:cs typeface="DIN Alternate Bold"/>
                <a:sym typeface="DIN Alternate Bold"/>
              </a:defRPr>
            </a:lvl3pPr>
            <a:lvl4pPr marL="1751851" indent="-418351" defTabSz="642937">
              <a:lnSpc>
                <a:spcPct val="80000"/>
              </a:lnSpc>
              <a:spcBef>
                <a:spcPts val="0"/>
              </a:spcBef>
              <a:buSzPct val="104999"/>
              <a:buChar char="‣"/>
              <a:defRPr sz="3200" cap="all" spc="160">
                <a:solidFill>
                  <a:srgbClr val="838787"/>
                </a:solidFill>
                <a:latin typeface="DIN Alternate Bold"/>
                <a:ea typeface="DIN Alternate Bold"/>
                <a:cs typeface="DIN Alternate Bold"/>
                <a:sym typeface="DIN Alternate Bold"/>
              </a:defRPr>
            </a:lvl4pPr>
            <a:lvl5pPr marL="2196351" indent="-418351" defTabSz="642937">
              <a:lnSpc>
                <a:spcPct val="80000"/>
              </a:lnSpc>
              <a:spcBef>
                <a:spcPts val="0"/>
              </a:spcBef>
              <a:buSzPct val="104999"/>
              <a:buChar char="‣"/>
              <a:defRPr sz="3200" cap="all" spc="160">
                <a:solidFill>
                  <a:srgbClr val="838787"/>
                </a:solidFill>
                <a:latin typeface="DIN Alternate Bold"/>
                <a:ea typeface="DIN Alternate Bold"/>
                <a:cs typeface="DIN Alternate Bold"/>
                <a:sym typeface="DIN Alternate Bold"/>
              </a:defRPr>
            </a:lvl5pPr>
          </a:lstStyle>
          <a:p>
            <a:r>
              <a:t>Body Level One</a:t>
            </a:r>
          </a:p>
          <a:p>
            <a:pPr lvl="1"/>
            <a:r>
              <a:t>Body Level Two</a:t>
            </a:r>
          </a:p>
          <a:p>
            <a:pPr lvl="2"/>
            <a:r>
              <a:t>Body Level Three</a:t>
            </a:r>
          </a:p>
          <a:p>
            <a:pPr lvl="3"/>
            <a:r>
              <a:t>Body Level Four</a:t>
            </a:r>
          </a:p>
          <a:p>
            <a:pPr lvl="4"/>
            <a:r>
              <a:t>Body Level Five</a:t>
            </a:r>
          </a:p>
        </p:txBody>
      </p:sp>
      <p:sp>
        <p:nvSpPr>
          <p:cNvPr id="161" name="Title Text"/>
          <p:cNvSpPr txBox="1">
            <a:spLocks noGrp="1"/>
          </p:cNvSpPr>
          <p:nvPr>
            <p:ph type="title"/>
          </p:nvPr>
        </p:nvSpPr>
        <p:spPr>
          <a:xfrm>
            <a:off x="3619500" y="2160983"/>
            <a:ext cx="17145000" cy="1017986"/>
          </a:xfrm>
          <a:prstGeom prst="rect">
            <a:avLst/>
          </a:prstGeom>
        </p:spPr>
        <p:txBody>
          <a:bodyPr lIns="71436" tIns="71436" rIns="71436" bIns="71436"/>
          <a:lstStyle>
            <a:lvl1pPr defTabSz="821530">
              <a:spcBef>
                <a:spcPts val="3900"/>
              </a:spcBef>
              <a:defRPr sz="8400" b="0" cap="all" spc="0">
                <a:solidFill>
                  <a:srgbClr val="34A5DA"/>
                </a:solidFill>
                <a:latin typeface="DIN Condensed Bold"/>
                <a:ea typeface="DIN Condensed Bold"/>
                <a:cs typeface="DIN Condensed Bold"/>
                <a:sym typeface="DIN Condensed Bold"/>
              </a:defRPr>
            </a:lvl1pPr>
          </a:lstStyle>
          <a:p>
            <a:r>
              <a:t>Title Text</a:t>
            </a:r>
          </a:p>
        </p:txBody>
      </p:sp>
      <p:sp>
        <p:nvSpPr>
          <p:cNvPr id="162" name="Slide Number"/>
          <p:cNvSpPr txBox="1">
            <a:spLocks noGrp="1"/>
          </p:cNvSpPr>
          <p:nvPr>
            <p:ph type="sldNum" sz="quarter" idx="2"/>
          </p:nvPr>
        </p:nvSpPr>
        <p:spPr>
          <a:xfrm>
            <a:off x="20211934" y="607218"/>
            <a:ext cx="545703" cy="612775"/>
          </a:xfrm>
          <a:prstGeom prst="rect">
            <a:avLst/>
          </a:prstGeom>
        </p:spPr>
        <p:txBody>
          <a:bodyPr lIns="71436" tIns="71436" rIns="71436" bIns="71436" anchor="t"/>
          <a:lstStyle>
            <a:lvl1pPr algn="r" defTabSz="821530">
              <a:lnSpc>
                <a:spcPct val="80000"/>
              </a:lnSpc>
              <a:defRPr sz="3200">
                <a:solidFill>
                  <a:srgbClr val="838787"/>
                </a:solidFill>
                <a:latin typeface="DIN Alternate Bold"/>
                <a:ea typeface="DIN Alternate Bold"/>
                <a:cs typeface="DIN Alternate Bold"/>
                <a:sym typeface="DIN Alternate Bold"/>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Four Content">
    <p:spTree>
      <p:nvGrpSpPr>
        <p:cNvPr id="1" name=""/>
        <p:cNvGrpSpPr/>
        <p:nvPr/>
      </p:nvGrpSpPr>
      <p:grpSpPr>
        <a:xfrm>
          <a:off x="0" y="0"/>
          <a:ext cx="0" cy="0"/>
          <a:chOff x="0" y="0"/>
          <a:chExt cx="0" cy="0"/>
        </a:xfrm>
      </p:grpSpPr>
      <p:sp>
        <p:nvSpPr>
          <p:cNvPr id="169" name="PwC"/>
          <p:cNvSpPr txBox="1"/>
          <p:nvPr/>
        </p:nvSpPr>
        <p:spPr>
          <a:xfrm>
            <a:off x="3958585" y="13085985"/>
            <a:ext cx="7963539" cy="1728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lgn="l" defTabSz="1828800">
              <a:defRPr sz="1200">
                <a:solidFill>
                  <a:srgbClr val="000000"/>
                </a:solidFill>
                <a:latin typeface="Arial"/>
                <a:ea typeface="Arial"/>
                <a:cs typeface="Arial"/>
                <a:sym typeface="Arial"/>
              </a:defRPr>
            </a:lvl1pPr>
          </a:lstStyle>
          <a:p>
            <a:r>
              <a:t>PwC</a:t>
            </a:r>
          </a:p>
        </p:txBody>
      </p:sp>
      <p:sp>
        <p:nvSpPr>
          <p:cNvPr id="170" name="Body Level One…"/>
          <p:cNvSpPr txBox="1">
            <a:spLocks noGrp="1"/>
          </p:cNvSpPr>
          <p:nvPr>
            <p:ph type="body" sz="quarter" idx="1"/>
          </p:nvPr>
        </p:nvSpPr>
        <p:spPr>
          <a:xfrm>
            <a:off x="3962400" y="4206876"/>
            <a:ext cx="3694177" cy="8137525"/>
          </a:xfrm>
          <a:prstGeom prst="rect">
            <a:avLst/>
          </a:prstGeom>
        </p:spPr>
        <p:txBody>
          <a:bodyPr lIns="0" tIns="0" rIns="0" bIns="0"/>
          <a:lstStyle>
            <a:lvl1pPr marL="683985" indent="-544285" defTabSz="1828800">
              <a:lnSpc>
                <a:spcPct val="100000"/>
              </a:lnSpc>
              <a:spcBef>
                <a:spcPts val="0"/>
              </a:spcBef>
              <a:buClr>
                <a:srgbClr val="000000"/>
              </a:buClr>
              <a:buSzPts val="2400"/>
              <a:buFont typeface="Arial"/>
              <a:defRPr sz="2400">
                <a:latin typeface="Arial"/>
                <a:ea typeface="Arial"/>
                <a:cs typeface="Arial"/>
                <a:sym typeface="Arial"/>
              </a:defRPr>
            </a:lvl1pPr>
            <a:lvl2pPr marL="1141185" indent="-544285" defTabSz="1828800">
              <a:lnSpc>
                <a:spcPct val="100000"/>
              </a:lnSpc>
              <a:spcBef>
                <a:spcPts val="0"/>
              </a:spcBef>
              <a:buClr>
                <a:srgbClr val="000000"/>
              </a:buClr>
              <a:buSzPts val="2400"/>
              <a:buFont typeface="Arial"/>
              <a:buChar char="–"/>
              <a:defRPr sz="2400">
                <a:latin typeface="Arial"/>
                <a:ea typeface="Arial"/>
                <a:cs typeface="Arial"/>
                <a:sym typeface="Arial"/>
              </a:defRPr>
            </a:lvl2pPr>
            <a:lvl3pPr marL="1598385" indent="-544285" defTabSz="1828800">
              <a:lnSpc>
                <a:spcPct val="100000"/>
              </a:lnSpc>
              <a:spcBef>
                <a:spcPts val="0"/>
              </a:spcBef>
              <a:buClr>
                <a:srgbClr val="000000"/>
              </a:buClr>
              <a:buSzPts val="2400"/>
              <a:buFont typeface="Arial"/>
              <a:defRPr sz="2400">
                <a:latin typeface="Arial"/>
                <a:ea typeface="Arial"/>
                <a:cs typeface="Arial"/>
                <a:sym typeface="Arial"/>
              </a:defRPr>
            </a:lvl3pPr>
            <a:lvl4pPr marL="2055585" indent="-544285" defTabSz="1828800">
              <a:lnSpc>
                <a:spcPct val="100000"/>
              </a:lnSpc>
              <a:spcBef>
                <a:spcPts val="0"/>
              </a:spcBef>
              <a:buClr>
                <a:srgbClr val="000000"/>
              </a:buClr>
              <a:buSzPts val="2400"/>
              <a:buFont typeface="Arial"/>
              <a:buChar char="–"/>
              <a:defRPr sz="2400">
                <a:latin typeface="Arial"/>
                <a:ea typeface="Arial"/>
                <a:cs typeface="Arial"/>
                <a:sym typeface="Arial"/>
              </a:defRPr>
            </a:lvl4pPr>
            <a:lvl5pPr marL="2512785" indent="-544285" defTabSz="1828800">
              <a:lnSpc>
                <a:spcPct val="100000"/>
              </a:lnSpc>
              <a:spcBef>
                <a:spcPts val="0"/>
              </a:spcBef>
              <a:buClr>
                <a:srgbClr val="000000"/>
              </a:buClr>
              <a:buSzPts val="2400"/>
              <a:buFont typeface="Arial"/>
              <a:defRPr sz="24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71" name="Rectangle"/>
          <p:cNvSpPr txBox="1">
            <a:spLocks noGrp="1"/>
          </p:cNvSpPr>
          <p:nvPr>
            <p:ph type="body" sz="quarter" idx="21"/>
          </p:nvPr>
        </p:nvSpPr>
        <p:spPr>
          <a:xfrm>
            <a:off x="8217407" y="4206876"/>
            <a:ext cx="3694177" cy="8137525"/>
          </a:xfrm>
          <a:prstGeom prst="rect">
            <a:avLst/>
          </a:prstGeom>
        </p:spPr>
        <p:txBody>
          <a:bodyPr lIns="0" tIns="0" rIns="0" bIns="0"/>
          <a:lstStyle/>
          <a:p>
            <a:pPr marL="683985" indent="-544285" defTabSz="1828800">
              <a:lnSpc>
                <a:spcPct val="100000"/>
              </a:lnSpc>
              <a:spcBef>
                <a:spcPts val="0"/>
              </a:spcBef>
              <a:buClr>
                <a:srgbClr val="000000"/>
              </a:buClr>
              <a:buSzPts val="2400"/>
              <a:buFont typeface="Arial"/>
              <a:defRPr sz="2400">
                <a:latin typeface="Arial"/>
                <a:ea typeface="Arial"/>
                <a:cs typeface="Arial"/>
                <a:sym typeface="Arial"/>
              </a:defRPr>
            </a:pPr>
            <a:endParaRPr/>
          </a:p>
        </p:txBody>
      </p:sp>
      <p:sp>
        <p:nvSpPr>
          <p:cNvPr id="172" name="Rectangle"/>
          <p:cNvSpPr txBox="1">
            <a:spLocks noGrp="1"/>
          </p:cNvSpPr>
          <p:nvPr>
            <p:ph type="body" sz="quarter" idx="22"/>
          </p:nvPr>
        </p:nvSpPr>
        <p:spPr>
          <a:xfrm>
            <a:off x="12472416" y="4206876"/>
            <a:ext cx="3694177" cy="8137525"/>
          </a:xfrm>
          <a:prstGeom prst="rect">
            <a:avLst/>
          </a:prstGeom>
        </p:spPr>
        <p:txBody>
          <a:bodyPr lIns="0" tIns="0" rIns="0" bIns="0"/>
          <a:lstStyle/>
          <a:p>
            <a:pPr marL="683985" indent="-544285" defTabSz="1828800">
              <a:lnSpc>
                <a:spcPct val="100000"/>
              </a:lnSpc>
              <a:spcBef>
                <a:spcPts val="0"/>
              </a:spcBef>
              <a:buClr>
                <a:srgbClr val="000000"/>
              </a:buClr>
              <a:buSzPts val="2400"/>
              <a:buFont typeface="Arial"/>
              <a:defRPr sz="2400">
                <a:latin typeface="Arial"/>
                <a:ea typeface="Arial"/>
                <a:cs typeface="Arial"/>
                <a:sym typeface="Arial"/>
              </a:defRPr>
            </a:pPr>
            <a:endParaRPr/>
          </a:p>
        </p:txBody>
      </p:sp>
      <p:sp>
        <p:nvSpPr>
          <p:cNvPr id="173" name="Rectangle"/>
          <p:cNvSpPr txBox="1">
            <a:spLocks noGrp="1"/>
          </p:cNvSpPr>
          <p:nvPr>
            <p:ph type="body" sz="quarter" idx="23"/>
          </p:nvPr>
        </p:nvSpPr>
        <p:spPr>
          <a:xfrm>
            <a:off x="16727423" y="4206876"/>
            <a:ext cx="3694177" cy="8137525"/>
          </a:xfrm>
          <a:prstGeom prst="rect">
            <a:avLst/>
          </a:prstGeom>
        </p:spPr>
        <p:txBody>
          <a:bodyPr lIns="0" tIns="0" rIns="0" bIns="0"/>
          <a:lstStyle/>
          <a:p>
            <a:pPr marL="683985" indent="-544285" defTabSz="1828800">
              <a:lnSpc>
                <a:spcPct val="100000"/>
              </a:lnSpc>
              <a:spcBef>
                <a:spcPts val="0"/>
              </a:spcBef>
              <a:buClr>
                <a:srgbClr val="000000"/>
              </a:buClr>
              <a:buSzPts val="2400"/>
              <a:buFont typeface="Arial"/>
              <a:defRPr sz="2400">
                <a:latin typeface="Arial"/>
                <a:ea typeface="Arial"/>
                <a:cs typeface="Arial"/>
                <a:sym typeface="Arial"/>
              </a:defRPr>
            </a:pPr>
            <a:endParaRPr/>
          </a:p>
        </p:txBody>
      </p:sp>
      <p:sp>
        <p:nvSpPr>
          <p:cNvPr id="174" name="Slide Number"/>
          <p:cNvSpPr txBox="1">
            <a:spLocks noGrp="1"/>
          </p:cNvSpPr>
          <p:nvPr>
            <p:ph type="sldNum" sz="quarter" idx="2"/>
          </p:nvPr>
        </p:nvSpPr>
        <p:spPr>
          <a:xfrm>
            <a:off x="20239384" y="13085985"/>
            <a:ext cx="182217" cy="172816"/>
          </a:xfrm>
          <a:prstGeom prst="rect">
            <a:avLst/>
          </a:prstGeom>
        </p:spPr>
        <p:txBody>
          <a:bodyPr lIns="0" tIns="0" rIns="0" bIns="0"/>
          <a:lstStyle>
            <a:lvl1pPr algn="r" defTabSz="1828800">
              <a:defRPr sz="1200">
                <a:latin typeface="Arial"/>
                <a:ea typeface="Arial"/>
                <a:cs typeface="Arial"/>
                <a:sym typeface="Arial"/>
              </a:defRPr>
            </a:lvl1pPr>
          </a:lstStyle>
          <a:p>
            <a:fld id="{86CB4B4D-7CA3-9044-876B-883B54F8677D}" type="slidenum">
              <a:t>‹#›</a:t>
            </a:fld>
            <a:endParaRPr/>
          </a:p>
        </p:txBody>
      </p:sp>
      <p:sp>
        <p:nvSpPr>
          <p:cNvPr id="175" name="Title Text"/>
          <p:cNvSpPr txBox="1">
            <a:spLocks noGrp="1"/>
          </p:cNvSpPr>
          <p:nvPr>
            <p:ph type="title"/>
          </p:nvPr>
        </p:nvSpPr>
        <p:spPr>
          <a:xfrm>
            <a:off x="3962400" y="914399"/>
            <a:ext cx="16459200" cy="2743202"/>
          </a:xfrm>
          <a:prstGeom prst="rect">
            <a:avLst/>
          </a:prstGeom>
        </p:spPr>
        <p:txBody>
          <a:bodyPr lIns="0" tIns="0" rIns="0" bIns="0"/>
          <a:lstStyle>
            <a:lvl1pPr defTabSz="1828800">
              <a:lnSpc>
                <a:spcPct val="85000"/>
              </a:lnSpc>
              <a:defRPr sz="5200" b="0" spc="0">
                <a:solidFill>
                  <a:srgbClr val="000000"/>
                </a:solidFill>
                <a:latin typeface="Georgia"/>
                <a:ea typeface="Georgia"/>
                <a:cs typeface="Georgia"/>
                <a:sym typeface="Georgia"/>
              </a:defRPr>
            </a:lvl1pPr>
          </a:lstStyle>
          <a:p>
            <a:r>
              <a:t>Title Text</a:t>
            </a: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nd Content (no arrow)">
    <p:spTree>
      <p:nvGrpSpPr>
        <p:cNvPr id="1" name=""/>
        <p:cNvGrpSpPr/>
        <p:nvPr/>
      </p:nvGrpSpPr>
      <p:grpSpPr>
        <a:xfrm>
          <a:off x="0" y="0"/>
          <a:ext cx="0" cy="0"/>
          <a:chOff x="0" y="0"/>
          <a:chExt cx="0" cy="0"/>
        </a:xfrm>
      </p:grpSpPr>
      <p:pic>
        <p:nvPicPr>
          <p:cNvPr id="182" name="image1.png" descr="image1.png"/>
          <p:cNvPicPr>
            <a:picLocks noChangeAspect="1"/>
          </p:cNvPicPr>
          <p:nvPr/>
        </p:nvPicPr>
        <p:blipFill>
          <a:blip r:embed="rId2"/>
          <a:stretch>
            <a:fillRect/>
          </a:stretch>
        </p:blipFill>
        <p:spPr>
          <a:xfrm>
            <a:off x="18749849" y="690094"/>
            <a:ext cx="1786133" cy="719330"/>
          </a:xfrm>
          <a:prstGeom prst="rect">
            <a:avLst/>
          </a:prstGeom>
          <a:ln w="12700">
            <a:miter lim="400000"/>
          </a:ln>
        </p:spPr>
      </p:pic>
      <p:sp>
        <p:nvSpPr>
          <p:cNvPr id="183" name="www.england.nhs.uk"/>
          <p:cNvSpPr txBox="1"/>
          <p:nvPr/>
        </p:nvSpPr>
        <p:spPr>
          <a:xfrm>
            <a:off x="3962400" y="12813545"/>
            <a:ext cx="4267200" cy="5285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nchor="ctr">
            <a:spAutoFit/>
          </a:bodyPr>
          <a:lstStyle>
            <a:lvl1pPr algn="l" defTabSz="914400">
              <a:defRPr>
                <a:solidFill>
                  <a:srgbClr val="000000"/>
                </a:solidFill>
                <a:latin typeface="Arial"/>
                <a:ea typeface="Arial"/>
                <a:cs typeface="Arial"/>
                <a:sym typeface="Arial"/>
              </a:defRPr>
            </a:lvl1pPr>
          </a:lstStyle>
          <a:p>
            <a:r>
              <a:t>www.england.nhs.uk</a:t>
            </a:r>
          </a:p>
        </p:txBody>
      </p:sp>
      <p:sp>
        <p:nvSpPr>
          <p:cNvPr id="184" name="Title Text"/>
          <p:cNvSpPr txBox="1">
            <a:spLocks noGrp="1"/>
          </p:cNvSpPr>
          <p:nvPr>
            <p:ph type="title"/>
          </p:nvPr>
        </p:nvSpPr>
        <p:spPr>
          <a:xfrm>
            <a:off x="3962401" y="1499823"/>
            <a:ext cx="14752802" cy="1335601"/>
          </a:xfrm>
          <a:prstGeom prst="rect">
            <a:avLst/>
          </a:prstGeom>
        </p:spPr>
        <p:txBody>
          <a:bodyPr lIns="91399" tIns="91399" rIns="91399" bIns="91399" anchor="ctr"/>
          <a:lstStyle>
            <a:lvl1pPr defTabSz="1828800">
              <a:lnSpc>
                <a:spcPct val="100000"/>
              </a:lnSpc>
              <a:defRPr sz="7200" spc="0">
                <a:solidFill>
                  <a:srgbClr val="005EB8"/>
                </a:solidFill>
                <a:latin typeface="Arial"/>
                <a:ea typeface="Arial"/>
                <a:cs typeface="Arial"/>
                <a:sym typeface="Arial"/>
              </a:defRPr>
            </a:lvl1pPr>
          </a:lstStyle>
          <a:p>
            <a:r>
              <a:t>Title Text</a:t>
            </a:r>
          </a:p>
        </p:txBody>
      </p:sp>
      <p:sp>
        <p:nvSpPr>
          <p:cNvPr id="185" name="Slide Number"/>
          <p:cNvSpPr txBox="1">
            <a:spLocks noGrp="1"/>
          </p:cNvSpPr>
          <p:nvPr>
            <p:ph type="sldNum" sz="quarter" idx="2"/>
          </p:nvPr>
        </p:nvSpPr>
        <p:spPr>
          <a:xfrm>
            <a:off x="19887069" y="12813585"/>
            <a:ext cx="534532" cy="528430"/>
          </a:xfrm>
          <a:prstGeom prst="rect">
            <a:avLst/>
          </a:prstGeom>
        </p:spPr>
        <p:txBody>
          <a:bodyPr lIns="91399" tIns="91399" rIns="91399" bIns="91399" anchor="ctr"/>
          <a:lstStyle>
            <a:lvl1pPr algn="r" defTabSz="914400">
              <a:defRPr sz="2400">
                <a:solidFill>
                  <a:srgbClr val="005EB8"/>
                </a:solidFill>
                <a:latin typeface="Arial"/>
                <a:ea typeface="Arial"/>
                <a:cs typeface="Arial"/>
                <a:sym typeface="Arial"/>
              </a:defRPr>
            </a:lvl1pPr>
          </a:lstStyle>
          <a:p>
            <a:fld id="{86CB4B4D-7CA3-9044-876B-883B54F8677D}" type="slidenum">
              <a:t>‹#›</a:t>
            </a:fld>
            <a:endParaRPr/>
          </a:p>
        </p:txBody>
      </p:sp>
      <p:sp>
        <p:nvSpPr>
          <p:cNvPr id="186" name="Body Level One…"/>
          <p:cNvSpPr txBox="1">
            <a:spLocks noGrp="1"/>
          </p:cNvSpPr>
          <p:nvPr>
            <p:ph type="body" sz="half" idx="1"/>
          </p:nvPr>
        </p:nvSpPr>
        <p:spPr>
          <a:xfrm>
            <a:off x="3962400" y="3360589"/>
            <a:ext cx="15683400" cy="7901401"/>
          </a:xfrm>
          <a:prstGeom prst="rect">
            <a:avLst/>
          </a:prstGeom>
        </p:spPr>
        <p:txBody>
          <a:bodyPr lIns="91399" tIns="91399" rIns="91399" bIns="91399"/>
          <a:lstStyle>
            <a:lvl1pPr marL="800100" indent="-685800" defTabSz="1828800">
              <a:lnSpc>
                <a:spcPct val="100000"/>
              </a:lnSpc>
              <a:spcBef>
                <a:spcPts val="600"/>
              </a:spcBef>
              <a:buClr>
                <a:srgbClr val="005EB8"/>
              </a:buClr>
              <a:buSzPts val="4800"/>
              <a:buFont typeface="Arial"/>
              <a:defRPr>
                <a:latin typeface="Arial"/>
                <a:ea typeface="Arial"/>
                <a:cs typeface="Arial"/>
                <a:sym typeface="Arial"/>
              </a:defRPr>
            </a:lvl1pPr>
            <a:lvl2pPr marL="1257300" indent="-685800" defTabSz="1828800">
              <a:lnSpc>
                <a:spcPct val="100000"/>
              </a:lnSpc>
              <a:spcBef>
                <a:spcPts val="600"/>
              </a:spcBef>
              <a:buClr>
                <a:srgbClr val="005EB8"/>
              </a:buClr>
              <a:buSzPts val="4800"/>
              <a:buFont typeface="Arial"/>
              <a:defRPr>
                <a:latin typeface="Arial"/>
                <a:ea typeface="Arial"/>
                <a:cs typeface="Arial"/>
                <a:sym typeface="Arial"/>
              </a:defRPr>
            </a:lvl2pPr>
            <a:lvl3pPr marL="1714500" indent="-685800" defTabSz="1828800">
              <a:lnSpc>
                <a:spcPct val="100000"/>
              </a:lnSpc>
              <a:spcBef>
                <a:spcPts val="600"/>
              </a:spcBef>
              <a:buClr>
                <a:srgbClr val="005EB8"/>
              </a:buClr>
              <a:buSzPts val="4800"/>
              <a:buFont typeface="Arial"/>
              <a:defRPr>
                <a:latin typeface="Arial"/>
                <a:ea typeface="Arial"/>
                <a:cs typeface="Arial"/>
                <a:sym typeface="Arial"/>
              </a:defRPr>
            </a:lvl3pPr>
            <a:lvl4pPr marL="2171700" indent="-685800" defTabSz="1828800">
              <a:lnSpc>
                <a:spcPct val="100000"/>
              </a:lnSpc>
              <a:spcBef>
                <a:spcPts val="600"/>
              </a:spcBef>
              <a:buClr>
                <a:srgbClr val="005EB8"/>
              </a:buClr>
              <a:buSzPts val="4800"/>
              <a:buFont typeface="Arial"/>
              <a:defRPr>
                <a:latin typeface="Arial"/>
                <a:ea typeface="Arial"/>
                <a:cs typeface="Arial"/>
                <a:sym typeface="Arial"/>
              </a:defRPr>
            </a:lvl4pPr>
            <a:lvl5pPr marL="2628900" indent="-685800" defTabSz="1828800">
              <a:lnSpc>
                <a:spcPct val="100000"/>
              </a:lnSpc>
              <a:spcBef>
                <a:spcPts val="600"/>
              </a:spcBef>
              <a:buClr>
                <a:srgbClr val="005EB8"/>
              </a:buClr>
              <a:buSzPts val="4800"/>
              <a:buFont typeface="Arial"/>
              <a:defRPr>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Close-up of the top of a hot-air balloon viewed from above"/>
          <p:cNvSpPr>
            <a:spLocks noGrp="1"/>
          </p:cNvSpPr>
          <p:nvPr>
            <p:ph type="pic" idx="21"/>
          </p:nvPr>
        </p:nvSpPr>
        <p:spPr>
          <a:xfrm>
            <a:off x="0" y="-1270000"/>
            <a:ext cx="24384000" cy="16256000"/>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1206500" y="7124700"/>
            <a:ext cx="21971000" cy="4648200"/>
          </a:xfrm>
          <a:prstGeom prst="rect">
            <a:avLst/>
          </a:prstGeom>
        </p:spPr>
        <p:txBody>
          <a:bodyPr anchor="b"/>
          <a:lstStyle>
            <a:lvl1pPr>
              <a:defRPr sz="11600" spc="-232">
                <a:solidFill>
                  <a:srgbClr val="FFFFFF"/>
                </a:solidFill>
              </a:defRPr>
            </a:lvl1pPr>
          </a:lstStyle>
          <a:p>
            <a:r>
              <a:t>Presentation Title</a:t>
            </a:r>
          </a:p>
        </p:txBody>
      </p:sp>
      <p:sp>
        <p:nvSpPr>
          <p:cNvPr id="23" name="Author and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24" name="Body Level One…"/>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solidFill>
                  <a:srgbClr val="FFFFFF"/>
                </a:solidFill>
              </a:defRPr>
            </a:lvl1pPr>
            <a:lvl2pPr marL="0" indent="457200" defTabSz="825500">
              <a:lnSpc>
                <a:spcPct val="100000"/>
              </a:lnSpc>
              <a:spcBef>
                <a:spcPts val="0"/>
              </a:spcBef>
              <a:buSzTx/>
              <a:buNone/>
              <a:defRPr sz="5500" b="1">
                <a:solidFill>
                  <a:srgbClr val="FFFFFF"/>
                </a:solidFill>
              </a:defRPr>
            </a:lvl2pPr>
            <a:lvl3pPr marL="0" indent="914400" defTabSz="825500">
              <a:lnSpc>
                <a:spcPct val="100000"/>
              </a:lnSpc>
              <a:spcBef>
                <a:spcPts val="0"/>
              </a:spcBef>
              <a:buSzTx/>
              <a:buNone/>
              <a:defRPr sz="5500" b="1">
                <a:solidFill>
                  <a:srgbClr val="FFFFFF"/>
                </a:solidFill>
              </a:defRPr>
            </a:lvl3pPr>
            <a:lvl4pPr marL="0" indent="1371600" defTabSz="825500">
              <a:lnSpc>
                <a:spcPct val="100000"/>
              </a:lnSpc>
              <a:spcBef>
                <a:spcPts val="0"/>
              </a:spcBef>
              <a:buSzTx/>
              <a:buNone/>
              <a:defRPr sz="5500" b="1">
                <a:solidFill>
                  <a:srgbClr val="FFFFFF"/>
                </a:solidFill>
              </a:defRPr>
            </a:lvl4pPr>
            <a:lvl5pPr marL="0" indent="1828800" defTabSz="825500">
              <a:lnSpc>
                <a:spcPct val="100000"/>
              </a:lnSpc>
              <a:spcBef>
                <a:spcPts val="0"/>
              </a:spcBef>
              <a:buSzTx/>
              <a:buNone/>
              <a:defRPr sz="5500" b="1">
                <a:solidFill>
                  <a:srgbClr val="FFFFFF"/>
                </a:solidFill>
              </a:defRPr>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193" name="981594838_2460x1641.jpeg"/>
          <p:cNvSpPr>
            <a:spLocks noGrp="1"/>
          </p:cNvSpPr>
          <p:nvPr>
            <p:ph type="pic" idx="21"/>
          </p:nvPr>
        </p:nvSpPr>
        <p:spPr>
          <a:xfrm>
            <a:off x="10236489" y="-2"/>
            <a:ext cx="20561460" cy="13716001"/>
          </a:xfrm>
          <a:prstGeom prst="rect">
            <a:avLst/>
          </a:prstGeom>
        </p:spPr>
        <p:txBody>
          <a:bodyPr lIns="91439" tIns="45719" rIns="91439" bIns="45719">
            <a:noAutofit/>
          </a:bodyPr>
          <a:lstStyle/>
          <a:p>
            <a:endParaRPr/>
          </a:p>
        </p:txBody>
      </p:sp>
      <p:sp>
        <p:nvSpPr>
          <p:cNvPr id="194" name="Body Level One…"/>
          <p:cNvSpPr txBox="1">
            <a:spLocks noGrp="1"/>
          </p:cNvSpPr>
          <p:nvPr>
            <p:ph type="body" sz="half" idx="1" hasCustomPrompt="1"/>
          </p:nvPr>
        </p:nvSpPr>
        <p:spPr>
          <a:xfrm>
            <a:off x="1295400" y="5257800"/>
            <a:ext cx="11442700" cy="6886575"/>
          </a:xfrm>
          <a:prstGeom prst="rect">
            <a:avLst/>
          </a:prstGeom>
        </p:spPr>
        <p:txBody>
          <a:bodyPr/>
          <a:lstStyle>
            <a:lvl1pPr marL="0" indent="0" defTabSz="584200">
              <a:lnSpc>
                <a:spcPct val="100000"/>
              </a:lnSpc>
              <a:spcBef>
                <a:spcPts val="3300"/>
              </a:spcBef>
              <a:buSzTx/>
              <a:buNone/>
              <a:defRPr sz="4000">
                <a:latin typeface="Graphik Semibold"/>
                <a:ea typeface="Graphik Semibold"/>
                <a:cs typeface="Graphik Semibold"/>
                <a:sym typeface="Graphik Semibold"/>
              </a:defRPr>
            </a:lvl1pPr>
            <a:lvl2pPr marL="0" indent="0" defTabSz="584200">
              <a:lnSpc>
                <a:spcPct val="100000"/>
              </a:lnSpc>
              <a:spcBef>
                <a:spcPts val="3300"/>
              </a:spcBef>
              <a:buSzTx/>
              <a:buNone/>
              <a:defRPr sz="4000">
                <a:latin typeface="Graphik Semibold"/>
                <a:ea typeface="Graphik Semibold"/>
                <a:cs typeface="Graphik Semibold"/>
                <a:sym typeface="Graphik Semibold"/>
              </a:defRPr>
            </a:lvl2pPr>
            <a:lvl3pPr marL="0" indent="0" defTabSz="584200">
              <a:lnSpc>
                <a:spcPct val="100000"/>
              </a:lnSpc>
              <a:spcBef>
                <a:spcPts val="3300"/>
              </a:spcBef>
              <a:buSzTx/>
              <a:buNone/>
              <a:defRPr sz="4000">
                <a:latin typeface="Graphik Semibold"/>
                <a:ea typeface="Graphik Semibold"/>
                <a:cs typeface="Graphik Semibold"/>
                <a:sym typeface="Graphik Semibold"/>
              </a:defRPr>
            </a:lvl3pPr>
            <a:lvl4pPr marL="0" indent="0" defTabSz="584200">
              <a:lnSpc>
                <a:spcPct val="100000"/>
              </a:lnSpc>
              <a:spcBef>
                <a:spcPts val="3300"/>
              </a:spcBef>
              <a:buSzTx/>
              <a:buNone/>
              <a:defRPr sz="4000">
                <a:latin typeface="Graphik Semibold"/>
                <a:ea typeface="Graphik Semibold"/>
                <a:cs typeface="Graphik Semibold"/>
                <a:sym typeface="Graphik Semibold"/>
              </a:defRPr>
            </a:lvl4pPr>
            <a:lvl5pPr marL="0" indent="0" defTabSz="584200">
              <a:lnSpc>
                <a:spcPct val="100000"/>
              </a:lnSpc>
              <a:spcBef>
                <a:spcPts val="3300"/>
              </a:spcBef>
              <a:buSzTx/>
              <a:buNone/>
              <a:defRPr sz="4000">
                <a:latin typeface="Graphik Semibold"/>
                <a:ea typeface="Graphik Semibold"/>
                <a:cs typeface="Graphik Semibold"/>
                <a:sym typeface="Graphik Semibold"/>
              </a:defRPr>
            </a:lvl5pPr>
          </a:lstStyle>
          <a:p>
            <a:r>
              <a:t>Slide bullet text</a:t>
            </a:r>
          </a:p>
          <a:p>
            <a:pPr lvl="1"/>
            <a:endParaRPr/>
          </a:p>
          <a:p>
            <a:pPr lvl="2"/>
            <a:endParaRPr/>
          </a:p>
          <a:p>
            <a:pPr lvl="3"/>
            <a:endParaRPr/>
          </a:p>
          <a:p>
            <a:pPr lvl="4"/>
            <a:endParaRPr/>
          </a:p>
        </p:txBody>
      </p:sp>
      <p:sp>
        <p:nvSpPr>
          <p:cNvPr id="195" name="Rectangle"/>
          <p:cNvSpPr/>
          <p:nvPr/>
        </p:nvSpPr>
        <p:spPr>
          <a:xfrm>
            <a:off x="0" y="990550"/>
            <a:ext cx="12538389" cy="279401"/>
          </a:xfrm>
          <a:prstGeom prst="rect">
            <a:avLst/>
          </a:prstGeom>
          <a:solidFill>
            <a:srgbClr val="FFFA00"/>
          </a:solidFill>
          <a:ln w="12700">
            <a:miter lim="400000"/>
          </a:ln>
        </p:spPr>
        <p:txBody>
          <a:bodyPr lIns="50800" tIns="50800" rIns="50800" bIns="50800" anchor="ctr"/>
          <a:lstStyle/>
          <a:p>
            <a:pPr defTabSz="821530">
              <a:spcBef>
                <a:spcPts val="3300"/>
              </a:spcBef>
              <a:defRPr sz="2200" spc="-44">
                <a:solidFill>
                  <a:srgbClr val="000000"/>
                </a:solidFill>
                <a:latin typeface="Graphik Semibold"/>
                <a:ea typeface="Graphik Semibold"/>
                <a:cs typeface="Graphik Semibold"/>
                <a:sym typeface="Graphik Semibold"/>
              </a:defRPr>
            </a:pPr>
            <a:endParaRPr/>
          </a:p>
        </p:txBody>
      </p:sp>
      <p:sp>
        <p:nvSpPr>
          <p:cNvPr id="196" name="Author and Date"/>
          <p:cNvSpPr txBox="1">
            <a:spLocks noGrp="1"/>
          </p:cNvSpPr>
          <p:nvPr>
            <p:ph type="body" sz="quarter" idx="22" hasCustomPrompt="1"/>
          </p:nvPr>
        </p:nvSpPr>
        <p:spPr>
          <a:xfrm>
            <a:off x="1295400" y="12955885"/>
            <a:ext cx="11442700" cy="429262"/>
          </a:xfrm>
          <a:prstGeom prst="rect">
            <a:avLst/>
          </a:prstGeom>
        </p:spPr>
        <p:txBody>
          <a:bodyPr/>
          <a:lstStyle>
            <a:lvl1pPr marL="0" indent="0" defTabSz="584200">
              <a:lnSpc>
                <a:spcPct val="100000"/>
              </a:lnSpc>
              <a:spcBef>
                <a:spcPts val="3200"/>
              </a:spcBef>
              <a:buSzTx/>
              <a:buNone/>
              <a:defRPr sz="2000" cap="all" spc="-100">
                <a:latin typeface="Graphik Medium"/>
                <a:ea typeface="Graphik Medium"/>
                <a:cs typeface="Graphik Medium"/>
                <a:sym typeface="Graphik Medium"/>
              </a:defRPr>
            </a:lvl1pPr>
          </a:lstStyle>
          <a:p>
            <a:r>
              <a:t>Author and Date</a:t>
            </a:r>
          </a:p>
        </p:txBody>
      </p:sp>
      <p:sp>
        <p:nvSpPr>
          <p:cNvPr id="197" name="Slide Title"/>
          <p:cNvSpPr txBox="1">
            <a:spLocks noGrp="1"/>
          </p:cNvSpPr>
          <p:nvPr>
            <p:ph type="title" hasCustomPrompt="1"/>
          </p:nvPr>
        </p:nvSpPr>
        <p:spPr>
          <a:xfrm>
            <a:off x="1295400" y="1625600"/>
            <a:ext cx="11442700" cy="2466975"/>
          </a:xfrm>
          <a:prstGeom prst="rect">
            <a:avLst/>
          </a:prstGeom>
        </p:spPr>
        <p:txBody>
          <a:bodyPr/>
          <a:lstStyle>
            <a:lvl1pPr defTabSz="584200">
              <a:defRPr sz="10000" cap="all" spc="-400">
                <a:solidFill>
                  <a:srgbClr val="000000"/>
                </a:solidFill>
                <a:latin typeface="Graphik"/>
                <a:ea typeface="Graphik"/>
                <a:cs typeface="Graphik"/>
                <a:sym typeface="Graphik"/>
              </a:defRPr>
            </a:lvl1pPr>
          </a:lstStyle>
          <a:p>
            <a:r>
              <a:t>Slide Title</a:t>
            </a:r>
          </a:p>
        </p:txBody>
      </p:sp>
      <p:sp>
        <p:nvSpPr>
          <p:cNvPr id="198" name="Slide Subtitle"/>
          <p:cNvSpPr txBox="1">
            <a:spLocks noGrp="1"/>
          </p:cNvSpPr>
          <p:nvPr>
            <p:ph type="body" sz="quarter" idx="23" hasCustomPrompt="1"/>
          </p:nvPr>
        </p:nvSpPr>
        <p:spPr>
          <a:xfrm>
            <a:off x="1295399" y="4092575"/>
            <a:ext cx="11442703" cy="678373"/>
          </a:xfrm>
          <a:prstGeom prst="rect">
            <a:avLst/>
          </a:prstGeom>
        </p:spPr>
        <p:txBody>
          <a:bodyPr/>
          <a:lstStyle>
            <a:lvl1pPr marL="0" indent="0" defTabSz="566673">
              <a:lnSpc>
                <a:spcPct val="100000"/>
              </a:lnSpc>
              <a:spcBef>
                <a:spcPts val="0"/>
              </a:spcBef>
              <a:buSzTx/>
              <a:buNone/>
              <a:defRPr sz="3300" cap="all" spc="-200">
                <a:latin typeface="Graphik Semibold"/>
                <a:ea typeface="Graphik Semibold"/>
                <a:cs typeface="Graphik Semibold"/>
                <a:sym typeface="Graphik Semibold"/>
              </a:defRPr>
            </a:lvl1pPr>
          </a:lstStyle>
          <a:p>
            <a:r>
              <a:t>Slide Subtitle</a:t>
            </a:r>
          </a:p>
        </p:txBody>
      </p:sp>
      <p:sp>
        <p:nvSpPr>
          <p:cNvPr id="199" name="Slide Number"/>
          <p:cNvSpPr txBox="1">
            <a:spLocks noGrp="1"/>
          </p:cNvSpPr>
          <p:nvPr>
            <p:ph type="sldNum" sz="quarter" idx="2"/>
          </p:nvPr>
        </p:nvSpPr>
        <p:spPr>
          <a:xfrm>
            <a:off x="22797516" y="12979146"/>
            <a:ext cx="361189" cy="404115"/>
          </a:xfrm>
          <a:prstGeom prst="rect">
            <a:avLst/>
          </a:prstGeom>
        </p:spPr>
        <p:txBody>
          <a:bodyPr/>
          <a:lstStyle>
            <a:lvl1pPr defTabSz="3428913">
              <a:defRPr>
                <a:latin typeface="Graphik"/>
                <a:ea typeface="Graphik"/>
                <a:cs typeface="Graphik"/>
                <a:sym typeface="Graphik"/>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206" name="463013163_3048x2031.jpeg"/>
          <p:cNvSpPr>
            <a:spLocks noGrp="1"/>
          </p:cNvSpPr>
          <p:nvPr>
            <p:ph type="pic" idx="21"/>
          </p:nvPr>
        </p:nvSpPr>
        <p:spPr>
          <a:xfrm>
            <a:off x="3047999" y="765000"/>
            <a:ext cx="18288002" cy="12186002"/>
          </a:xfrm>
          <a:prstGeom prst="rect">
            <a:avLst/>
          </a:prstGeom>
        </p:spPr>
        <p:txBody>
          <a:bodyPr lIns="91439" tIns="45719" rIns="91439" bIns="45719">
            <a:noAutofit/>
          </a:bodyPr>
          <a:lstStyle/>
          <a:p>
            <a:endParaRPr/>
          </a:p>
        </p:txBody>
      </p:sp>
      <p:sp>
        <p:nvSpPr>
          <p:cNvPr id="207" name="Slide Number"/>
          <p:cNvSpPr txBox="1">
            <a:spLocks noGrp="1"/>
          </p:cNvSpPr>
          <p:nvPr>
            <p:ph type="sldNum" sz="quarter" idx="2"/>
          </p:nvPr>
        </p:nvSpPr>
        <p:spPr>
          <a:xfrm>
            <a:off x="20127404" y="11398379"/>
            <a:ext cx="308357" cy="353569"/>
          </a:xfrm>
          <a:prstGeom prst="rect">
            <a:avLst/>
          </a:prstGeom>
        </p:spPr>
        <p:txBody>
          <a:bodyPr lIns="38100" tIns="38100" rIns="38100" bIns="38100"/>
          <a:lstStyle>
            <a:lvl1pPr defTabSz="3428913">
              <a:defRPr sz="1600">
                <a:latin typeface="Graphik"/>
                <a:ea typeface="Graphik"/>
                <a:cs typeface="Graphik"/>
                <a:sym typeface="Graphik"/>
              </a:defRPr>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itle and Content 0">
    <p:bg>
      <p:bgPr>
        <a:solidFill>
          <a:srgbClr val="CCC1DA"/>
        </a:solidFill>
        <a:effectLst/>
      </p:bgPr>
    </p:bg>
    <p:spTree>
      <p:nvGrpSpPr>
        <p:cNvPr id="1" name=""/>
        <p:cNvGrpSpPr/>
        <p:nvPr/>
      </p:nvGrpSpPr>
      <p:grpSpPr>
        <a:xfrm>
          <a:off x="0" y="0"/>
          <a:ext cx="0" cy="0"/>
          <a:chOff x="0" y="0"/>
          <a:chExt cx="0" cy="0"/>
        </a:xfrm>
      </p:grpSpPr>
      <p:sp>
        <p:nvSpPr>
          <p:cNvPr id="214" name="Title Text"/>
          <p:cNvSpPr txBox="1">
            <a:spLocks noGrp="1"/>
          </p:cNvSpPr>
          <p:nvPr>
            <p:ph type="title"/>
          </p:nvPr>
        </p:nvSpPr>
        <p:spPr>
          <a:xfrm>
            <a:off x="3406775" y="-1"/>
            <a:ext cx="17282170" cy="1736727"/>
          </a:xfrm>
          <a:prstGeom prst="rect">
            <a:avLst/>
          </a:prstGeom>
        </p:spPr>
        <p:txBody>
          <a:bodyPr lIns="91439" tIns="91439" rIns="91439" bIns="91439" anchor="ctr">
            <a:noAutofit/>
          </a:bodyPr>
          <a:lstStyle>
            <a:lvl1pPr algn="ctr" defTabSz="1828800">
              <a:lnSpc>
                <a:spcPct val="100000"/>
              </a:lnSpc>
              <a:defRPr sz="8600" spc="0">
                <a:solidFill>
                  <a:srgbClr val="000000"/>
                </a:solidFill>
                <a:latin typeface="Arial"/>
                <a:ea typeface="Arial"/>
                <a:cs typeface="Arial"/>
                <a:sym typeface="Arial"/>
              </a:defRPr>
            </a:lvl1pPr>
          </a:lstStyle>
          <a:p>
            <a:r>
              <a:t>Title Text</a:t>
            </a:r>
          </a:p>
        </p:txBody>
      </p:sp>
      <p:sp>
        <p:nvSpPr>
          <p:cNvPr id="215" name="Body Level One…"/>
          <p:cNvSpPr txBox="1">
            <a:spLocks noGrp="1"/>
          </p:cNvSpPr>
          <p:nvPr>
            <p:ph type="body" idx="1"/>
          </p:nvPr>
        </p:nvSpPr>
        <p:spPr>
          <a:xfrm>
            <a:off x="3407023" y="2270569"/>
            <a:ext cx="17569954" cy="11445432"/>
          </a:xfrm>
          <a:prstGeom prst="rect">
            <a:avLst/>
          </a:prstGeom>
        </p:spPr>
        <p:txBody>
          <a:bodyPr lIns="91439" tIns="91439" rIns="91439" bIns="91439">
            <a:noAutofit/>
          </a:bodyPr>
          <a:lstStyle>
            <a:lvl1pPr marL="657225" indent="-657225" defTabSz="1828800">
              <a:lnSpc>
                <a:spcPct val="100000"/>
              </a:lnSpc>
              <a:spcBef>
                <a:spcPts val="1100"/>
              </a:spcBef>
              <a:buSzPct val="100000"/>
              <a:buFont typeface="Arial"/>
              <a:defRPr sz="4600">
                <a:latin typeface="Arial"/>
                <a:ea typeface="Arial"/>
                <a:cs typeface="Arial"/>
                <a:sym typeface="Arial"/>
              </a:defRPr>
            </a:lvl1pPr>
            <a:lvl2pPr marL="1114425" indent="-657225" defTabSz="1828800">
              <a:lnSpc>
                <a:spcPct val="100000"/>
              </a:lnSpc>
              <a:spcBef>
                <a:spcPts val="1100"/>
              </a:spcBef>
              <a:buSzPct val="100000"/>
              <a:buFont typeface="Arial"/>
              <a:buChar char="–"/>
              <a:defRPr sz="4600">
                <a:latin typeface="Arial"/>
                <a:ea typeface="Arial"/>
                <a:cs typeface="Arial"/>
                <a:sym typeface="Arial"/>
              </a:defRPr>
            </a:lvl2pPr>
            <a:lvl3pPr marL="1498600" indent="-584200" defTabSz="1828800">
              <a:lnSpc>
                <a:spcPct val="100000"/>
              </a:lnSpc>
              <a:spcBef>
                <a:spcPts val="1100"/>
              </a:spcBef>
              <a:buSzPct val="100000"/>
              <a:buFont typeface="Arial"/>
              <a:defRPr sz="4600">
                <a:latin typeface="Arial"/>
                <a:ea typeface="Arial"/>
                <a:cs typeface="Arial"/>
                <a:sym typeface="Arial"/>
              </a:defRPr>
            </a:lvl3pPr>
            <a:lvl4pPr marL="2028825" indent="-657225" defTabSz="1828800">
              <a:lnSpc>
                <a:spcPct val="100000"/>
              </a:lnSpc>
              <a:spcBef>
                <a:spcPts val="1100"/>
              </a:spcBef>
              <a:buSzPct val="100000"/>
              <a:buFont typeface="Arial"/>
              <a:buChar char="–"/>
              <a:defRPr sz="4600">
                <a:latin typeface="Arial"/>
                <a:ea typeface="Arial"/>
                <a:cs typeface="Arial"/>
                <a:sym typeface="Arial"/>
              </a:defRPr>
            </a:lvl4pPr>
            <a:lvl5pPr marL="2486025" indent="-657225" defTabSz="1828800">
              <a:lnSpc>
                <a:spcPct val="100000"/>
              </a:lnSpc>
              <a:spcBef>
                <a:spcPts val="1100"/>
              </a:spcBef>
              <a:buSzPct val="100000"/>
              <a:buFont typeface="Arial"/>
              <a:buChar char="»"/>
              <a:defRPr sz="46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16" name="Slide Number"/>
          <p:cNvSpPr txBox="1">
            <a:spLocks noGrp="1"/>
          </p:cNvSpPr>
          <p:nvPr>
            <p:ph type="sldNum" sz="quarter" idx="2"/>
          </p:nvPr>
        </p:nvSpPr>
        <p:spPr>
          <a:xfrm>
            <a:off x="16154400" y="12344400"/>
            <a:ext cx="4267200" cy="736601"/>
          </a:xfrm>
          <a:prstGeom prst="rect">
            <a:avLst/>
          </a:prstGeom>
        </p:spPr>
        <p:txBody>
          <a:bodyPr wrap="square" lIns="91439" tIns="91439" rIns="91439" bIns="91439" anchor="ctr"/>
          <a:lstStyle>
            <a:lvl1pPr algn="r" defTabSz="1828800">
              <a:defRPr sz="2200">
                <a:latin typeface="Arial"/>
                <a:ea typeface="Arial"/>
                <a:cs typeface="Arial"/>
                <a:sym typeface="Arial"/>
              </a:defRPr>
            </a:lvl1p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223" name="Body Level One…"/>
          <p:cNvSpPr txBox="1">
            <a:spLocks noGrp="1"/>
          </p:cNvSpPr>
          <p:nvPr>
            <p:ph type="body" sz="quarter" idx="1" hasCustomPrompt="1"/>
          </p:nvPr>
        </p:nvSpPr>
        <p:spPr>
          <a:xfrm>
            <a:off x="1206500" y="2247900"/>
            <a:ext cx="9779000" cy="934779"/>
          </a:xfrm>
          <a:prstGeom prst="rect">
            <a:avLst/>
          </a:prstGeom>
        </p:spPr>
        <p:txBody>
          <a:bodyPr lIns="45718" tIns="45718" rIns="45718" bIns="45718"/>
          <a:lstStyle>
            <a:lvl1pPr marL="0" indent="0" defTabSz="825500">
              <a:lnSpc>
                <a:spcPct val="100000"/>
              </a:lnSpc>
              <a:spcBef>
                <a:spcPts val="0"/>
              </a:spcBef>
              <a:buSzTx/>
              <a:buNone/>
              <a:defRPr sz="5500" b="1"/>
            </a:lvl1pPr>
            <a:lvl2pPr marL="1308100" indent="-698500" defTabSz="825500">
              <a:lnSpc>
                <a:spcPct val="100000"/>
              </a:lnSpc>
              <a:spcBef>
                <a:spcPts val="0"/>
              </a:spcBef>
              <a:defRPr sz="5500" b="1"/>
            </a:lvl2pPr>
            <a:lvl3pPr marL="1917700" indent="-698500" defTabSz="825500">
              <a:lnSpc>
                <a:spcPct val="100000"/>
              </a:lnSpc>
              <a:spcBef>
                <a:spcPts val="0"/>
              </a:spcBef>
              <a:defRPr sz="5500" b="1"/>
            </a:lvl3pPr>
            <a:lvl4pPr marL="2527300" indent="-698500" defTabSz="825500">
              <a:lnSpc>
                <a:spcPct val="100000"/>
              </a:lnSpc>
              <a:spcBef>
                <a:spcPts val="0"/>
              </a:spcBef>
              <a:defRPr sz="5500" b="1"/>
            </a:lvl4pPr>
            <a:lvl5pPr marL="3136900" indent="-698500" defTabSz="825500">
              <a:lnSpc>
                <a:spcPct val="100000"/>
              </a:lnSpc>
              <a:spcBef>
                <a:spcPts val="0"/>
              </a:spcBef>
              <a:defRPr sz="5500" b="1"/>
            </a:lvl5pPr>
          </a:lstStyle>
          <a:p>
            <a:r>
              <a:t>Slide Subtitle</a:t>
            </a:r>
          </a:p>
          <a:p>
            <a:pPr lvl="1"/>
            <a:endParaRPr/>
          </a:p>
          <a:p>
            <a:pPr lvl="2"/>
            <a:endParaRPr/>
          </a:p>
          <a:p>
            <a:pPr lvl="3"/>
            <a:endParaRPr/>
          </a:p>
          <a:p>
            <a:pPr lvl="4"/>
            <a:endParaRPr/>
          </a:p>
        </p:txBody>
      </p:sp>
      <p:sp>
        <p:nvSpPr>
          <p:cNvPr id="224" name="Body Level One…"/>
          <p:cNvSpPr txBox="1">
            <a:spLocks noGrp="1"/>
          </p:cNvSpPr>
          <p:nvPr>
            <p:ph type="body" sz="half" idx="21" hasCustomPrompt="1"/>
          </p:nvPr>
        </p:nvSpPr>
        <p:spPr>
          <a:xfrm>
            <a:off x="1206500" y="4248503"/>
            <a:ext cx="9779000" cy="8256631"/>
          </a:xfrm>
          <a:prstGeom prst="rect">
            <a:avLst/>
          </a:prstGeom>
        </p:spPr>
        <p:txBody>
          <a:bodyPr/>
          <a:lstStyle>
            <a:lvl1pPr defTabSz="2438337"/>
          </a:lstStyle>
          <a:p>
            <a:r>
              <a:t>Slide bullet text</a:t>
            </a:r>
          </a:p>
        </p:txBody>
      </p:sp>
      <p:sp>
        <p:nvSpPr>
          <p:cNvPr id="225" name="617931575_1991x1322.jpeg"/>
          <p:cNvSpPr>
            <a:spLocks noGrp="1"/>
          </p:cNvSpPr>
          <p:nvPr>
            <p:ph type="pic" idx="22"/>
          </p:nvPr>
        </p:nvSpPr>
        <p:spPr>
          <a:xfrm>
            <a:off x="8432800" y="1263847"/>
            <a:ext cx="16850011" cy="11188206"/>
          </a:xfrm>
          <a:prstGeom prst="rect">
            <a:avLst/>
          </a:prstGeom>
        </p:spPr>
        <p:txBody>
          <a:bodyPr lIns="91439" tIns="45719" rIns="91439" bIns="45719">
            <a:noAutofit/>
          </a:bodyPr>
          <a:lstStyle/>
          <a:p>
            <a:endParaRPr/>
          </a:p>
        </p:txBody>
      </p:sp>
      <p:sp>
        <p:nvSpPr>
          <p:cNvPr id="226" name="Slide Title"/>
          <p:cNvSpPr txBox="1">
            <a:spLocks noGrp="1"/>
          </p:cNvSpPr>
          <p:nvPr>
            <p:ph type="title" hasCustomPrompt="1"/>
          </p:nvPr>
        </p:nvSpPr>
        <p:spPr>
          <a:xfrm>
            <a:off x="1206500" y="952500"/>
            <a:ext cx="9779000" cy="1435100"/>
          </a:xfrm>
          <a:prstGeom prst="rect">
            <a:avLst/>
          </a:prstGeom>
        </p:spPr>
        <p:txBody>
          <a:bodyPr/>
          <a:lstStyle>
            <a:lvl1pPr defTabSz="2438337">
              <a:defRPr spc="-170"/>
            </a:lvl1pPr>
          </a:lstStyle>
          <a:p>
            <a:r>
              <a:t>Slide Title</a:t>
            </a:r>
          </a:p>
        </p:txBody>
      </p:sp>
      <p:sp>
        <p:nvSpPr>
          <p:cNvPr id="227" name="Slide Number"/>
          <p:cNvSpPr txBox="1">
            <a:spLocks noGrp="1"/>
          </p:cNvSpPr>
          <p:nvPr>
            <p:ph type="sldNum" sz="quarter" idx="2"/>
          </p:nvPr>
        </p:nvSpPr>
        <p:spPr>
          <a:xfrm>
            <a:off x="12001499" y="13080999"/>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and Content_Image_Right">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541176" y="700757"/>
            <a:ext cx="15305797" cy="1543574"/>
          </a:xfrm>
          <a:prstGeom prst="roundRect">
            <a:avLst/>
          </a:prstGeom>
          <a:solidFill>
            <a:srgbClr val="0E0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12" name="Picture Placeholder 11">
            <a:extLst>
              <a:ext uri="{FF2B5EF4-FFF2-40B4-BE49-F238E27FC236}">
                <a16:creationId xmlns:a16="http://schemas.microsoft.com/office/drawing/2014/main" id="{F1C540EF-449A-40D1-88B2-2BDAB3591D85}"/>
              </a:ext>
            </a:extLst>
          </p:cNvPr>
          <p:cNvSpPr>
            <a:spLocks noGrp="1"/>
          </p:cNvSpPr>
          <p:nvPr>
            <p:ph type="pic" sz="quarter" idx="10"/>
          </p:nvPr>
        </p:nvSpPr>
        <p:spPr>
          <a:xfrm>
            <a:off x="15445395" y="3625850"/>
            <a:ext cx="7381877" cy="7378700"/>
          </a:xfrm>
        </p:spPr>
        <p:txBody>
          <a:bodyPr/>
          <a:lstStyle/>
          <a:p>
            <a:endParaRPr lang="en-GB"/>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1212851" y="981079"/>
            <a:ext cx="11141077" cy="1031874"/>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1212848" y="3625850"/>
            <a:ext cx="13550901" cy="7747000"/>
          </a:xfrm>
        </p:spPr>
        <p:txBody>
          <a:bodyPr/>
          <a:lstStyle>
            <a:lvl1pPr>
              <a:defRPr sz="2100">
                <a:latin typeface="Arial" panose="020B0604020202020204" pitchFamily="34" charset="0"/>
                <a:cs typeface="Arial" panose="020B0604020202020204" pitchFamily="34" charset="0"/>
              </a:defRPr>
            </a:lvl1pPr>
            <a:lvl2pPr>
              <a:defRPr sz="2100">
                <a:latin typeface="Arial" panose="020B0604020202020204" pitchFamily="34" charset="0"/>
                <a:cs typeface="Arial" panose="020B0604020202020204" pitchFamily="34" charset="0"/>
              </a:defRPr>
            </a:lvl2pPr>
            <a:lvl3pPr>
              <a:defRPr sz="21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4908492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and Content_Image_left">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541176" y="700757"/>
            <a:ext cx="15305797" cy="1543574"/>
          </a:xfrm>
          <a:prstGeom prst="roundRect">
            <a:avLst/>
          </a:prstGeom>
          <a:solidFill>
            <a:srgbClr val="0E0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12" name="Picture Placeholder 11">
            <a:extLst>
              <a:ext uri="{FF2B5EF4-FFF2-40B4-BE49-F238E27FC236}">
                <a16:creationId xmlns:a16="http://schemas.microsoft.com/office/drawing/2014/main" id="{F1C540EF-449A-40D1-88B2-2BDAB3591D85}"/>
              </a:ext>
            </a:extLst>
          </p:cNvPr>
          <p:cNvSpPr>
            <a:spLocks noGrp="1"/>
          </p:cNvSpPr>
          <p:nvPr>
            <p:ph type="pic" sz="quarter" idx="10"/>
          </p:nvPr>
        </p:nvSpPr>
        <p:spPr>
          <a:xfrm>
            <a:off x="1212851" y="3625850"/>
            <a:ext cx="7381877" cy="7378700"/>
          </a:xfrm>
        </p:spPr>
        <p:txBody>
          <a:bodyPr/>
          <a:lstStyle/>
          <a:p>
            <a:endParaRPr lang="en-GB"/>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1212851" y="981079"/>
            <a:ext cx="11141077" cy="1031874"/>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9276371" y="3625850"/>
            <a:ext cx="13550901" cy="7747000"/>
          </a:xfrm>
        </p:spPr>
        <p:txBody>
          <a:bodyPr/>
          <a:lstStyle>
            <a:lvl1pPr>
              <a:defRPr sz="2100">
                <a:latin typeface="Arial" panose="020B0604020202020204" pitchFamily="34" charset="0"/>
                <a:cs typeface="Arial" panose="020B0604020202020204" pitchFamily="34" charset="0"/>
              </a:defRPr>
            </a:lvl1pPr>
            <a:lvl2pPr>
              <a:defRPr sz="2100">
                <a:latin typeface="Arial" panose="020B0604020202020204" pitchFamily="34" charset="0"/>
                <a:cs typeface="Arial" panose="020B0604020202020204" pitchFamily="34" charset="0"/>
              </a:defRPr>
            </a:lvl2pPr>
            <a:lvl3pPr>
              <a:defRPr sz="21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0289690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and Content_Background_Pillars">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BEA0F521-1E3A-4839-BEAD-6BC403234E46}"/>
              </a:ext>
            </a:extLst>
          </p:cNvPr>
          <p:cNvSpPr/>
          <p:nvPr userDrawn="1"/>
        </p:nvSpPr>
        <p:spPr>
          <a:xfrm>
            <a:off x="-541176" y="700757"/>
            <a:ext cx="15305797" cy="1543574"/>
          </a:xfrm>
          <a:prstGeom prst="roundRect">
            <a:avLst/>
          </a:prstGeom>
          <a:solidFill>
            <a:srgbClr val="0E06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14" name="Text Placeholder 13">
            <a:extLst>
              <a:ext uri="{FF2B5EF4-FFF2-40B4-BE49-F238E27FC236}">
                <a16:creationId xmlns:a16="http://schemas.microsoft.com/office/drawing/2014/main" id="{E72B73A5-078C-431E-A10E-048E4FC63402}"/>
              </a:ext>
            </a:extLst>
          </p:cNvPr>
          <p:cNvSpPr>
            <a:spLocks noGrp="1"/>
          </p:cNvSpPr>
          <p:nvPr>
            <p:ph type="body" sz="quarter" idx="11" hasCustomPrompt="1"/>
          </p:nvPr>
        </p:nvSpPr>
        <p:spPr>
          <a:xfrm>
            <a:off x="1212851" y="981079"/>
            <a:ext cx="11141077" cy="1031874"/>
          </a:xfrm>
        </p:spPr>
        <p:txBody>
          <a:bodyPr anchor="ctr"/>
          <a:lstStyle>
            <a:lvl1pPr marL="0" indent="0">
              <a:buNone/>
              <a:defRPr b="1">
                <a:solidFill>
                  <a:schemeClr val="bg1"/>
                </a:solidFill>
                <a:latin typeface="Arial" panose="020B0604020202020204" pitchFamily="34" charset="0"/>
                <a:cs typeface="Arial" panose="020B0604020202020204" pitchFamily="34" charset="0"/>
              </a:defRPr>
            </a:lvl1pPr>
          </a:lstStyle>
          <a:p>
            <a:pPr lvl="0"/>
            <a:r>
              <a:rPr lang="en-US"/>
              <a:t>Title to go here</a:t>
            </a:r>
            <a:endParaRPr lang="en-GB"/>
          </a:p>
        </p:txBody>
      </p:sp>
      <p:sp>
        <p:nvSpPr>
          <p:cNvPr id="16" name="Text Placeholder 15">
            <a:extLst>
              <a:ext uri="{FF2B5EF4-FFF2-40B4-BE49-F238E27FC236}">
                <a16:creationId xmlns:a16="http://schemas.microsoft.com/office/drawing/2014/main" id="{CACBBC56-6E51-45B9-8FFB-0ADD54DAF19D}"/>
              </a:ext>
            </a:extLst>
          </p:cNvPr>
          <p:cNvSpPr>
            <a:spLocks noGrp="1"/>
          </p:cNvSpPr>
          <p:nvPr>
            <p:ph type="body" sz="quarter" idx="12"/>
          </p:nvPr>
        </p:nvSpPr>
        <p:spPr>
          <a:xfrm>
            <a:off x="1212851" y="3625850"/>
            <a:ext cx="18438437" cy="7747000"/>
          </a:xfrm>
        </p:spPr>
        <p:txBody>
          <a:bodyPr/>
          <a:lstStyle>
            <a:lvl1pPr>
              <a:defRPr sz="2100">
                <a:latin typeface="Arial" panose="020B0604020202020204" pitchFamily="34" charset="0"/>
                <a:cs typeface="Arial" panose="020B0604020202020204" pitchFamily="34" charset="0"/>
              </a:defRPr>
            </a:lvl1pPr>
            <a:lvl2pPr>
              <a:defRPr sz="2100">
                <a:latin typeface="Arial" panose="020B0604020202020204" pitchFamily="34" charset="0"/>
                <a:cs typeface="Arial" panose="020B0604020202020204" pitchFamily="34" charset="0"/>
              </a:defRPr>
            </a:lvl2pPr>
            <a:lvl3pPr>
              <a:defRPr sz="21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Rectangle: Rounded Corners 5">
            <a:extLst>
              <a:ext uri="{FF2B5EF4-FFF2-40B4-BE49-F238E27FC236}">
                <a16:creationId xmlns:a16="http://schemas.microsoft.com/office/drawing/2014/main" id="{9DA20BBB-74D3-498F-9D6E-7B2C690A1227}"/>
              </a:ext>
            </a:extLst>
          </p:cNvPr>
          <p:cNvSpPr/>
          <p:nvPr userDrawn="1"/>
        </p:nvSpPr>
        <p:spPr>
          <a:xfrm rot="1815826">
            <a:off x="22625481" y="2968892"/>
            <a:ext cx="701640" cy="14803844"/>
          </a:xfrm>
          <a:prstGeom prst="roundRect">
            <a:avLst>
              <a:gd name="adj" fmla="val 50000"/>
            </a:avLst>
          </a:prstGeom>
          <a:solidFill>
            <a:srgbClr val="D92D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7" name="Rectangle: Rounded Corners 6">
            <a:extLst>
              <a:ext uri="{FF2B5EF4-FFF2-40B4-BE49-F238E27FC236}">
                <a16:creationId xmlns:a16="http://schemas.microsoft.com/office/drawing/2014/main" id="{A3D5E925-704E-4CE5-ACA0-E3A261EBB8FA}"/>
              </a:ext>
            </a:extLst>
          </p:cNvPr>
          <p:cNvSpPr/>
          <p:nvPr userDrawn="1"/>
        </p:nvSpPr>
        <p:spPr>
          <a:xfrm rot="1815826">
            <a:off x="21640935" y="2968892"/>
            <a:ext cx="701640" cy="14803844"/>
          </a:xfrm>
          <a:prstGeom prst="roundRect">
            <a:avLst>
              <a:gd name="adj" fmla="val 50000"/>
            </a:avLst>
          </a:prstGeom>
          <a:solidFill>
            <a:srgbClr val="1FB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9" name="Rectangle: Rounded Corners 8">
            <a:extLst>
              <a:ext uri="{FF2B5EF4-FFF2-40B4-BE49-F238E27FC236}">
                <a16:creationId xmlns:a16="http://schemas.microsoft.com/office/drawing/2014/main" id="{6315B05C-20E0-4E4A-9613-EE710ED70FAA}"/>
              </a:ext>
            </a:extLst>
          </p:cNvPr>
          <p:cNvSpPr/>
          <p:nvPr userDrawn="1"/>
        </p:nvSpPr>
        <p:spPr>
          <a:xfrm rot="1815826">
            <a:off x="23647063" y="2968892"/>
            <a:ext cx="701640" cy="14803844"/>
          </a:xfrm>
          <a:prstGeom prst="roundRect">
            <a:avLst>
              <a:gd name="adj" fmla="val 50000"/>
            </a:avLst>
          </a:prstGeom>
          <a:solidFill>
            <a:srgbClr val="FFC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10" name="Rectangle: Rounded Corners 9">
            <a:extLst>
              <a:ext uri="{FF2B5EF4-FFF2-40B4-BE49-F238E27FC236}">
                <a16:creationId xmlns:a16="http://schemas.microsoft.com/office/drawing/2014/main" id="{53113C1F-664E-4692-9C83-020220C176D8}"/>
              </a:ext>
            </a:extLst>
          </p:cNvPr>
          <p:cNvSpPr/>
          <p:nvPr userDrawn="1"/>
        </p:nvSpPr>
        <p:spPr>
          <a:xfrm rot="1815826">
            <a:off x="24668780" y="2968892"/>
            <a:ext cx="701640" cy="14803844"/>
          </a:xfrm>
          <a:prstGeom prst="roundRect">
            <a:avLst>
              <a:gd name="adj" fmla="val 50000"/>
            </a:avLst>
          </a:prstGeom>
          <a:solidFill>
            <a:srgbClr val="2EB6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a:p>
        </p:txBody>
      </p:sp>
    </p:spTree>
    <p:extLst>
      <p:ext uri="{BB962C8B-B14F-4D97-AF65-F5344CB8AC3E}">
        <p14:creationId xmlns:p14="http://schemas.microsoft.com/office/powerpoint/2010/main" val="2222207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Close-up of a hot-air balloon viewed from below"/>
          <p:cNvSpPr>
            <a:spLocks noGrp="1"/>
          </p:cNvSpPr>
          <p:nvPr>
            <p:ph type="pic" idx="21"/>
          </p:nvPr>
        </p:nvSpPr>
        <p:spPr>
          <a:xfrm>
            <a:off x="9226574" y="1270000"/>
            <a:ext cx="16840152" cy="11184435"/>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1206500" y="2247900"/>
            <a:ext cx="9779000" cy="934779"/>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61"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62" name="Hot-air balloons viewed from below against a blue sky"/>
          <p:cNvSpPr>
            <a:spLocks noGrp="1"/>
          </p:cNvSpPr>
          <p:nvPr>
            <p:ph type="pic" idx="22"/>
          </p:nvPr>
        </p:nvSpPr>
        <p:spPr>
          <a:xfrm>
            <a:off x="8432800" y="1263848"/>
            <a:ext cx="16850011" cy="11188205"/>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1206500" y="952500"/>
            <a:ext cx="9779000" cy="143510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ection">
    <p:bg>
      <p:bgPr>
        <a:solidFill>
          <a:srgbClr val="003462"/>
        </a:solidFill>
        <a:effectLst/>
      </p:bgPr>
    </p:bg>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b="0" spc="-232">
                <a:solidFill>
                  <a:srgbClr val="FFFFFF"/>
                </a:solidFill>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12001499" y="13085233"/>
            <a:ext cx="368505" cy="374600"/>
          </a:xfrm>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1206500" y="952500"/>
            <a:ext cx="21971000" cy="1434949"/>
          </a:xfrm>
          <a:prstGeom prst="rect">
            <a:avLst/>
          </a:prstGeom>
        </p:spPr>
        <p:txBody>
          <a:bodyPr/>
          <a:lstStyle/>
          <a:p>
            <a:r>
              <a:t>Slide Title</a:t>
            </a:r>
          </a:p>
        </p:txBody>
      </p:sp>
      <p:sp>
        <p:nvSpPr>
          <p:cNvPr id="80" name="Slide Subtitle"/>
          <p:cNvSpPr txBox="1">
            <a:spLocks noGrp="1"/>
          </p:cNvSpPr>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1206500" y="952500"/>
            <a:ext cx="21971000" cy="1435100"/>
          </a:xfrm>
          <a:prstGeom prst="rect">
            <a:avLst/>
          </a:prstGeom>
        </p:spPr>
        <p:txBody>
          <a:bodyPr/>
          <a:lstStyle/>
          <a:p>
            <a:r>
              <a:t>Agenda Title</a:t>
            </a:r>
          </a:p>
        </p:txBody>
      </p:sp>
      <p:sp>
        <p:nvSpPr>
          <p:cNvPr id="89" name="Agenda Subtitle"/>
          <p:cNvSpPr txBox="1">
            <a:spLocks noGrp="1"/>
          </p:cNvSpPr>
          <p:nvPr>
            <p:ph type="body" sz="quarter" idx="21" hasCustomPrompt="1"/>
          </p:nvPr>
        </p:nvSpPr>
        <p:spPr>
          <a:xfrm>
            <a:off x="1206500" y="2247900"/>
            <a:ext cx="21971000" cy="934779"/>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952500"/>
            <a:ext cx="21971000" cy="14331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chemeClr val="accent1">
              <a:hueOff val="114395"/>
              <a:lumOff val="-24975"/>
            </a:schemeClr>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Jessica Dahlstrom, Jim Lusby and Mike Farrar"/>
          <p:cNvSpPr txBox="1">
            <a:spLocks noGrp="1"/>
          </p:cNvSpPr>
          <p:nvPr>
            <p:ph type="body" sz="quarter" idx="1"/>
          </p:nvPr>
        </p:nvSpPr>
        <p:spPr>
          <a:xfrm>
            <a:off x="1201341" y="11847162"/>
            <a:ext cx="21971002" cy="636981"/>
          </a:xfrm>
          <a:prstGeom prst="rect">
            <a:avLst/>
          </a:prstGeom>
        </p:spPr>
        <p:txBody>
          <a:bodyPr/>
          <a:lstStyle>
            <a:lvl1pPr>
              <a:lnSpc>
                <a:spcPct val="90000"/>
              </a:lnSpc>
            </a:lvl1pPr>
          </a:lstStyle>
          <a:p>
            <a:r>
              <a:t>Mike Farrar  CBE, FRCGP, FRCP</a:t>
            </a:r>
          </a:p>
        </p:txBody>
      </p:sp>
      <p:sp>
        <p:nvSpPr>
          <p:cNvPr id="237" name="Integrating Health and Care"/>
          <p:cNvSpPr txBox="1">
            <a:spLocks noGrp="1"/>
          </p:cNvSpPr>
          <p:nvPr>
            <p:ph type="title"/>
          </p:nvPr>
        </p:nvSpPr>
        <p:spPr>
          <a:xfrm>
            <a:off x="1206494" y="2574991"/>
            <a:ext cx="21971008" cy="4648203"/>
          </a:xfrm>
          <a:prstGeom prst="rect">
            <a:avLst/>
          </a:prstGeom>
        </p:spPr>
        <p:txBody>
          <a:bodyPr/>
          <a:lstStyle>
            <a:lvl1pPr>
              <a:defRPr spc="-300"/>
            </a:lvl1pPr>
          </a:lstStyle>
          <a:p>
            <a:r>
              <a:t>Integrating Health and Care in Norfolk and Waveney ICS </a:t>
            </a:r>
          </a:p>
        </p:txBody>
      </p:sp>
      <p:sp>
        <p:nvSpPr>
          <p:cNvPr id="238" name="Establishing the Next Steps for the SE London Acute Provider Collaborative in the Reformed SE London Health and Care System"/>
          <p:cNvSpPr txBox="1"/>
          <p:nvPr/>
        </p:nvSpPr>
        <p:spPr>
          <a:xfrm>
            <a:off x="1201342" y="7210490"/>
            <a:ext cx="21971002" cy="190500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defTabSz="784554">
              <a:defRPr sz="5184" b="1">
                <a:solidFill>
                  <a:schemeClr val="accent1"/>
                </a:solidFill>
              </a:defRPr>
            </a:lvl1pPr>
          </a:lstStyle>
          <a:p>
            <a:r>
              <a:t>The importance of developing an effective ICS with a clinically and care professionally driven culture - why you are critical to its success </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Why this is not straightforward"/>
          <p:cNvSpPr txBox="1">
            <a:spLocks noGrp="1"/>
          </p:cNvSpPr>
          <p:nvPr>
            <p:ph type="body" idx="21"/>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defTabSz="775969">
              <a:defRPr sz="5170"/>
            </a:lvl1pPr>
          </a:lstStyle>
          <a:p>
            <a:r>
              <a:t>Why this is not straightforward </a:t>
            </a:r>
          </a:p>
        </p:txBody>
      </p:sp>
      <p:sp>
        <p:nvSpPr>
          <p:cNvPr id="320" name="Workforce shortage and tiredness…"/>
          <p:cNvSpPr txBox="1">
            <a:spLocks noGrp="1"/>
          </p:cNvSpPr>
          <p:nvPr>
            <p:ph type="body" sz="half" idx="1"/>
          </p:nvPr>
        </p:nvSpPr>
        <p:spPr>
          <a:xfrm>
            <a:off x="1206500" y="3382936"/>
            <a:ext cx="9779000" cy="8256631"/>
          </a:xfrm>
          <a:prstGeom prst="rect">
            <a:avLst/>
          </a:prstGeom>
        </p:spPr>
        <p:txBody>
          <a:bodyPr/>
          <a:lstStyle/>
          <a:p>
            <a:pPr marL="560831" indent="-560831" defTabSz="2243271">
              <a:spcBef>
                <a:spcPts val="4100"/>
              </a:spcBef>
              <a:defRPr sz="4416"/>
            </a:pPr>
            <a:r>
              <a:t>Workforce shortage and tiredness</a:t>
            </a:r>
          </a:p>
          <a:p>
            <a:pPr marL="560831" indent="-560831" defTabSz="2243271">
              <a:spcBef>
                <a:spcPts val="4100"/>
              </a:spcBef>
              <a:defRPr sz="4416"/>
            </a:pPr>
            <a:r>
              <a:t>Perverse financial and clinical incentives </a:t>
            </a:r>
          </a:p>
          <a:p>
            <a:pPr marL="560831" indent="-560831" defTabSz="2243271">
              <a:spcBef>
                <a:spcPts val="4100"/>
              </a:spcBef>
              <a:defRPr sz="4416"/>
            </a:pPr>
            <a:r>
              <a:t>Polemic problem of prevention v cure (allocative v technical efficiency)</a:t>
            </a:r>
          </a:p>
          <a:p>
            <a:pPr marL="560831" indent="-560831" defTabSz="2243271">
              <a:spcBef>
                <a:spcPts val="4100"/>
              </a:spcBef>
              <a:defRPr sz="4416"/>
            </a:pPr>
            <a:r>
              <a:t>Posts v culture </a:t>
            </a:r>
          </a:p>
          <a:p>
            <a:pPr marL="560831" indent="-560831" defTabSz="2243271">
              <a:spcBef>
                <a:spcPts val="4100"/>
              </a:spcBef>
              <a:defRPr sz="4416"/>
            </a:pPr>
            <a:r>
              <a:t>Clinical attitude </a:t>
            </a:r>
          </a:p>
          <a:p>
            <a:pPr marL="560831" indent="-560831" defTabSz="2243271">
              <a:spcBef>
                <a:spcPts val="4100"/>
              </a:spcBef>
              <a:defRPr sz="4416"/>
            </a:pPr>
            <a:r>
              <a:t>Terms of engagement </a:t>
            </a:r>
          </a:p>
        </p:txBody>
      </p:sp>
      <p:pic>
        <p:nvPicPr>
          <p:cNvPr id="321" name="Image" descr="Image"/>
          <p:cNvPicPr>
            <a:picLocks noGrp="1" noChangeAspect="1"/>
          </p:cNvPicPr>
          <p:nvPr>
            <p:ph type="pic" idx="22"/>
          </p:nvPr>
        </p:nvPicPr>
        <p:blipFill>
          <a:blip r:embed="rId2"/>
          <a:srcRect l="22309" r="12901"/>
          <a:stretch>
            <a:fillRect/>
          </a:stretch>
        </p:blipFill>
        <p:spPr>
          <a:xfrm>
            <a:off x="12192000" y="1263848"/>
            <a:ext cx="10916874" cy="11188205"/>
          </a:xfrm>
          <a:prstGeom prst="rect">
            <a:avLst/>
          </a:prstGeom>
        </p:spPr>
      </p:pic>
      <p:sp>
        <p:nvSpPr>
          <p:cNvPr id="322" name="Challenges"/>
          <p:cNvSpPr txBox="1">
            <a:spLocks noGrp="1"/>
          </p:cNvSpPr>
          <p:nvPr>
            <p:ph type="title"/>
          </p:nvPr>
        </p:nvSpPr>
        <p:spPr>
          <a:prstGeom prst="rect">
            <a:avLst/>
          </a:prstGeom>
        </p:spPr>
        <p:txBody>
          <a:bodyPr/>
          <a:lstStyle/>
          <a:p>
            <a:r>
              <a:t>Challenges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Effect of the Primary Care Quality and Outcomes and Hospitalisation and admissions"/>
          <p:cNvSpPr txBox="1">
            <a:spLocks noGrp="1"/>
          </p:cNvSpPr>
          <p:nvPr>
            <p:ph type="title"/>
          </p:nvPr>
        </p:nvSpPr>
        <p:spPr>
          <a:xfrm>
            <a:off x="3421482" y="162104"/>
            <a:ext cx="8588595" cy="2253831"/>
          </a:xfrm>
          <a:prstGeom prst="rect">
            <a:avLst/>
          </a:prstGeom>
        </p:spPr>
        <p:txBody>
          <a:bodyPr>
            <a:normAutofit/>
          </a:bodyPr>
          <a:lstStyle>
            <a:lvl1pPr defTabSz="768095">
              <a:defRPr sz="4368"/>
            </a:lvl1pPr>
          </a:lstStyle>
          <a:p>
            <a:r>
              <a:t>Effect of the Primary Care Quality and Outcomes and Hospitalisation and admissions</a:t>
            </a:r>
          </a:p>
        </p:txBody>
      </p:sp>
      <p:pic>
        <p:nvPicPr>
          <p:cNvPr id="325" name="image4.pdf" descr="image4.pdf"/>
          <p:cNvPicPr>
            <a:picLocks noChangeAspect="1"/>
          </p:cNvPicPr>
          <p:nvPr/>
        </p:nvPicPr>
        <p:blipFill>
          <a:blip r:embed="rId2"/>
          <a:stretch>
            <a:fillRect/>
          </a:stretch>
        </p:blipFill>
        <p:spPr>
          <a:xfrm>
            <a:off x="3259031" y="2605669"/>
            <a:ext cx="15136969" cy="11079211"/>
          </a:xfrm>
          <a:prstGeom prst="rect">
            <a:avLst/>
          </a:prstGeom>
          <a:ln w="12700">
            <a:miter lim="400000"/>
          </a:ln>
        </p:spPr>
      </p:pic>
      <p:sp>
        <p:nvSpPr>
          <p:cNvPr id="326" name="This chart shows the impact of introducing quality incentives for primary care clinicians to manage chronic conditions, thereby reducing hospital admissions. But GPs didn’t receive major benefit of this, but they can now under ICP option"/>
          <p:cNvSpPr/>
          <p:nvPr/>
        </p:nvSpPr>
        <p:spPr>
          <a:xfrm>
            <a:off x="15673420" y="463020"/>
            <a:ext cx="8071943" cy="5353854"/>
          </a:xfrm>
          <a:prstGeom prst="roundRect">
            <a:avLst>
              <a:gd name="adj" fmla="val 5004"/>
            </a:avLst>
          </a:prstGeom>
          <a:blipFill>
            <a:blip r:embed="rId3"/>
          </a:blipFill>
          <a:ln w="12700">
            <a:miter lim="400000"/>
          </a:ln>
          <a:effectLst>
            <a:outerShdw blurRad="63500" dist="12700" rotWithShape="0">
              <a:srgbClr val="000000">
                <a:alpha val="50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lvl1pPr defTabSz="821531">
              <a:defRPr sz="3800" b="1">
                <a:solidFill>
                  <a:srgbClr val="FFFFFF"/>
                </a:solidFill>
                <a:latin typeface="Helvetica"/>
                <a:ea typeface="Helvetica"/>
                <a:cs typeface="Helvetica"/>
                <a:sym typeface="Helvetica"/>
              </a:defRPr>
            </a:lvl1pPr>
          </a:lstStyle>
          <a:p>
            <a:pPr>
              <a:defRPr sz="3200" b="0">
                <a:latin typeface="Helvetica Light"/>
                <a:ea typeface="Helvetica Light"/>
                <a:cs typeface="Helvetica Light"/>
                <a:sym typeface="Helvetica Light"/>
              </a:defRPr>
            </a:pPr>
            <a:r>
              <a:rPr sz="3800" b="1">
                <a:latin typeface="Helvetica"/>
                <a:ea typeface="Helvetica"/>
                <a:cs typeface="Helvetica"/>
                <a:sym typeface="Helvetica"/>
              </a:rPr>
              <a:t>This chart shows the impact of introducing quality incentives for primary care clinicians to manage chronic conditions, thereby reducing hospital admissions. But GPs didn’t receive major benefit of this, but they can now under ICP option </a:t>
            </a:r>
          </a:p>
        </p:txBody>
      </p:sp>
      <p:sp>
        <p:nvSpPr>
          <p:cNvPr id="327" name="NHS UK data"/>
          <p:cNvSpPr/>
          <p:nvPr/>
        </p:nvSpPr>
        <p:spPr>
          <a:xfrm>
            <a:off x="3615092" y="12151981"/>
            <a:ext cx="3897733" cy="1093355"/>
          </a:xfrm>
          <a:prstGeom prst="roundRect">
            <a:avLst>
              <a:gd name="adj" fmla="val 24502"/>
            </a:avLst>
          </a:prstGeom>
          <a:solidFill>
            <a:srgbClr val="34A5DA"/>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lvl1pPr defTabSz="821531">
              <a:lnSpc>
                <a:spcPct val="80000"/>
              </a:lnSpc>
              <a:defRPr sz="3800" cap="all">
                <a:solidFill>
                  <a:srgbClr val="FFFFFF"/>
                </a:solidFill>
                <a:latin typeface="DIN Condensed Bold"/>
                <a:ea typeface="DIN Condensed Bold"/>
                <a:cs typeface="DIN Condensed Bold"/>
                <a:sym typeface="DIN Condensed Bold"/>
              </a:defRPr>
            </a:lvl1pPr>
          </a:lstStyle>
          <a:p>
            <a:r>
              <a:t>NHS UK data</a:t>
            </a:r>
          </a:p>
        </p:txBody>
      </p:sp>
      <p:sp>
        <p:nvSpPr>
          <p:cNvPr id="328" name="ACSC - Ambulatory Sensitive Conditions…"/>
          <p:cNvSpPr/>
          <p:nvPr/>
        </p:nvSpPr>
        <p:spPr>
          <a:xfrm>
            <a:off x="13236268" y="11920080"/>
            <a:ext cx="7920938" cy="1557156"/>
          </a:xfrm>
          <a:prstGeom prst="roundRect">
            <a:avLst>
              <a:gd name="adj" fmla="val 17204"/>
            </a:avLst>
          </a:prstGeom>
          <a:solidFill>
            <a:srgbClr val="0097EB">
              <a:alpha val="62000"/>
            </a:srgb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pPr defTabSz="821531">
              <a:defRPr sz="2600">
                <a:solidFill>
                  <a:srgbClr val="FFFFFF"/>
                </a:solidFill>
                <a:latin typeface="Avenir Heavy"/>
                <a:ea typeface="Avenir Heavy"/>
                <a:cs typeface="Avenir Heavy"/>
                <a:sym typeface="Avenir Heavy"/>
              </a:defRPr>
            </a:pPr>
            <a:r>
              <a:t>ACSC - Ambulatory Sensitive Conditions </a:t>
            </a:r>
          </a:p>
          <a:p>
            <a:pPr defTabSz="821531">
              <a:defRPr sz="2600">
                <a:solidFill>
                  <a:srgbClr val="FFFFFF"/>
                </a:solidFill>
                <a:latin typeface="Avenir Heavy"/>
                <a:ea typeface="Avenir Heavy"/>
                <a:cs typeface="Avenir Heavy"/>
                <a:sym typeface="Avenir Heavy"/>
              </a:defRPr>
            </a:pPr>
            <a:r>
              <a:t>QOF - Quality and Outcome Framework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403522-9F4C-4058-B953-63872D746436}"/>
              </a:ext>
            </a:extLst>
          </p:cNvPr>
          <p:cNvSpPr>
            <a:spLocks noGrp="1"/>
          </p:cNvSpPr>
          <p:nvPr>
            <p:ph type="body" sz="quarter" idx="11"/>
          </p:nvPr>
        </p:nvSpPr>
        <p:spPr>
          <a:xfrm>
            <a:off x="3957638" y="981079"/>
            <a:ext cx="10795854" cy="1031874"/>
          </a:xfrm>
        </p:spPr>
        <p:txBody>
          <a:bodyPr>
            <a:normAutofit fontScale="85000" lnSpcReduction="10000"/>
          </a:bodyPr>
          <a:lstStyle/>
          <a:p>
            <a:r>
              <a:rPr lang="en-US" dirty="0">
                <a:solidFill>
                  <a:srgbClr val="FFFFFF"/>
                </a:solidFill>
              </a:rPr>
              <a:t>The Norfolk and Waveney CCP story so far</a:t>
            </a:r>
            <a:endParaRPr lang="en-GB" dirty="0">
              <a:solidFill>
                <a:srgbClr val="FFFFFF"/>
              </a:solidFill>
            </a:endParaRPr>
          </a:p>
        </p:txBody>
      </p:sp>
      <p:sp>
        <p:nvSpPr>
          <p:cNvPr id="4" name="Text Placeholder 3">
            <a:extLst>
              <a:ext uri="{FF2B5EF4-FFF2-40B4-BE49-F238E27FC236}">
                <a16:creationId xmlns:a16="http://schemas.microsoft.com/office/drawing/2014/main" id="{C49C0110-9AB3-4551-A9A5-F9B36CAC47DC}"/>
              </a:ext>
            </a:extLst>
          </p:cNvPr>
          <p:cNvSpPr>
            <a:spLocks noGrp="1"/>
          </p:cNvSpPr>
          <p:nvPr>
            <p:ph type="body" sz="quarter" idx="12"/>
          </p:nvPr>
        </p:nvSpPr>
        <p:spPr>
          <a:xfrm>
            <a:off x="3957637" y="2932970"/>
            <a:ext cx="17565931" cy="5810250"/>
          </a:xfrm>
        </p:spPr>
        <p:txBody>
          <a:bodyPr>
            <a:noAutofit/>
          </a:bodyPr>
          <a:lstStyle/>
          <a:p>
            <a:pPr>
              <a:lnSpc>
                <a:spcPct val="107000"/>
              </a:lnSpc>
              <a:spcAft>
                <a:spcPts val="1200"/>
              </a:spcAft>
            </a:pPr>
            <a:r>
              <a:rPr lang="en-GB" sz="2700" dirty="0">
                <a:ea typeface="Calibri" panose="020F0502020204030204" pitchFamily="34" charset="0"/>
                <a:cs typeface="Times New Roman" panose="02020603050405020304" pitchFamily="18" charset="0"/>
              </a:rPr>
              <a:t>Workshop for 103 clinical and care professionals held November 2021 led by Mark Lim and workforce team</a:t>
            </a:r>
            <a:endParaRPr lang="en-GB" sz="27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1200"/>
              </a:spcAft>
            </a:pPr>
            <a:r>
              <a:rPr lang="en-GB" sz="2700" dirty="0">
                <a:ea typeface="Calibri" panose="020F0502020204030204" pitchFamily="34" charset="0"/>
                <a:cs typeface="Times New Roman" panose="02020603050405020304" pitchFamily="18" charset="0"/>
              </a:rPr>
              <a:t>Draft Framework developed using outputs of these meetings by interim </a:t>
            </a:r>
            <a:r>
              <a:rPr lang="en-GB" sz="2700" dirty="0" err="1">
                <a:ea typeface="Calibri" panose="020F0502020204030204" pitchFamily="34" charset="0"/>
                <a:cs typeface="Times New Roman" panose="02020603050405020304" pitchFamily="18" charset="0"/>
              </a:rPr>
              <a:t>DoN</a:t>
            </a:r>
            <a:r>
              <a:rPr lang="en-GB" sz="2700" dirty="0">
                <a:ea typeface="Calibri" panose="020F0502020204030204" pitchFamily="34" charset="0"/>
                <a:cs typeface="Times New Roman" panose="02020603050405020304" pitchFamily="18" charset="0"/>
              </a:rPr>
              <a:t>, submitted to NHSEI June 2022</a:t>
            </a:r>
            <a:endParaRPr lang="en-GB" sz="27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1200"/>
              </a:spcAft>
            </a:pPr>
            <a:r>
              <a:rPr lang="en-GB" sz="2700" dirty="0">
                <a:ea typeface="Calibri" panose="020F0502020204030204" pitchFamily="34" charset="0"/>
                <a:cs typeface="Times New Roman" panose="02020603050405020304" pitchFamily="18" charset="0"/>
              </a:rPr>
              <a:t>MD and </a:t>
            </a:r>
            <a:r>
              <a:rPr lang="en-GB" sz="2700" dirty="0" err="1">
                <a:ea typeface="Calibri" panose="020F0502020204030204" pitchFamily="34" charset="0"/>
                <a:cs typeface="Times New Roman" panose="02020603050405020304" pitchFamily="18" charset="0"/>
              </a:rPr>
              <a:t>DoN</a:t>
            </a:r>
            <a:r>
              <a:rPr lang="en-GB" sz="2700" dirty="0">
                <a:ea typeface="Calibri" panose="020F0502020204030204" pitchFamily="34" charset="0"/>
                <a:cs typeface="Times New Roman" panose="02020603050405020304" pitchFamily="18" charset="0"/>
              </a:rPr>
              <a:t> for ICB in post for 1 July 2022, MD appointed SRO for CCP leadership</a:t>
            </a:r>
          </a:p>
          <a:p>
            <a:pPr>
              <a:lnSpc>
                <a:spcPct val="107000"/>
              </a:lnSpc>
              <a:spcAft>
                <a:spcPts val="1200"/>
              </a:spcAft>
            </a:pPr>
            <a:r>
              <a:rPr lang="en-GB" sz="2700" dirty="0">
                <a:ea typeface="Calibri" panose="020F0502020204030204" pitchFamily="34" charset="0"/>
                <a:cs typeface="Times New Roman" panose="02020603050405020304" pitchFamily="18" charset="0"/>
              </a:rPr>
              <a:t>Framework revised by MD in light of national feedback, best practise from other systems, and meeting with buddy ICS: Mid and South Essex July 2022</a:t>
            </a:r>
          </a:p>
          <a:p>
            <a:pPr>
              <a:lnSpc>
                <a:spcPct val="107000"/>
              </a:lnSpc>
              <a:spcAft>
                <a:spcPts val="1200"/>
              </a:spcAft>
            </a:pPr>
            <a:r>
              <a:rPr lang="en-GB" sz="2700" dirty="0">
                <a:ea typeface="Calibri" panose="020F0502020204030204" pitchFamily="34" charset="0"/>
                <a:cs typeface="Times New Roman" panose="02020603050405020304" pitchFamily="18" charset="0"/>
              </a:rPr>
              <a:t>Draft framework and manifesto shared and adapted through extensive engagement: 3 open CCPL Q+A sessions led by MD (~45 attendees from primary care, acute, community and MH trusts, social care, NCC, public health and VCSE sector), meetings with CCTG membership, PCN CDs, presentation to our provider collaborative July and August 2022</a:t>
            </a:r>
            <a:endParaRPr lang="en-GB" sz="27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1200"/>
              </a:spcAft>
            </a:pPr>
            <a:r>
              <a:rPr lang="en-GB" sz="2700" dirty="0">
                <a:ea typeface="Calibri" panose="020F0502020204030204" pitchFamily="34" charset="0"/>
                <a:cs typeface="Times New Roman" panose="02020603050405020304" pitchFamily="18" charset="0"/>
              </a:rPr>
              <a:t>Workshop to formally launch CCPL programme and refine plans 8 September with programme director to lead implementation joining 27 September</a:t>
            </a:r>
          </a:p>
          <a:p>
            <a:pPr>
              <a:lnSpc>
                <a:spcPct val="107000"/>
              </a:lnSpc>
              <a:spcAft>
                <a:spcPts val="1200"/>
              </a:spcAft>
            </a:pPr>
            <a:r>
              <a:rPr lang="en-GB" sz="2700" dirty="0">
                <a:ea typeface="Calibri" panose="020F0502020204030204" pitchFamily="34" charset="0"/>
                <a:cs typeface="Times New Roman" panose="02020603050405020304" pitchFamily="18" charset="0"/>
              </a:rPr>
              <a:t>Series of masterclasses on specific areas launches 27 September 2022</a:t>
            </a:r>
            <a:endParaRPr lang="en-US" sz="2400" dirty="0"/>
          </a:p>
          <a:p>
            <a:pPr>
              <a:lnSpc>
                <a:spcPct val="107000"/>
              </a:lnSpc>
              <a:spcAft>
                <a:spcPts val="1200"/>
              </a:spcAft>
            </a:pPr>
            <a:endParaRPr lang="en-GB" sz="2700" dirty="0">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0436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99A3402-07E4-4345-AB3E-1E419893289B}"/>
              </a:ext>
            </a:extLst>
          </p:cNvPr>
          <p:cNvSpPr>
            <a:spLocks noGrp="1"/>
          </p:cNvSpPr>
          <p:nvPr>
            <p:ph type="body" sz="quarter" idx="11"/>
          </p:nvPr>
        </p:nvSpPr>
        <p:spPr>
          <a:xfrm>
            <a:off x="3957636" y="2450309"/>
            <a:ext cx="10076480" cy="773906"/>
          </a:xfrm>
        </p:spPr>
        <p:txBody>
          <a:bodyPr>
            <a:normAutofit fontScale="70000" lnSpcReduction="20000"/>
          </a:bodyPr>
          <a:lstStyle/>
          <a:p>
            <a:r>
              <a:rPr lang="en-US" dirty="0"/>
              <a:t>Clinical and Care Professionals Engagement</a:t>
            </a:r>
            <a:endParaRPr lang="en-GB" dirty="0"/>
          </a:p>
        </p:txBody>
      </p:sp>
      <p:sp>
        <p:nvSpPr>
          <p:cNvPr id="9" name="Text Placeholder 3">
            <a:extLst>
              <a:ext uri="{FF2B5EF4-FFF2-40B4-BE49-F238E27FC236}">
                <a16:creationId xmlns:a16="http://schemas.microsoft.com/office/drawing/2014/main" id="{D422515A-A946-CD2A-2C81-561841B8CDD4}"/>
              </a:ext>
            </a:extLst>
          </p:cNvPr>
          <p:cNvSpPr>
            <a:spLocks noGrp="1"/>
          </p:cNvSpPr>
          <p:nvPr>
            <p:ph type="body" sz="quarter" idx="12"/>
          </p:nvPr>
        </p:nvSpPr>
        <p:spPr>
          <a:xfrm>
            <a:off x="3957638" y="4433888"/>
            <a:ext cx="15895792" cy="929336"/>
          </a:xfrm>
        </p:spPr>
        <p:txBody>
          <a:bodyPr>
            <a:normAutofit/>
          </a:bodyPr>
          <a:lstStyle/>
          <a:p>
            <a:pPr marL="0" indent="0">
              <a:lnSpc>
                <a:spcPct val="100000"/>
              </a:lnSpc>
              <a:buNone/>
            </a:pPr>
            <a:r>
              <a:rPr lang="en-US" sz="2400" dirty="0"/>
              <a:t>The initial workshop was held on 9th November 2021 and was attended by 103 participants from across the health, care and voluntary sector.</a:t>
            </a:r>
          </a:p>
        </p:txBody>
      </p:sp>
      <p:sp>
        <p:nvSpPr>
          <p:cNvPr id="3" name="Oval 2">
            <a:extLst>
              <a:ext uri="{FF2B5EF4-FFF2-40B4-BE49-F238E27FC236}">
                <a16:creationId xmlns:a16="http://schemas.microsoft.com/office/drawing/2014/main" id="{808D6E94-4E1B-8960-A1C7-3B20C03A92E9}"/>
              </a:ext>
            </a:extLst>
          </p:cNvPr>
          <p:cNvSpPr/>
          <p:nvPr/>
        </p:nvSpPr>
        <p:spPr>
          <a:xfrm>
            <a:off x="4141278" y="5632760"/>
            <a:ext cx="3244696" cy="3244696"/>
          </a:xfrm>
          <a:prstGeom prst="ellipse">
            <a:avLst/>
          </a:prstGeom>
          <a:solidFill>
            <a:srgbClr val="D92D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dirty="0">
                <a:solidFill>
                  <a:prstClr val="white"/>
                </a:solidFill>
                <a:latin typeface="Arial" panose="020B0604020202020204" pitchFamily="34" charset="0"/>
                <a:cs typeface="Arial" panose="020B0604020202020204" pitchFamily="34" charset="0"/>
              </a:rPr>
              <a:t>Fully inclusive – ensuring diversity seen as important.</a:t>
            </a:r>
            <a:endParaRPr lang="en-GB" dirty="0">
              <a:solidFill>
                <a:prstClr val="white"/>
              </a:solidFill>
              <a:latin typeface="Arial" panose="020B0604020202020204" pitchFamily="34" charset="0"/>
              <a:cs typeface="Arial" panose="020B0604020202020204" pitchFamily="34" charset="0"/>
            </a:endParaRPr>
          </a:p>
        </p:txBody>
      </p:sp>
      <p:sp>
        <p:nvSpPr>
          <p:cNvPr id="11" name="Oval 10">
            <a:extLst>
              <a:ext uri="{FF2B5EF4-FFF2-40B4-BE49-F238E27FC236}">
                <a16:creationId xmlns:a16="http://schemas.microsoft.com/office/drawing/2014/main" id="{2297D4FC-9B87-0030-55F0-C65EC57072EC}"/>
              </a:ext>
            </a:extLst>
          </p:cNvPr>
          <p:cNvSpPr/>
          <p:nvPr/>
        </p:nvSpPr>
        <p:spPr>
          <a:xfrm>
            <a:off x="6461729" y="8437591"/>
            <a:ext cx="2653310" cy="2653310"/>
          </a:xfrm>
          <a:prstGeom prst="ellipse">
            <a:avLst/>
          </a:prstGeom>
          <a:solidFill>
            <a:srgbClr val="FFC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dirty="0">
                <a:solidFill>
                  <a:srgbClr val="0E0661"/>
                </a:solidFill>
                <a:latin typeface="Arial" panose="020B0604020202020204" pitchFamily="34" charset="0"/>
                <a:cs typeface="Arial" panose="020B0604020202020204" pitchFamily="34" charset="0"/>
              </a:rPr>
              <a:t>Important to link with education and HEIs.</a:t>
            </a:r>
            <a:endParaRPr lang="en-GB" dirty="0">
              <a:solidFill>
                <a:srgbClr val="0E0661"/>
              </a:solidFill>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EE6BEC49-EC5E-16B8-C5C1-5612010582C0}"/>
              </a:ext>
            </a:extLst>
          </p:cNvPr>
          <p:cNvSpPr/>
          <p:nvPr/>
        </p:nvSpPr>
        <p:spPr>
          <a:xfrm>
            <a:off x="7986854" y="5247906"/>
            <a:ext cx="3244696" cy="3244696"/>
          </a:xfrm>
          <a:prstGeom prst="ellipse">
            <a:avLst/>
          </a:prstGeom>
          <a:solidFill>
            <a:srgbClr val="2EB6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dirty="0">
                <a:solidFill>
                  <a:srgbClr val="0E0661"/>
                </a:solidFill>
                <a:latin typeface="Arial" panose="020B0604020202020204" pitchFamily="34" charset="0"/>
                <a:cs typeface="Arial" panose="020B0604020202020204" pitchFamily="34" charset="0"/>
              </a:rPr>
              <a:t>Active engagement of grassroots clinicians felt to be important.</a:t>
            </a:r>
            <a:endParaRPr lang="en-GB" dirty="0">
              <a:solidFill>
                <a:srgbClr val="0E0661"/>
              </a:solidFill>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3F22B953-7D3F-F243-D276-A04DDC6E1B4F}"/>
              </a:ext>
            </a:extLst>
          </p:cNvPr>
          <p:cNvSpPr/>
          <p:nvPr/>
        </p:nvSpPr>
        <p:spPr>
          <a:xfrm>
            <a:off x="11999804" y="5675978"/>
            <a:ext cx="3244696" cy="324469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dirty="0">
                <a:solidFill>
                  <a:prstClr val="white"/>
                </a:solidFill>
                <a:latin typeface="Arial" panose="020B0604020202020204" pitchFamily="34" charset="0"/>
                <a:cs typeface="Arial" panose="020B0604020202020204" pitchFamily="34" charset="0"/>
              </a:rPr>
              <a:t>Some participants felt there was a risk it could be dominated by ‘health’.</a:t>
            </a:r>
            <a:endParaRPr lang="en-GB" dirty="0">
              <a:solidFill>
                <a:prstClr val="white"/>
              </a:solidFill>
              <a:latin typeface="Arial" panose="020B0604020202020204" pitchFamily="34" charset="0"/>
              <a:cs typeface="Arial" panose="020B0604020202020204" pitchFamily="34" charset="0"/>
            </a:endParaRPr>
          </a:p>
        </p:txBody>
      </p:sp>
      <p:sp>
        <p:nvSpPr>
          <p:cNvPr id="17" name="Oval 16">
            <a:extLst>
              <a:ext uri="{FF2B5EF4-FFF2-40B4-BE49-F238E27FC236}">
                <a16:creationId xmlns:a16="http://schemas.microsoft.com/office/drawing/2014/main" id="{F4EE1713-D75B-3DFE-FC1A-74B874DF09A8}"/>
              </a:ext>
            </a:extLst>
          </p:cNvPr>
          <p:cNvSpPr/>
          <p:nvPr/>
        </p:nvSpPr>
        <p:spPr>
          <a:xfrm>
            <a:off x="16012755" y="5063925"/>
            <a:ext cx="3612658" cy="3612658"/>
          </a:xfrm>
          <a:prstGeom prst="ellipse">
            <a:avLst/>
          </a:prstGeom>
          <a:solidFill>
            <a:srgbClr val="FFC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dirty="0">
                <a:solidFill>
                  <a:srgbClr val="0E0661"/>
                </a:solidFill>
                <a:latin typeface="Arial" panose="020B0604020202020204" pitchFamily="34" charset="0"/>
                <a:cs typeface="Arial" panose="020B0604020202020204" pitchFamily="34" charset="0"/>
              </a:rPr>
              <a:t>Some participants felt the language could be alienating e.g., clinician is used in some areas, practitioners in others.</a:t>
            </a:r>
            <a:endParaRPr lang="en-GB" dirty="0">
              <a:solidFill>
                <a:srgbClr val="0E0661"/>
              </a:solidFill>
              <a:latin typeface="Arial" panose="020B0604020202020204" pitchFamily="34" charset="0"/>
              <a:cs typeface="Arial" panose="020B0604020202020204" pitchFamily="34" charset="0"/>
            </a:endParaRPr>
          </a:p>
        </p:txBody>
      </p:sp>
      <p:sp>
        <p:nvSpPr>
          <p:cNvPr id="18" name="Oval 17">
            <a:extLst>
              <a:ext uri="{FF2B5EF4-FFF2-40B4-BE49-F238E27FC236}">
                <a16:creationId xmlns:a16="http://schemas.microsoft.com/office/drawing/2014/main" id="{21DFB320-64E5-D995-5AC1-3902B309BA6F}"/>
              </a:ext>
            </a:extLst>
          </p:cNvPr>
          <p:cNvSpPr/>
          <p:nvPr/>
        </p:nvSpPr>
        <p:spPr>
          <a:xfrm>
            <a:off x="9715916" y="8437590"/>
            <a:ext cx="3371576" cy="3371576"/>
          </a:xfrm>
          <a:prstGeom prst="ellipse">
            <a:avLst/>
          </a:prstGeom>
          <a:solidFill>
            <a:srgbClr val="1FB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dirty="0">
                <a:solidFill>
                  <a:srgbClr val="0E0661"/>
                </a:solidFill>
                <a:latin typeface="Arial" panose="020B0604020202020204" pitchFamily="34" charset="0"/>
                <a:cs typeface="Arial" panose="020B0604020202020204" pitchFamily="34" charset="0"/>
              </a:rPr>
              <a:t>Welcome the opportunity to work together &amp; collaborate.</a:t>
            </a:r>
            <a:endParaRPr lang="en-GB" dirty="0">
              <a:solidFill>
                <a:srgbClr val="0E0661"/>
              </a:solidFill>
              <a:latin typeface="Arial" panose="020B0604020202020204" pitchFamily="34" charset="0"/>
              <a:cs typeface="Arial" panose="020B0604020202020204" pitchFamily="34" charset="0"/>
            </a:endParaRPr>
          </a:p>
        </p:txBody>
      </p:sp>
      <p:sp>
        <p:nvSpPr>
          <p:cNvPr id="19" name="Oval 18">
            <a:extLst>
              <a:ext uri="{FF2B5EF4-FFF2-40B4-BE49-F238E27FC236}">
                <a16:creationId xmlns:a16="http://schemas.microsoft.com/office/drawing/2014/main" id="{DE9FA8B7-A563-D73D-311D-3B6A4CF589AB}"/>
              </a:ext>
            </a:extLst>
          </p:cNvPr>
          <p:cNvSpPr/>
          <p:nvPr/>
        </p:nvSpPr>
        <p:spPr>
          <a:xfrm>
            <a:off x="14596412" y="8492602"/>
            <a:ext cx="2261656" cy="2261656"/>
          </a:xfrm>
          <a:prstGeom prst="ellipse">
            <a:avLst/>
          </a:prstGeom>
          <a:solidFill>
            <a:srgbClr val="D92D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dirty="0">
                <a:solidFill>
                  <a:prstClr val="white"/>
                </a:solidFill>
                <a:latin typeface="Arial" panose="020B0604020202020204" pitchFamily="34" charset="0"/>
                <a:cs typeface="Arial" panose="020B0604020202020204" pitchFamily="34" charset="0"/>
              </a:rPr>
              <a:t>NHS Futures Space.</a:t>
            </a:r>
            <a:endParaRPr lang="en-GB" dirty="0">
              <a:solidFill>
                <a:prstClr val="white"/>
              </a:solidFill>
              <a:latin typeface="Arial" panose="020B0604020202020204" pitchFamily="34" charset="0"/>
              <a:cs typeface="Arial" panose="020B0604020202020204" pitchFamily="34" charset="0"/>
            </a:endParaRPr>
          </a:p>
        </p:txBody>
      </p:sp>
      <p:sp>
        <p:nvSpPr>
          <p:cNvPr id="20" name="Oval 19">
            <a:extLst>
              <a:ext uri="{FF2B5EF4-FFF2-40B4-BE49-F238E27FC236}">
                <a16:creationId xmlns:a16="http://schemas.microsoft.com/office/drawing/2014/main" id="{19907E01-7F67-2348-E37A-4A09EC4BCF19}"/>
              </a:ext>
            </a:extLst>
          </p:cNvPr>
          <p:cNvSpPr/>
          <p:nvPr/>
        </p:nvSpPr>
        <p:spPr>
          <a:xfrm>
            <a:off x="17528388" y="8920672"/>
            <a:ext cx="2457304" cy="2457304"/>
          </a:xfrm>
          <a:prstGeom prst="ellipse">
            <a:avLst/>
          </a:prstGeom>
          <a:solidFill>
            <a:srgbClr val="2EB6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dirty="0">
                <a:solidFill>
                  <a:srgbClr val="0E0661"/>
                </a:solidFill>
                <a:latin typeface="Arial" panose="020B0604020202020204" pitchFamily="34" charset="0"/>
                <a:cs typeface="Arial" panose="020B0604020202020204" pitchFamily="34" charset="0"/>
              </a:rPr>
              <a:t>Blended roles</a:t>
            </a:r>
            <a:endParaRPr lang="en-GB" dirty="0">
              <a:solidFill>
                <a:srgbClr val="0E0661"/>
              </a:solidFill>
              <a:latin typeface="Arial" panose="020B0604020202020204" pitchFamily="34" charset="0"/>
              <a:cs typeface="Arial" panose="020B0604020202020204" pitchFamily="34" charset="0"/>
            </a:endParaRPr>
          </a:p>
        </p:txBody>
      </p:sp>
      <p:sp>
        <p:nvSpPr>
          <p:cNvPr id="12" name="Text Placeholder 5">
            <a:extLst>
              <a:ext uri="{FF2B5EF4-FFF2-40B4-BE49-F238E27FC236}">
                <a16:creationId xmlns:a16="http://schemas.microsoft.com/office/drawing/2014/main" id="{9F0E19DD-9A7B-4373-95F1-7D245F886F5F}"/>
              </a:ext>
            </a:extLst>
          </p:cNvPr>
          <p:cNvSpPr txBox="1">
            <a:spLocks/>
          </p:cNvSpPr>
          <p:nvPr/>
        </p:nvSpPr>
        <p:spPr>
          <a:xfrm>
            <a:off x="3124537" y="981077"/>
            <a:ext cx="13435306" cy="1031874"/>
          </a:xfrm>
          <a:prstGeom prst="rect">
            <a:avLst/>
          </a:prstGeom>
        </p:spPr>
        <p:txBody>
          <a:bodyPr vert="horz" lIns="182880" tIns="91440" rIns="182880" bIns="91440" rtlCol="0" anchor="ctr">
            <a:normAutofit/>
          </a:bodyPr>
          <a:lstStyle>
            <a:lvl1pPr marL="0" indent="0" algn="l" defTabSz="685800" rtl="0" eaLnBrk="1" latinLnBrk="0" hangingPunct="1">
              <a:lnSpc>
                <a:spcPct val="90000"/>
              </a:lnSpc>
              <a:spcBef>
                <a:spcPts val="750"/>
              </a:spcBef>
              <a:buFont typeface="Arial" panose="020B0604020202020204" pitchFamily="34" charset="0"/>
              <a:buNone/>
              <a:defRPr sz="2100" b="1" kern="1200">
                <a:solidFill>
                  <a:schemeClr val="bg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4000" dirty="0">
                <a:solidFill>
                  <a:srgbClr val="FFFFFF"/>
                </a:solidFill>
              </a:rPr>
              <a:t>November 21 Workshop outputs</a:t>
            </a:r>
            <a:endParaRPr lang="en-GB" sz="4000" dirty="0">
              <a:solidFill>
                <a:srgbClr val="FFFFFF"/>
              </a:solidFill>
            </a:endParaRPr>
          </a:p>
        </p:txBody>
      </p:sp>
    </p:spTree>
    <p:extLst>
      <p:ext uri="{BB962C8B-B14F-4D97-AF65-F5344CB8AC3E}">
        <p14:creationId xmlns:p14="http://schemas.microsoft.com/office/powerpoint/2010/main" val="15908969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7FEC350-C202-4D21-B44C-D7EDA75A4556}"/>
              </a:ext>
            </a:extLst>
          </p:cNvPr>
          <p:cNvSpPr>
            <a:spLocks noGrp="1"/>
          </p:cNvSpPr>
          <p:nvPr>
            <p:ph type="body" sz="quarter" idx="11"/>
          </p:nvPr>
        </p:nvSpPr>
        <p:spPr/>
        <p:txBody>
          <a:bodyPr/>
          <a:lstStyle/>
          <a:p>
            <a:r>
              <a:rPr lang="en-US" dirty="0">
                <a:solidFill>
                  <a:srgbClr val="FFFFFF"/>
                </a:solidFill>
              </a:rPr>
              <a:t>Our CCP Manifesto</a:t>
            </a:r>
            <a:endParaRPr lang="en-GB" dirty="0">
              <a:solidFill>
                <a:srgbClr val="FFFFFF"/>
              </a:solidFill>
            </a:endParaRPr>
          </a:p>
        </p:txBody>
      </p:sp>
      <p:sp>
        <p:nvSpPr>
          <p:cNvPr id="6" name="Text Placeholder 5">
            <a:extLst>
              <a:ext uri="{FF2B5EF4-FFF2-40B4-BE49-F238E27FC236}">
                <a16:creationId xmlns:a16="http://schemas.microsoft.com/office/drawing/2014/main" id="{00436081-5974-47A4-B3C1-1F8053FF924D}"/>
              </a:ext>
            </a:extLst>
          </p:cNvPr>
          <p:cNvSpPr>
            <a:spLocks noGrp="1"/>
          </p:cNvSpPr>
          <p:nvPr>
            <p:ph type="body" sz="quarter" idx="12"/>
          </p:nvPr>
        </p:nvSpPr>
        <p:spPr>
          <a:xfrm>
            <a:off x="3957638" y="3945003"/>
            <a:ext cx="13828828" cy="1028746"/>
          </a:xfrm>
        </p:spPr>
        <p:txBody>
          <a:bodyPr/>
          <a:lstStyle/>
          <a:p>
            <a:pPr marL="0" indent="0">
              <a:buNone/>
            </a:pPr>
            <a:r>
              <a:rPr lang="en-US" dirty="0"/>
              <a:t>The Norfolk &amp; Waveney CCP framework vision is to put CCP leadership at the heart of our discussions at every level of our system so that it becomes integral to our culture and how we work together.</a:t>
            </a:r>
          </a:p>
          <a:p>
            <a:pPr marL="0" indent="0">
              <a:buNone/>
            </a:pPr>
            <a:endParaRPr lang="en-GB" dirty="0"/>
          </a:p>
        </p:txBody>
      </p:sp>
      <p:grpSp>
        <p:nvGrpSpPr>
          <p:cNvPr id="4" name="Group 3">
            <a:extLst>
              <a:ext uri="{FF2B5EF4-FFF2-40B4-BE49-F238E27FC236}">
                <a16:creationId xmlns:a16="http://schemas.microsoft.com/office/drawing/2014/main" id="{00B075AD-20C3-0BCA-4C92-DA194D5C19B3}"/>
              </a:ext>
            </a:extLst>
          </p:cNvPr>
          <p:cNvGrpSpPr/>
          <p:nvPr/>
        </p:nvGrpSpPr>
        <p:grpSpPr>
          <a:xfrm>
            <a:off x="4111466" y="4973748"/>
            <a:ext cx="14363640" cy="1113328"/>
            <a:chOff x="0" y="91865"/>
            <a:chExt cx="6500811" cy="742218"/>
          </a:xfrm>
          <a:solidFill>
            <a:srgbClr val="2EB67D"/>
          </a:solidFill>
        </p:grpSpPr>
        <p:sp>
          <p:nvSpPr>
            <p:cNvPr id="7" name="Rectangle: Rounded Corners 6">
              <a:extLst>
                <a:ext uri="{FF2B5EF4-FFF2-40B4-BE49-F238E27FC236}">
                  <a16:creationId xmlns:a16="http://schemas.microsoft.com/office/drawing/2014/main" id="{ACD064FF-68CD-3230-68A9-5C98BFDC67A5}"/>
                </a:ext>
              </a:extLst>
            </p:cNvPr>
            <p:cNvSpPr/>
            <p:nvPr/>
          </p:nvSpPr>
          <p:spPr>
            <a:xfrm>
              <a:off x="0" y="91865"/>
              <a:ext cx="6500811" cy="742218"/>
            </a:xfrm>
            <a:prstGeom prst="roundRect">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 name="Rectangle: Rounded Corners 4">
              <a:extLst>
                <a:ext uri="{FF2B5EF4-FFF2-40B4-BE49-F238E27FC236}">
                  <a16:creationId xmlns:a16="http://schemas.microsoft.com/office/drawing/2014/main" id="{4636053E-8146-2189-E055-D283507DA057}"/>
                </a:ext>
              </a:extLst>
            </p:cNvPr>
            <p:cNvSpPr txBox="1"/>
            <p:nvPr/>
          </p:nvSpPr>
          <p:spPr>
            <a:xfrm>
              <a:off x="36232" y="128097"/>
              <a:ext cx="6428347" cy="66975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defTabSz="666750">
                <a:lnSpc>
                  <a:spcPct val="90000"/>
                </a:lnSpc>
                <a:spcBef>
                  <a:spcPct val="0"/>
                </a:spcBef>
                <a:spcAft>
                  <a:spcPct val="35000"/>
                </a:spcAft>
              </a:pPr>
              <a:r>
                <a:rPr lang="en-US" sz="1800" b="1" dirty="0">
                  <a:solidFill>
                    <a:srgbClr val="000000"/>
                  </a:solidFill>
                  <a:latin typeface="Calibri" panose="020F0502020204030204"/>
                </a:rPr>
                <a:t>1 </a:t>
              </a:r>
              <a:r>
                <a:rPr lang="en-US" sz="2100" b="1" dirty="0">
                  <a:solidFill>
                    <a:srgbClr val="000000"/>
                  </a:solidFill>
                  <a:latin typeface="Calibri" panose="020F0502020204030204"/>
                </a:rPr>
                <a:t>The ICB tangibly commits to a clinical and care professional empowerment culture </a:t>
              </a:r>
              <a:r>
                <a:rPr lang="en-US" sz="2100" dirty="0">
                  <a:solidFill>
                    <a:srgbClr val="000000"/>
                  </a:solidFill>
                  <a:latin typeface="Calibri" panose="020F0502020204030204"/>
                </a:rPr>
                <a:t>(as defined by the two national expectations and 5 core principles).</a:t>
              </a:r>
              <a:endParaRPr lang="en-US" sz="2100" dirty="0">
                <a:solidFill>
                  <a:srgbClr val="000000"/>
                </a:solidFill>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C60623CC-CC94-4EDD-D718-6CCBAD161BCC}"/>
              </a:ext>
            </a:extLst>
          </p:cNvPr>
          <p:cNvGrpSpPr/>
          <p:nvPr/>
        </p:nvGrpSpPr>
        <p:grpSpPr>
          <a:xfrm>
            <a:off x="4111466" y="6183422"/>
            <a:ext cx="14363640" cy="1113328"/>
            <a:chOff x="0" y="862884"/>
            <a:chExt cx="6500811" cy="742218"/>
          </a:xfrm>
          <a:solidFill>
            <a:srgbClr val="FFC240"/>
          </a:solidFill>
        </p:grpSpPr>
        <p:sp>
          <p:nvSpPr>
            <p:cNvPr id="10" name="Rectangle: Rounded Corners 9">
              <a:extLst>
                <a:ext uri="{FF2B5EF4-FFF2-40B4-BE49-F238E27FC236}">
                  <a16:creationId xmlns:a16="http://schemas.microsoft.com/office/drawing/2014/main" id="{48528B4B-EF0A-1EC7-4AB2-4B7C71E4975D}"/>
                </a:ext>
              </a:extLst>
            </p:cNvPr>
            <p:cNvSpPr/>
            <p:nvPr/>
          </p:nvSpPr>
          <p:spPr>
            <a:xfrm>
              <a:off x="0" y="862884"/>
              <a:ext cx="6500811" cy="742218"/>
            </a:xfrm>
            <a:prstGeom prst="roundRect">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Rectangle: Rounded Corners 4">
              <a:extLst>
                <a:ext uri="{FF2B5EF4-FFF2-40B4-BE49-F238E27FC236}">
                  <a16:creationId xmlns:a16="http://schemas.microsoft.com/office/drawing/2014/main" id="{A9AD50CD-286E-05E7-7984-C07E1A997F52}"/>
                </a:ext>
              </a:extLst>
            </p:cNvPr>
            <p:cNvSpPr txBox="1"/>
            <p:nvPr/>
          </p:nvSpPr>
          <p:spPr>
            <a:xfrm>
              <a:off x="36232" y="899116"/>
              <a:ext cx="6428347" cy="66975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defTabSz="1371600">
                <a:spcBef>
                  <a:spcPct val="0"/>
                </a:spcBef>
                <a:defRPr/>
              </a:pPr>
              <a:r>
                <a:rPr lang="en-US" sz="1800" b="1" dirty="0">
                  <a:solidFill>
                    <a:srgbClr val="000000"/>
                  </a:solidFill>
                  <a:latin typeface="Calibri" panose="020F0502020204030204"/>
                </a:rPr>
                <a:t>2 </a:t>
              </a:r>
              <a:r>
                <a:rPr lang="en-US" sz="2100" b="1" dirty="0">
                  <a:solidFill>
                    <a:srgbClr val="000000"/>
                  </a:solidFill>
                  <a:latin typeface="Calibri" panose="020F0502020204030204"/>
                </a:rPr>
                <a:t>The ICB will identify resources to support this CCP framework and undertake a baseline survey </a:t>
              </a:r>
              <a:r>
                <a:rPr lang="en-US" sz="2100" dirty="0">
                  <a:solidFill>
                    <a:srgbClr val="000000"/>
                  </a:solidFill>
                  <a:latin typeface="Calibri" panose="020F0502020204030204"/>
                </a:rPr>
                <a:t>and then periodic surveys over time to measure the initial and subsequent achievement of these principles. </a:t>
              </a:r>
              <a:endParaRPr lang="en-US" sz="2100" dirty="0">
                <a:solidFill>
                  <a:srgbClr val="000000"/>
                </a:solidFill>
                <a:latin typeface="Arial" panose="020B0604020202020204" pitchFamily="34" charset="0"/>
                <a:cs typeface="Arial" panose="020B0604020202020204" pitchFamily="34" charset="0"/>
              </a:endParaRPr>
            </a:p>
          </p:txBody>
        </p:sp>
      </p:grpSp>
      <p:grpSp>
        <p:nvGrpSpPr>
          <p:cNvPr id="12" name="Group 11">
            <a:extLst>
              <a:ext uri="{FF2B5EF4-FFF2-40B4-BE49-F238E27FC236}">
                <a16:creationId xmlns:a16="http://schemas.microsoft.com/office/drawing/2014/main" id="{CE15297C-BE47-529A-DDEA-92F656581BA0}"/>
              </a:ext>
            </a:extLst>
          </p:cNvPr>
          <p:cNvGrpSpPr/>
          <p:nvPr/>
        </p:nvGrpSpPr>
        <p:grpSpPr>
          <a:xfrm>
            <a:off x="4111466" y="7393098"/>
            <a:ext cx="14363640" cy="1113328"/>
            <a:chOff x="0" y="1625965"/>
            <a:chExt cx="6500811" cy="742218"/>
          </a:xfrm>
          <a:solidFill>
            <a:srgbClr val="1FB8DB"/>
          </a:solidFill>
        </p:grpSpPr>
        <p:sp>
          <p:nvSpPr>
            <p:cNvPr id="13" name="Rectangle: Rounded Corners 12">
              <a:extLst>
                <a:ext uri="{FF2B5EF4-FFF2-40B4-BE49-F238E27FC236}">
                  <a16:creationId xmlns:a16="http://schemas.microsoft.com/office/drawing/2014/main" id="{36285708-5AF3-DD7A-BDF3-22A4D8D86B7E}"/>
                </a:ext>
              </a:extLst>
            </p:cNvPr>
            <p:cNvSpPr/>
            <p:nvPr/>
          </p:nvSpPr>
          <p:spPr>
            <a:xfrm>
              <a:off x="0" y="1625965"/>
              <a:ext cx="6500811" cy="742218"/>
            </a:xfrm>
            <a:prstGeom prst="roundRect">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Rectangle: Rounded Corners 4">
              <a:extLst>
                <a:ext uri="{FF2B5EF4-FFF2-40B4-BE49-F238E27FC236}">
                  <a16:creationId xmlns:a16="http://schemas.microsoft.com/office/drawing/2014/main" id="{53EFC02A-62FC-4A04-D834-3DD25053F0AE}"/>
                </a:ext>
              </a:extLst>
            </p:cNvPr>
            <p:cNvSpPr txBox="1"/>
            <p:nvPr/>
          </p:nvSpPr>
          <p:spPr>
            <a:xfrm>
              <a:off x="54550" y="1773300"/>
              <a:ext cx="6428347" cy="57363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defTabSz="1371600"/>
              <a:r>
                <a:rPr lang="en-US" sz="1800" b="1" dirty="0">
                  <a:solidFill>
                    <a:srgbClr val="000000"/>
                  </a:solidFill>
                  <a:latin typeface="Calibri" panose="020F0502020204030204"/>
                </a:rPr>
                <a:t>3 </a:t>
              </a:r>
              <a:r>
                <a:rPr lang="en-US" sz="2100" b="1" dirty="0">
                  <a:solidFill>
                    <a:srgbClr val="000000"/>
                  </a:solidFill>
                  <a:latin typeface="Calibri" panose="020F0502020204030204"/>
                </a:rPr>
                <a:t>The ICB will review its decision-making structures </a:t>
              </a:r>
              <a:r>
                <a:rPr lang="en-US" sz="2100" dirty="0">
                  <a:solidFill>
                    <a:srgbClr val="000000"/>
                  </a:solidFill>
                  <a:latin typeface="Calibri" panose="020F0502020204030204"/>
                </a:rPr>
                <a:t>to ensure that there is clear accountability of where, how and by whom decisions are made. We will also build CCP leadership / representation into every decision making body including at </a:t>
              </a:r>
              <a:r>
                <a:rPr lang="en-US" sz="2100" dirty="0" err="1">
                  <a:solidFill>
                    <a:srgbClr val="000000"/>
                  </a:solidFill>
                  <a:latin typeface="Calibri" panose="020F0502020204030204"/>
                </a:rPr>
                <a:t>neighbourhood</a:t>
              </a:r>
              <a:r>
                <a:rPr lang="en-US" sz="2100" dirty="0">
                  <a:solidFill>
                    <a:srgbClr val="000000"/>
                  </a:solidFill>
                  <a:latin typeface="Calibri" panose="020F0502020204030204"/>
                </a:rPr>
                <a:t> and place.</a:t>
              </a:r>
            </a:p>
            <a:p>
              <a:pPr defTabSz="1371600">
                <a:spcBef>
                  <a:spcPct val="0"/>
                </a:spcBef>
              </a:pPr>
              <a:endParaRPr lang="en-US" sz="1800" dirty="0">
                <a:solidFill>
                  <a:srgbClr val="000000"/>
                </a:solidFill>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D347EC46-49AF-706B-FF20-99431587DA61}"/>
              </a:ext>
            </a:extLst>
          </p:cNvPr>
          <p:cNvGrpSpPr/>
          <p:nvPr/>
        </p:nvGrpSpPr>
        <p:grpSpPr>
          <a:xfrm>
            <a:off x="4111467" y="8602775"/>
            <a:ext cx="14284478" cy="1692382"/>
            <a:chOff x="-36435" y="2404921"/>
            <a:chExt cx="6501217" cy="1086362"/>
          </a:xfrm>
          <a:solidFill>
            <a:srgbClr val="D92D5F"/>
          </a:solidFill>
        </p:grpSpPr>
        <p:sp>
          <p:nvSpPr>
            <p:cNvPr id="16" name="Rectangle: Rounded Corners 15">
              <a:extLst>
                <a:ext uri="{FF2B5EF4-FFF2-40B4-BE49-F238E27FC236}">
                  <a16:creationId xmlns:a16="http://schemas.microsoft.com/office/drawing/2014/main" id="{A3287F01-D477-64B1-280B-571C23D26C29}"/>
                </a:ext>
              </a:extLst>
            </p:cNvPr>
            <p:cNvSpPr/>
            <p:nvPr/>
          </p:nvSpPr>
          <p:spPr>
            <a:xfrm>
              <a:off x="-36435" y="2404921"/>
              <a:ext cx="6500811" cy="1086362"/>
            </a:xfrm>
            <a:prstGeom prst="roundRect">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Rectangle: Rounded Corners 4">
              <a:extLst>
                <a:ext uri="{FF2B5EF4-FFF2-40B4-BE49-F238E27FC236}">
                  <a16:creationId xmlns:a16="http://schemas.microsoft.com/office/drawing/2014/main" id="{4F1E185B-9900-7B1B-0865-736FB8F2D005}"/>
                </a:ext>
              </a:extLst>
            </p:cNvPr>
            <p:cNvSpPr txBox="1"/>
            <p:nvPr/>
          </p:nvSpPr>
          <p:spPr>
            <a:xfrm>
              <a:off x="36435" y="2464874"/>
              <a:ext cx="6428347" cy="92418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defTabSz="666750">
                <a:lnSpc>
                  <a:spcPct val="90000"/>
                </a:lnSpc>
                <a:spcBef>
                  <a:spcPct val="0"/>
                </a:spcBef>
                <a:spcAft>
                  <a:spcPct val="35000"/>
                </a:spcAft>
              </a:pPr>
              <a:r>
                <a:rPr lang="en-GB" sz="1800" b="1" dirty="0">
                  <a:solidFill>
                    <a:prstClr val="white"/>
                  </a:solidFill>
                  <a:latin typeface="Arial" panose="020B0604020202020204" pitchFamily="34" charset="0"/>
                  <a:cs typeface="Arial" panose="020B0604020202020204" pitchFamily="34" charset="0"/>
                </a:rPr>
                <a:t>4 </a:t>
              </a:r>
              <a:r>
                <a:rPr lang="en-US" sz="2100" b="1" dirty="0">
                  <a:solidFill>
                    <a:prstClr val="white"/>
                  </a:solidFill>
                  <a:latin typeface="Calibri" panose="020F0502020204030204"/>
                </a:rPr>
                <a:t>The ICB will establish a formal CCP Assembly </a:t>
              </a:r>
              <a:r>
                <a:rPr lang="en-US" sz="2100" dirty="0">
                  <a:solidFill>
                    <a:prstClr val="white"/>
                  </a:solidFill>
                  <a:latin typeface="Calibri" panose="020F0502020204030204"/>
                </a:rPr>
                <a:t>(CCPA). This will be recruited through open competition and reflect the diversity of our CCP community (including </a:t>
              </a:r>
              <a:r>
                <a:rPr lang="en-US" sz="2100" dirty="0">
                  <a:solidFill>
                    <a:prstClr val="white">
                      <a:lumMod val="95000"/>
                    </a:prstClr>
                  </a:solidFill>
                  <a:latin typeface="Calibri" panose="020F0502020204030204"/>
                </a:rPr>
                <a:t>by profession, band and organization). The assembly will review and advise on all ICB decisions affecting care, becoming a diverse sounding board for the ICB to sense check  its ideas and decisions with. This will provide a coherent and effective CCP voice in shaping ICS strategy and resourcing. This will include experts </a:t>
              </a:r>
              <a:r>
                <a:rPr lang="en-US" sz="2100" dirty="0">
                  <a:solidFill>
                    <a:prstClr val="white"/>
                  </a:solidFill>
                  <a:latin typeface="Calibri" panose="020F0502020204030204"/>
                </a:rPr>
                <a:t>by experience and research/academic representation and support the MD &amp; ND. This will replace the previous CCTG</a:t>
              </a:r>
            </a:p>
          </p:txBody>
        </p:sp>
      </p:grpSp>
      <p:grpSp>
        <p:nvGrpSpPr>
          <p:cNvPr id="18" name="Group 17">
            <a:extLst>
              <a:ext uri="{FF2B5EF4-FFF2-40B4-BE49-F238E27FC236}">
                <a16:creationId xmlns:a16="http://schemas.microsoft.com/office/drawing/2014/main" id="{30795089-662B-E9AA-2045-8BE904A1A633}"/>
              </a:ext>
            </a:extLst>
          </p:cNvPr>
          <p:cNvGrpSpPr/>
          <p:nvPr/>
        </p:nvGrpSpPr>
        <p:grpSpPr>
          <a:xfrm>
            <a:off x="4111466" y="10349341"/>
            <a:ext cx="14363640" cy="1383994"/>
            <a:chOff x="0" y="3303551"/>
            <a:chExt cx="6500811" cy="742218"/>
          </a:xfrm>
        </p:grpSpPr>
        <p:sp>
          <p:nvSpPr>
            <p:cNvPr id="19" name="Rectangle: Rounded Corners 18">
              <a:extLst>
                <a:ext uri="{FF2B5EF4-FFF2-40B4-BE49-F238E27FC236}">
                  <a16:creationId xmlns:a16="http://schemas.microsoft.com/office/drawing/2014/main" id="{6530822E-ED23-698C-4D4A-00DD2DD22268}"/>
                </a:ext>
              </a:extLst>
            </p:cNvPr>
            <p:cNvSpPr/>
            <p:nvPr/>
          </p:nvSpPr>
          <p:spPr>
            <a:xfrm>
              <a:off x="0" y="3303551"/>
              <a:ext cx="6500811" cy="74221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ectangle: Rounded Corners 4">
              <a:extLst>
                <a:ext uri="{FF2B5EF4-FFF2-40B4-BE49-F238E27FC236}">
                  <a16:creationId xmlns:a16="http://schemas.microsoft.com/office/drawing/2014/main" id="{D9119583-F041-41EC-C99A-5BADD24F9697}"/>
                </a:ext>
              </a:extLst>
            </p:cNvPr>
            <p:cNvSpPr txBox="1"/>
            <p:nvPr/>
          </p:nvSpPr>
          <p:spPr>
            <a:xfrm>
              <a:off x="72464" y="3441078"/>
              <a:ext cx="6428347" cy="4671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defTabSz="666750">
                <a:lnSpc>
                  <a:spcPct val="90000"/>
                </a:lnSpc>
                <a:spcBef>
                  <a:spcPct val="0"/>
                </a:spcBef>
                <a:spcAft>
                  <a:spcPct val="35000"/>
                </a:spcAft>
              </a:pPr>
              <a:r>
                <a:rPr lang="en-GB" sz="1800" b="1" dirty="0">
                  <a:solidFill>
                    <a:prstClr val="white"/>
                  </a:solidFill>
                  <a:latin typeface="Arial" panose="020B0604020202020204" pitchFamily="34" charset="0"/>
                  <a:cs typeface="Arial" panose="020B0604020202020204" pitchFamily="34" charset="0"/>
                </a:rPr>
                <a:t>5 </a:t>
              </a:r>
              <a:r>
                <a:rPr lang="en-US" sz="2100" dirty="0">
                  <a:solidFill>
                    <a:prstClr val="white"/>
                  </a:solidFill>
                  <a:latin typeface="Calibri" panose="020F0502020204030204"/>
                </a:rPr>
                <a:t>The ICB will also establish a much smaller </a:t>
              </a:r>
              <a:r>
                <a:rPr lang="en-US" sz="2100" b="1" dirty="0">
                  <a:solidFill>
                    <a:prstClr val="white"/>
                  </a:solidFill>
                  <a:latin typeface="Calibri" panose="020F0502020204030204"/>
                </a:rPr>
                <a:t>Clinical and Care Professional Council.  </a:t>
              </a:r>
              <a:r>
                <a:rPr lang="en-US" sz="2100" dirty="0">
                  <a:solidFill>
                    <a:prstClr val="white"/>
                  </a:solidFill>
                  <a:latin typeface="Calibri" panose="020F0502020204030204"/>
                </a:rPr>
                <a:t>It will lead the coproduction of the CCP framework and strategy, support the ongoing </a:t>
              </a:r>
              <a:r>
                <a:rPr lang="en-US" sz="2100" dirty="0" err="1">
                  <a:solidFill>
                    <a:prstClr val="white"/>
                  </a:solidFill>
                  <a:latin typeface="Calibri" panose="020F0502020204030204"/>
                </a:rPr>
                <a:t>programme</a:t>
              </a:r>
              <a:r>
                <a:rPr lang="en-US" sz="2100" dirty="0">
                  <a:solidFill>
                    <a:prstClr val="white"/>
                  </a:solidFill>
                  <a:latin typeface="Calibri" panose="020F0502020204030204"/>
                </a:rPr>
                <a:t> of training and OD for CCPs and subsequently, act as guardian of the empowerment culture we wish to create, and underpin the work and responsibilities of the ICB MD and ND. </a:t>
              </a:r>
              <a:endParaRPr lang="en-US" sz="2100" dirty="0">
                <a:solidFill>
                  <a:prstClr val="white"/>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889282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7FEC350-C202-4D21-B44C-D7EDA75A4556}"/>
              </a:ext>
            </a:extLst>
          </p:cNvPr>
          <p:cNvSpPr>
            <a:spLocks noGrp="1"/>
          </p:cNvSpPr>
          <p:nvPr>
            <p:ph type="body" sz="quarter" idx="11"/>
          </p:nvPr>
        </p:nvSpPr>
        <p:spPr/>
        <p:txBody>
          <a:bodyPr/>
          <a:lstStyle/>
          <a:p>
            <a:r>
              <a:rPr lang="en-US" dirty="0">
                <a:solidFill>
                  <a:srgbClr val="FFFFFF"/>
                </a:solidFill>
              </a:rPr>
              <a:t>Our CCP Manifesto</a:t>
            </a:r>
            <a:endParaRPr lang="en-GB" dirty="0">
              <a:solidFill>
                <a:srgbClr val="FFFFFF"/>
              </a:solidFill>
            </a:endParaRPr>
          </a:p>
        </p:txBody>
      </p:sp>
      <p:sp>
        <p:nvSpPr>
          <p:cNvPr id="6" name="Text Placeholder 5">
            <a:extLst>
              <a:ext uri="{FF2B5EF4-FFF2-40B4-BE49-F238E27FC236}">
                <a16:creationId xmlns:a16="http://schemas.microsoft.com/office/drawing/2014/main" id="{00436081-5974-47A4-B3C1-1F8053FF924D}"/>
              </a:ext>
            </a:extLst>
          </p:cNvPr>
          <p:cNvSpPr>
            <a:spLocks noGrp="1"/>
          </p:cNvSpPr>
          <p:nvPr>
            <p:ph type="body" sz="quarter" idx="12"/>
          </p:nvPr>
        </p:nvSpPr>
        <p:spPr>
          <a:xfrm>
            <a:off x="3957638" y="3945003"/>
            <a:ext cx="13828828" cy="1028746"/>
          </a:xfrm>
        </p:spPr>
        <p:txBody>
          <a:bodyPr/>
          <a:lstStyle/>
          <a:p>
            <a:pPr marL="0" indent="0">
              <a:buNone/>
            </a:pPr>
            <a:r>
              <a:rPr lang="en-US" dirty="0"/>
              <a:t>The Norfolk &amp; Waveney CCP framework vision is to put CCP leadership at the heart of our discussions at every level of our system so that it becomes integral to our culture and how we work together.</a:t>
            </a:r>
          </a:p>
          <a:p>
            <a:pPr marL="0" indent="0">
              <a:buNone/>
            </a:pPr>
            <a:endParaRPr lang="en-GB" dirty="0"/>
          </a:p>
        </p:txBody>
      </p:sp>
      <p:grpSp>
        <p:nvGrpSpPr>
          <p:cNvPr id="4" name="Group 3">
            <a:extLst>
              <a:ext uri="{FF2B5EF4-FFF2-40B4-BE49-F238E27FC236}">
                <a16:creationId xmlns:a16="http://schemas.microsoft.com/office/drawing/2014/main" id="{00B075AD-20C3-0BCA-4C92-DA194D5C19B3}"/>
              </a:ext>
            </a:extLst>
          </p:cNvPr>
          <p:cNvGrpSpPr/>
          <p:nvPr/>
        </p:nvGrpSpPr>
        <p:grpSpPr>
          <a:xfrm>
            <a:off x="4111466" y="4973748"/>
            <a:ext cx="14363640" cy="1113328"/>
            <a:chOff x="0" y="91865"/>
            <a:chExt cx="6500811" cy="742218"/>
          </a:xfrm>
          <a:solidFill>
            <a:srgbClr val="2EB67D"/>
          </a:solidFill>
        </p:grpSpPr>
        <p:sp>
          <p:nvSpPr>
            <p:cNvPr id="7" name="Rectangle: Rounded Corners 6">
              <a:extLst>
                <a:ext uri="{FF2B5EF4-FFF2-40B4-BE49-F238E27FC236}">
                  <a16:creationId xmlns:a16="http://schemas.microsoft.com/office/drawing/2014/main" id="{ACD064FF-68CD-3230-68A9-5C98BFDC67A5}"/>
                </a:ext>
              </a:extLst>
            </p:cNvPr>
            <p:cNvSpPr/>
            <p:nvPr/>
          </p:nvSpPr>
          <p:spPr>
            <a:xfrm>
              <a:off x="0" y="91865"/>
              <a:ext cx="6500811" cy="742218"/>
            </a:xfrm>
            <a:prstGeom prst="roundRect">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 name="Rectangle: Rounded Corners 4">
              <a:extLst>
                <a:ext uri="{FF2B5EF4-FFF2-40B4-BE49-F238E27FC236}">
                  <a16:creationId xmlns:a16="http://schemas.microsoft.com/office/drawing/2014/main" id="{4636053E-8146-2189-E055-D283507DA057}"/>
                </a:ext>
              </a:extLst>
            </p:cNvPr>
            <p:cNvSpPr txBox="1"/>
            <p:nvPr/>
          </p:nvSpPr>
          <p:spPr>
            <a:xfrm>
              <a:off x="36232" y="128097"/>
              <a:ext cx="6428347" cy="66975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defTabSz="666750">
                <a:lnSpc>
                  <a:spcPct val="90000"/>
                </a:lnSpc>
                <a:spcBef>
                  <a:spcPct val="0"/>
                </a:spcBef>
                <a:spcAft>
                  <a:spcPct val="35000"/>
                </a:spcAft>
              </a:pPr>
              <a:r>
                <a:rPr lang="en-US" sz="1800" b="1" dirty="0">
                  <a:solidFill>
                    <a:srgbClr val="000000"/>
                  </a:solidFill>
                  <a:latin typeface="Calibri" panose="020F0502020204030204"/>
                </a:rPr>
                <a:t>6 - </a:t>
              </a:r>
              <a:r>
                <a:rPr lang="en-US" sz="2100" b="1" dirty="0">
                  <a:solidFill>
                    <a:srgbClr val="000000"/>
                  </a:solidFill>
                  <a:latin typeface="Calibri" panose="020F0502020204030204"/>
                </a:rPr>
                <a:t>The ICB will also continue to have specialist clinical advisory roles </a:t>
              </a:r>
              <a:r>
                <a:rPr lang="en-US" sz="2100" dirty="0">
                  <a:solidFill>
                    <a:srgbClr val="000000"/>
                  </a:solidFill>
                  <a:latin typeface="Calibri" panose="020F0502020204030204"/>
                </a:rPr>
                <a:t>to lead on specific areas such as cancer and diabetes, but these will be recruited in line with this framework reflecting the national principals.</a:t>
              </a:r>
              <a:endParaRPr lang="en-US" sz="2100" dirty="0">
                <a:solidFill>
                  <a:srgbClr val="000000"/>
                </a:solidFill>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C60623CC-CC94-4EDD-D718-6CCBAD161BCC}"/>
              </a:ext>
            </a:extLst>
          </p:cNvPr>
          <p:cNvGrpSpPr/>
          <p:nvPr/>
        </p:nvGrpSpPr>
        <p:grpSpPr>
          <a:xfrm>
            <a:off x="4111466" y="6183422"/>
            <a:ext cx="14363640" cy="1113328"/>
            <a:chOff x="0" y="862884"/>
            <a:chExt cx="6500811" cy="742218"/>
          </a:xfrm>
          <a:solidFill>
            <a:srgbClr val="FFC240"/>
          </a:solidFill>
        </p:grpSpPr>
        <p:sp>
          <p:nvSpPr>
            <p:cNvPr id="10" name="Rectangle: Rounded Corners 9">
              <a:extLst>
                <a:ext uri="{FF2B5EF4-FFF2-40B4-BE49-F238E27FC236}">
                  <a16:creationId xmlns:a16="http://schemas.microsoft.com/office/drawing/2014/main" id="{48528B4B-EF0A-1EC7-4AB2-4B7C71E4975D}"/>
                </a:ext>
              </a:extLst>
            </p:cNvPr>
            <p:cNvSpPr/>
            <p:nvPr/>
          </p:nvSpPr>
          <p:spPr>
            <a:xfrm>
              <a:off x="0" y="862884"/>
              <a:ext cx="6500811" cy="742218"/>
            </a:xfrm>
            <a:prstGeom prst="roundRect">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Rectangle: Rounded Corners 4">
              <a:extLst>
                <a:ext uri="{FF2B5EF4-FFF2-40B4-BE49-F238E27FC236}">
                  <a16:creationId xmlns:a16="http://schemas.microsoft.com/office/drawing/2014/main" id="{A9AD50CD-286E-05E7-7984-C07E1A997F52}"/>
                </a:ext>
              </a:extLst>
            </p:cNvPr>
            <p:cNvSpPr txBox="1"/>
            <p:nvPr/>
          </p:nvSpPr>
          <p:spPr>
            <a:xfrm>
              <a:off x="36232" y="899116"/>
              <a:ext cx="6428347" cy="66975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defTabSz="1371600"/>
              <a:r>
                <a:rPr lang="en-US" sz="1800" b="1" dirty="0">
                  <a:solidFill>
                    <a:srgbClr val="000000"/>
                  </a:solidFill>
                  <a:latin typeface="Calibri" panose="020F0502020204030204"/>
                </a:rPr>
                <a:t>7 </a:t>
              </a:r>
              <a:r>
                <a:rPr lang="en-US" sz="2100" b="1" dirty="0">
                  <a:solidFill>
                    <a:srgbClr val="000000"/>
                  </a:solidFill>
                  <a:latin typeface="Calibri" panose="020F0502020204030204"/>
                </a:rPr>
                <a:t>- The ICB will invest in short, medium and long term O/D and education to secure the commitment of all CCPs. </a:t>
              </a:r>
              <a:r>
                <a:rPr lang="en-US" sz="2100" dirty="0">
                  <a:solidFill>
                    <a:srgbClr val="000000"/>
                  </a:solidFill>
                  <a:latin typeface="Calibri" panose="020F0502020204030204"/>
                </a:rPr>
                <a:t>This will start with a series of masterclasses </a:t>
              </a:r>
              <a:r>
                <a:rPr lang="en-GB" sz="2100" dirty="0">
                  <a:solidFill>
                    <a:srgbClr val="000000"/>
                  </a:solidFill>
                  <a:latin typeface="Calibri" panose="020F0502020204030204"/>
                  <a:cs typeface="Arial" panose="020B0604020202020204" pitchFamily="34" charset="0"/>
                </a:rPr>
                <a:t>from September 22</a:t>
              </a:r>
              <a:r>
                <a:rPr lang="en-US" sz="2100" dirty="0">
                  <a:solidFill>
                    <a:srgbClr val="000000"/>
                  </a:solidFill>
                  <a:latin typeface="Calibri" panose="020F0502020204030204"/>
                </a:rPr>
                <a:t>.  Further work will be overseen by the ICB CCP Council, to develop a pipeline of appropriately trained future system leaders who understand the system and what we are trying to achieve and how.</a:t>
              </a:r>
            </a:p>
          </p:txBody>
        </p:sp>
      </p:grpSp>
      <p:grpSp>
        <p:nvGrpSpPr>
          <p:cNvPr id="12" name="Group 11">
            <a:extLst>
              <a:ext uri="{FF2B5EF4-FFF2-40B4-BE49-F238E27FC236}">
                <a16:creationId xmlns:a16="http://schemas.microsoft.com/office/drawing/2014/main" id="{CE15297C-BE47-529A-DDEA-92F656581BA0}"/>
              </a:ext>
            </a:extLst>
          </p:cNvPr>
          <p:cNvGrpSpPr/>
          <p:nvPr/>
        </p:nvGrpSpPr>
        <p:grpSpPr>
          <a:xfrm>
            <a:off x="4111466" y="7393098"/>
            <a:ext cx="14363640" cy="1113328"/>
            <a:chOff x="0" y="1625965"/>
            <a:chExt cx="6500811" cy="742218"/>
          </a:xfrm>
          <a:solidFill>
            <a:srgbClr val="1FB8DB"/>
          </a:solidFill>
        </p:grpSpPr>
        <p:sp>
          <p:nvSpPr>
            <p:cNvPr id="13" name="Rectangle: Rounded Corners 12">
              <a:extLst>
                <a:ext uri="{FF2B5EF4-FFF2-40B4-BE49-F238E27FC236}">
                  <a16:creationId xmlns:a16="http://schemas.microsoft.com/office/drawing/2014/main" id="{36285708-5AF3-DD7A-BDF3-22A4D8D86B7E}"/>
                </a:ext>
              </a:extLst>
            </p:cNvPr>
            <p:cNvSpPr/>
            <p:nvPr/>
          </p:nvSpPr>
          <p:spPr>
            <a:xfrm>
              <a:off x="0" y="1625965"/>
              <a:ext cx="6500811" cy="742218"/>
            </a:xfrm>
            <a:prstGeom prst="roundRect">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Rectangle: Rounded Corners 4">
              <a:extLst>
                <a:ext uri="{FF2B5EF4-FFF2-40B4-BE49-F238E27FC236}">
                  <a16:creationId xmlns:a16="http://schemas.microsoft.com/office/drawing/2014/main" id="{53EFC02A-62FC-4A04-D834-3DD25053F0AE}"/>
                </a:ext>
              </a:extLst>
            </p:cNvPr>
            <p:cNvSpPr txBox="1"/>
            <p:nvPr/>
          </p:nvSpPr>
          <p:spPr>
            <a:xfrm>
              <a:off x="36232" y="1662197"/>
              <a:ext cx="6428347" cy="66975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defTabSz="1371600"/>
              <a:r>
                <a:rPr lang="en-US" sz="1800" b="1" dirty="0">
                  <a:solidFill>
                    <a:srgbClr val="000000"/>
                  </a:solidFill>
                  <a:latin typeface="Calibri" panose="020F0502020204030204"/>
                </a:rPr>
                <a:t>8 </a:t>
              </a:r>
              <a:r>
                <a:rPr lang="en-US" sz="2100" b="1" dirty="0">
                  <a:solidFill>
                    <a:srgbClr val="000000"/>
                  </a:solidFill>
                  <a:latin typeface="Calibri" panose="020F0502020204030204"/>
                </a:rPr>
                <a:t>-- The ICB Quality Management team </a:t>
              </a:r>
              <a:r>
                <a:rPr lang="en-GB" sz="2100" dirty="0">
                  <a:solidFill>
                    <a:srgbClr val="000000"/>
                  </a:solidFill>
                  <a:latin typeface="Calibri" panose="020F0502020204030204"/>
                </a:rPr>
                <a:t>will develop a rolling series of open educational events, to empower all CCPs to use a common QI approach</a:t>
              </a:r>
              <a:r>
                <a:rPr lang="en-US" sz="2100" dirty="0">
                  <a:solidFill>
                    <a:srgbClr val="000000"/>
                  </a:solidFill>
                  <a:latin typeface="Calibri" panose="020F0502020204030204"/>
                </a:rPr>
                <a:t>. The ICB evaluation hub will support CCPs to develop appropriate evaluations before trying new things, and the QM and PMO team will provide practical support with those evaluations - to supercharge </a:t>
              </a:r>
              <a:r>
                <a:rPr lang="en-GB" sz="2100" dirty="0">
                  <a:solidFill>
                    <a:srgbClr val="000000"/>
                  </a:solidFill>
                  <a:latin typeface="Calibri" panose="020F0502020204030204"/>
                </a:rPr>
                <a:t>innovation to improve our services.</a:t>
              </a:r>
              <a:endParaRPr lang="en-US" sz="2100" dirty="0">
                <a:solidFill>
                  <a:srgbClr val="000000"/>
                </a:solidFill>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D347EC46-49AF-706B-FF20-99431587DA61}"/>
              </a:ext>
            </a:extLst>
          </p:cNvPr>
          <p:cNvGrpSpPr/>
          <p:nvPr/>
        </p:nvGrpSpPr>
        <p:grpSpPr>
          <a:xfrm>
            <a:off x="4111466" y="8602774"/>
            <a:ext cx="14363640" cy="1158232"/>
            <a:chOff x="0" y="2404921"/>
            <a:chExt cx="6500811" cy="772155"/>
          </a:xfrm>
          <a:solidFill>
            <a:srgbClr val="D92D5F"/>
          </a:solidFill>
        </p:grpSpPr>
        <p:sp>
          <p:nvSpPr>
            <p:cNvPr id="16" name="Rectangle: Rounded Corners 15">
              <a:extLst>
                <a:ext uri="{FF2B5EF4-FFF2-40B4-BE49-F238E27FC236}">
                  <a16:creationId xmlns:a16="http://schemas.microsoft.com/office/drawing/2014/main" id="{A3287F01-D477-64B1-280B-571C23D26C29}"/>
                </a:ext>
              </a:extLst>
            </p:cNvPr>
            <p:cNvSpPr/>
            <p:nvPr/>
          </p:nvSpPr>
          <p:spPr>
            <a:xfrm>
              <a:off x="0" y="2404921"/>
              <a:ext cx="6500811" cy="742218"/>
            </a:xfrm>
            <a:prstGeom prst="roundRect">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 name="Rectangle: Rounded Corners 4">
              <a:extLst>
                <a:ext uri="{FF2B5EF4-FFF2-40B4-BE49-F238E27FC236}">
                  <a16:creationId xmlns:a16="http://schemas.microsoft.com/office/drawing/2014/main" id="{4F1E185B-9900-7B1B-0865-736FB8F2D005}"/>
                </a:ext>
              </a:extLst>
            </p:cNvPr>
            <p:cNvSpPr txBox="1"/>
            <p:nvPr/>
          </p:nvSpPr>
          <p:spPr>
            <a:xfrm>
              <a:off x="36232" y="2507322"/>
              <a:ext cx="6428347" cy="66975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defTabSz="1371600"/>
              <a:r>
                <a:rPr lang="en-US" sz="1800" b="1" dirty="0">
                  <a:solidFill>
                    <a:prstClr val="white"/>
                  </a:solidFill>
                  <a:latin typeface="Calibri" panose="020F0502020204030204"/>
                </a:rPr>
                <a:t>9 -</a:t>
              </a:r>
              <a:r>
                <a:rPr lang="en-US" sz="2100" b="1" dirty="0">
                  <a:solidFill>
                    <a:prstClr val="white"/>
                  </a:solidFill>
                  <a:latin typeface="Calibri" panose="020F0502020204030204"/>
                </a:rPr>
                <a:t>The ICB and the CCP Council will work with primary care and practice leadership professionals to keep extending the reach of our CCP community </a:t>
              </a:r>
              <a:r>
                <a:rPr lang="en-US" sz="2100" dirty="0">
                  <a:solidFill>
                    <a:prstClr val="white"/>
                  </a:solidFill>
                  <a:latin typeface="Calibri" panose="020F0502020204030204"/>
                </a:rPr>
                <a:t>(including AHPs, Pharmacists, Dental and Ophthalmic practitioners, social workers, </a:t>
              </a:r>
              <a:r>
                <a:rPr lang="en-US" sz="2100" dirty="0" err="1">
                  <a:solidFill>
                    <a:prstClr val="white"/>
                  </a:solidFill>
                  <a:latin typeface="Calibri" panose="020F0502020204030204"/>
                </a:rPr>
                <a:t>carers</a:t>
              </a:r>
              <a:r>
                <a:rPr lang="en-US" sz="2100" dirty="0">
                  <a:solidFill>
                    <a:prstClr val="white"/>
                  </a:solidFill>
                  <a:latin typeface="Calibri" panose="020F0502020204030204"/>
                </a:rPr>
                <a:t>, </a:t>
              </a:r>
              <a:r>
                <a:rPr lang="en-US" sz="2100" dirty="0" err="1">
                  <a:solidFill>
                    <a:prstClr val="white"/>
                  </a:solidFill>
                  <a:latin typeface="Calibri" panose="020F0502020204030204"/>
                </a:rPr>
                <a:t>behaviour</a:t>
              </a:r>
              <a:r>
                <a:rPr lang="en-US" sz="2100" dirty="0">
                  <a:solidFill>
                    <a:prstClr val="white"/>
                  </a:solidFill>
                  <a:latin typeface="Calibri" panose="020F0502020204030204"/>
                </a:rPr>
                <a:t> specialists and sensory experts), and to regularly review this framework to ensure it remains inclusive and fit for purpose. </a:t>
              </a:r>
            </a:p>
            <a:p>
              <a:pPr defTabSz="1371600"/>
              <a:endParaRPr lang="en-US" sz="1800" dirty="0">
                <a:solidFill>
                  <a:prstClr val="white"/>
                </a:solidFill>
                <a:latin typeface="Calibri" panose="020F0502020204030204"/>
              </a:endParaRPr>
            </a:p>
          </p:txBody>
        </p:sp>
      </p:grpSp>
      <p:grpSp>
        <p:nvGrpSpPr>
          <p:cNvPr id="18" name="Group 17">
            <a:extLst>
              <a:ext uri="{FF2B5EF4-FFF2-40B4-BE49-F238E27FC236}">
                <a16:creationId xmlns:a16="http://schemas.microsoft.com/office/drawing/2014/main" id="{30795089-662B-E9AA-2045-8BE904A1A633}"/>
              </a:ext>
            </a:extLst>
          </p:cNvPr>
          <p:cNvGrpSpPr/>
          <p:nvPr/>
        </p:nvGrpSpPr>
        <p:grpSpPr>
          <a:xfrm>
            <a:off x="4111466" y="9805910"/>
            <a:ext cx="14363640" cy="1113328"/>
            <a:chOff x="0" y="3175940"/>
            <a:chExt cx="6500811" cy="742218"/>
          </a:xfrm>
        </p:grpSpPr>
        <p:sp>
          <p:nvSpPr>
            <p:cNvPr id="19" name="Rectangle: Rounded Corners 18">
              <a:extLst>
                <a:ext uri="{FF2B5EF4-FFF2-40B4-BE49-F238E27FC236}">
                  <a16:creationId xmlns:a16="http://schemas.microsoft.com/office/drawing/2014/main" id="{6530822E-ED23-698C-4D4A-00DD2DD22268}"/>
                </a:ext>
              </a:extLst>
            </p:cNvPr>
            <p:cNvSpPr/>
            <p:nvPr/>
          </p:nvSpPr>
          <p:spPr>
            <a:xfrm>
              <a:off x="0" y="3175940"/>
              <a:ext cx="6500811" cy="742218"/>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ectangle: Rounded Corners 4">
              <a:extLst>
                <a:ext uri="{FF2B5EF4-FFF2-40B4-BE49-F238E27FC236}">
                  <a16:creationId xmlns:a16="http://schemas.microsoft.com/office/drawing/2014/main" id="{D9119583-F041-41EC-C99A-5BADD24F9697}"/>
                </a:ext>
              </a:extLst>
            </p:cNvPr>
            <p:cNvSpPr txBox="1"/>
            <p:nvPr/>
          </p:nvSpPr>
          <p:spPr>
            <a:xfrm>
              <a:off x="36232" y="3212172"/>
              <a:ext cx="6428347" cy="66975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defTabSz="666750">
                <a:lnSpc>
                  <a:spcPct val="90000"/>
                </a:lnSpc>
                <a:spcBef>
                  <a:spcPct val="0"/>
                </a:spcBef>
                <a:spcAft>
                  <a:spcPct val="35000"/>
                </a:spcAft>
              </a:pPr>
              <a:r>
                <a:rPr lang="en-US" sz="1800" b="1" dirty="0">
                  <a:solidFill>
                    <a:prstClr val="white"/>
                  </a:solidFill>
                  <a:latin typeface="Calibri" panose="020F0502020204030204"/>
                </a:rPr>
                <a:t>10 - </a:t>
              </a:r>
              <a:r>
                <a:rPr lang="en-US" sz="2100" b="1" dirty="0">
                  <a:solidFill>
                    <a:prstClr val="white"/>
                  </a:solidFill>
                  <a:latin typeface="Calibri" panose="020F0502020204030204"/>
                </a:rPr>
                <a:t>The ICB commit to using a clinical </a:t>
              </a:r>
              <a:r>
                <a:rPr lang="en-US" sz="2100" b="1" dirty="0" err="1">
                  <a:solidFill>
                    <a:prstClr val="white"/>
                  </a:solidFill>
                  <a:latin typeface="Calibri" panose="020F0502020204030204"/>
                </a:rPr>
                <a:t>prioritisation</a:t>
              </a:r>
              <a:r>
                <a:rPr lang="en-US" sz="2100" b="1" dirty="0">
                  <a:solidFill>
                    <a:prstClr val="white"/>
                  </a:solidFill>
                  <a:latin typeface="Calibri" panose="020F0502020204030204"/>
                </a:rPr>
                <a:t> process for resource allocation </a:t>
              </a:r>
              <a:r>
                <a:rPr lang="en-US" sz="2100" dirty="0">
                  <a:solidFill>
                    <a:prstClr val="white"/>
                  </a:solidFill>
                  <a:latin typeface="Calibri" panose="020F0502020204030204"/>
                </a:rPr>
                <a:t>that fully involves CCPs, patients and the population, and allows the ICS to </a:t>
              </a:r>
              <a:r>
                <a:rPr lang="en-US" sz="2100" dirty="0" err="1">
                  <a:solidFill>
                    <a:prstClr val="white"/>
                  </a:solidFill>
                  <a:latin typeface="Calibri" panose="020F0502020204030204"/>
                </a:rPr>
                <a:t>maximise</a:t>
              </a:r>
              <a:r>
                <a:rPr lang="en-US" sz="2100" dirty="0">
                  <a:solidFill>
                    <a:prstClr val="white"/>
                  </a:solidFill>
                  <a:latin typeface="Calibri" panose="020F0502020204030204"/>
                </a:rPr>
                <a:t> health outcomes and reduce health inequalities within our available resources.</a:t>
              </a:r>
              <a:endParaRPr lang="en-US" sz="2100" dirty="0">
                <a:solidFill>
                  <a:prstClr val="white"/>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6049459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403522-9F4C-4058-B953-63872D746436}"/>
              </a:ext>
            </a:extLst>
          </p:cNvPr>
          <p:cNvSpPr>
            <a:spLocks noGrp="1"/>
          </p:cNvSpPr>
          <p:nvPr>
            <p:ph type="body" sz="quarter" idx="11"/>
          </p:nvPr>
        </p:nvSpPr>
        <p:spPr/>
        <p:txBody>
          <a:bodyPr/>
          <a:lstStyle/>
          <a:p>
            <a:r>
              <a:rPr lang="en-US" dirty="0">
                <a:solidFill>
                  <a:srgbClr val="FFFFFF"/>
                </a:solidFill>
              </a:rPr>
              <a:t>Our commitments</a:t>
            </a:r>
            <a:endParaRPr lang="en-GB" dirty="0">
              <a:solidFill>
                <a:srgbClr val="FFFFFF"/>
              </a:solidFill>
            </a:endParaRPr>
          </a:p>
        </p:txBody>
      </p:sp>
      <p:sp>
        <p:nvSpPr>
          <p:cNvPr id="4" name="Text Placeholder 3">
            <a:extLst>
              <a:ext uri="{FF2B5EF4-FFF2-40B4-BE49-F238E27FC236}">
                <a16:creationId xmlns:a16="http://schemas.microsoft.com/office/drawing/2014/main" id="{C49C0110-9AB3-4551-A9A5-F9B36CAC47DC}"/>
              </a:ext>
            </a:extLst>
          </p:cNvPr>
          <p:cNvSpPr>
            <a:spLocks noGrp="1"/>
          </p:cNvSpPr>
          <p:nvPr>
            <p:ph type="body" sz="quarter" idx="12"/>
          </p:nvPr>
        </p:nvSpPr>
        <p:spPr>
          <a:xfrm>
            <a:off x="3957637" y="3231908"/>
            <a:ext cx="17108731" cy="5810250"/>
          </a:xfrm>
        </p:spPr>
        <p:txBody>
          <a:bodyPr>
            <a:noAutofit/>
          </a:bodyPr>
          <a:lstStyle/>
          <a:p>
            <a:pPr marL="0" indent="0">
              <a:lnSpc>
                <a:spcPct val="100000"/>
              </a:lnSpc>
              <a:buNone/>
            </a:pPr>
            <a:r>
              <a:rPr lang="en-US" sz="2400" b="1" dirty="0"/>
              <a:t>Two take home points:</a:t>
            </a:r>
          </a:p>
          <a:p>
            <a:pPr marL="0" indent="0">
              <a:lnSpc>
                <a:spcPct val="100000"/>
              </a:lnSpc>
              <a:buNone/>
            </a:pPr>
            <a:r>
              <a:rPr lang="en-US" sz="2400" b="1" dirty="0"/>
              <a:t>We want to support our people. </a:t>
            </a:r>
          </a:p>
          <a:p>
            <a:pPr>
              <a:lnSpc>
                <a:spcPct val="100000"/>
              </a:lnSpc>
            </a:pPr>
            <a:r>
              <a:rPr lang="en-GB" sz="2400" dirty="0"/>
              <a:t>We want to build, broaden and </a:t>
            </a:r>
            <a:r>
              <a:rPr lang="en-GB" sz="2400" u="sng" dirty="0"/>
              <a:t>strengthen our current CCP leadership community </a:t>
            </a:r>
            <a:r>
              <a:rPr lang="en-GB" sz="2400" dirty="0"/>
              <a:t>through this series of events, to bring them together, to ensure a common understanding of our system and aims. </a:t>
            </a:r>
          </a:p>
          <a:p>
            <a:pPr>
              <a:lnSpc>
                <a:spcPct val="100000"/>
              </a:lnSpc>
            </a:pPr>
            <a:r>
              <a:rPr lang="en-US" sz="2400" dirty="0"/>
              <a:t>We plan to build a </a:t>
            </a:r>
            <a:r>
              <a:rPr lang="en-US" sz="2400" u="sng" dirty="0"/>
              <a:t>permissive </a:t>
            </a:r>
            <a:r>
              <a:rPr lang="en-GB" sz="2400" u="sng" dirty="0"/>
              <a:t>culture of Quality Improvement</a:t>
            </a:r>
            <a:r>
              <a:rPr lang="en-GB" sz="2400" dirty="0"/>
              <a:t>, sharing learning, collaboration and innovation</a:t>
            </a:r>
            <a:r>
              <a:rPr lang="en-US" sz="2400" dirty="0"/>
              <a:t> for CCPs to work together in. We want to support them to use a common language, common data, and a common QI methodology, to support them to innovate and continuously measure and improve the services we provide, by providing training and practical support in QI</a:t>
            </a:r>
          </a:p>
          <a:p>
            <a:pPr>
              <a:lnSpc>
                <a:spcPct val="100000"/>
              </a:lnSpc>
            </a:pPr>
            <a:r>
              <a:rPr lang="en-US" sz="2400" dirty="0"/>
              <a:t>We also want to build a rolling </a:t>
            </a:r>
            <a:r>
              <a:rPr lang="en-US" sz="2400" u="sng" dirty="0"/>
              <a:t>leadership development </a:t>
            </a:r>
            <a:r>
              <a:rPr lang="en-US" sz="2400" dirty="0" err="1"/>
              <a:t>programme</a:t>
            </a:r>
            <a:r>
              <a:rPr lang="en-US" sz="2400" dirty="0"/>
              <a:t> so we have a pipeline of trained leaders for the future. </a:t>
            </a:r>
          </a:p>
          <a:p>
            <a:pPr marL="0" indent="0">
              <a:lnSpc>
                <a:spcPct val="100000"/>
              </a:lnSpc>
              <a:buNone/>
            </a:pPr>
            <a:r>
              <a:rPr lang="en-US" sz="2400" b="1" dirty="0"/>
              <a:t>We want to put clinical and care professional leadership at the heart of our ICS</a:t>
            </a:r>
          </a:p>
          <a:p>
            <a:pPr>
              <a:lnSpc>
                <a:spcPct val="100000"/>
              </a:lnSpc>
            </a:pPr>
            <a:r>
              <a:rPr lang="en-US" sz="2400" dirty="0"/>
              <a:t>by </a:t>
            </a:r>
            <a:r>
              <a:rPr lang="en-US" sz="2400" u="sng" dirty="0"/>
              <a:t>building CCPL roles into every formal decision making body </a:t>
            </a:r>
            <a:r>
              <a:rPr lang="en-US" sz="2400" dirty="0"/>
              <a:t>and at every level of the ICS including Place</a:t>
            </a:r>
          </a:p>
          <a:p>
            <a:pPr>
              <a:lnSpc>
                <a:spcPct val="100000"/>
              </a:lnSpc>
            </a:pPr>
            <a:r>
              <a:rPr lang="en-US" sz="2400" dirty="0"/>
              <a:t>We want to </a:t>
            </a:r>
            <a:r>
              <a:rPr lang="en-US" sz="2400" u="sng" dirty="0"/>
              <a:t>capture the voices of our wider CCP workforce by building a CCP assembly  </a:t>
            </a:r>
          </a:p>
          <a:p>
            <a:pPr marL="0" indent="0">
              <a:lnSpc>
                <a:spcPct val="100000"/>
              </a:lnSpc>
              <a:buNone/>
            </a:pPr>
            <a:endParaRPr lang="en-US" sz="2400" dirty="0"/>
          </a:p>
        </p:txBody>
      </p:sp>
    </p:spTree>
    <p:extLst>
      <p:ext uri="{BB962C8B-B14F-4D97-AF65-F5344CB8AC3E}">
        <p14:creationId xmlns:p14="http://schemas.microsoft.com/office/powerpoint/2010/main" val="3672805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7FEC350-C202-4D21-B44C-D7EDA75A4556}"/>
              </a:ext>
            </a:extLst>
          </p:cNvPr>
          <p:cNvSpPr>
            <a:spLocks noGrp="1"/>
          </p:cNvSpPr>
          <p:nvPr>
            <p:ph type="body" sz="quarter" idx="11"/>
          </p:nvPr>
        </p:nvSpPr>
        <p:spPr/>
        <p:txBody>
          <a:bodyPr/>
          <a:lstStyle/>
          <a:p>
            <a:r>
              <a:rPr lang="en-US" dirty="0">
                <a:solidFill>
                  <a:srgbClr val="FFFFFF"/>
                </a:solidFill>
              </a:rPr>
              <a:t>Continuous Improvement</a:t>
            </a:r>
            <a:endParaRPr lang="en-GB" dirty="0">
              <a:solidFill>
                <a:srgbClr val="FFFFFF"/>
              </a:solidFill>
            </a:endParaRPr>
          </a:p>
        </p:txBody>
      </p:sp>
      <p:sp>
        <p:nvSpPr>
          <p:cNvPr id="21" name="Rectangle: Rounded Corners 20">
            <a:extLst>
              <a:ext uri="{FF2B5EF4-FFF2-40B4-BE49-F238E27FC236}">
                <a16:creationId xmlns:a16="http://schemas.microsoft.com/office/drawing/2014/main" id="{643ECE66-7B66-AB2D-3D02-8ACC93B5EAB1}"/>
              </a:ext>
            </a:extLst>
          </p:cNvPr>
          <p:cNvSpPr/>
          <p:nvPr/>
        </p:nvSpPr>
        <p:spPr>
          <a:xfrm>
            <a:off x="9607236" y="3854302"/>
            <a:ext cx="4101220" cy="1928388"/>
          </a:xfrm>
          <a:prstGeom prst="roundRect">
            <a:avLst/>
          </a:prstGeom>
          <a:solidFill>
            <a:srgbClr val="FFC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sz="2250" dirty="0">
                <a:solidFill>
                  <a:srgbClr val="0E0661"/>
                </a:solidFill>
                <a:latin typeface="Arial" panose="020B0604020202020204" pitchFamily="34" charset="0"/>
                <a:cs typeface="Arial" panose="020B0604020202020204" pitchFamily="34" charset="0"/>
              </a:rPr>
              <a:t>6-12m progress review of vision and framework. Do CCPs have a voice in N&amp;W ICS? Are CCPs supported to innovate, learn and share </a:t>
            </a:r>
          </a:p>
        </p:txBody>
      </p:sp>
      <p:sp>
        <p:nvSpPr>
          <p:cNvPr id="22" name="Rectangle: Rounded Corners 21">
            <a:extLst>
              <a:ext uri="{FF2B5EF4-FFF2-40B4-BE49-F238E27FC236}">
                <a16:creationId xmlns:a16="http://schemas.microsoft.com/office/drawing/2014/main" id="{BF5201BF-DAF7-3D55-B25B-E1C9BA81FF22}"/>
              </a:ext>
            </a:extLst>
          </p:cNvPr>
          <p:cNvSpPr/>
          <p:nvPr/>
        </p:nvSpPr>
        <p:spPr>
          <a:xfrm>
            <a:off x="6501494" y="9306750"/>
            <a:ext cx="4939072" cy="1928388"/>
          </a:xfrm>
          <a:prstGeom prst="roundRect">
            <a:avLst/>
          </a:prstGeom>
          <a:solidFill>
            <a:srgbClr val="FFC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sz="2250" dirty="0">
                <a:solidFill>
                  <a:srgbClr val="0E0661"/>
                </a:solidFill>
                <a:latin typeface="Arial" panose="020B0604020202020204" pitchFamily="34" charset="0"/>
                <a:cs typeface="Arial" panose="020B0604020202020204" pitchFamily="34" charset="0"/>
              </a:rPr>
              <a:t>Diverse CCP ideas captured and supported, standard QM approach available, defined clinical prioritization of innovations for QF and PMO support</a:t>
            </a:r>
          </a:p>
        </p:txBody>
      </p:sp>
      <p:sp>
        <p:nvSpPr>
          <p:cNvPr id="23" name="Rectangle: Rounded Corners 22">
            <a:extLst>
              <a:ext uri="{FF2B5EF4-FFF2-40B4-BE49-F238E27FC236}">
                <a16:creationId xmlns:a16="http://schemas.microsoft.com/office/drawing/2014/main" id="{728A7CC1-982C-B202-5C1A-947EDE198CB3}"/>
              </a:ext>
            </a:extLst>
          </p:cNvPr>
          <p:cNvSpPr/>
          <p:nvPr/>
        </p:nvSpPr>
        <p:spPr>
          <a:xfrm>
            <a:off x="11943032" y="9306750"/>
            <a:ext cx="4698748" cy="1928388"/>
          </a:xfrm>
          <a:prstGeom prst="roundRect">
            <a:avLst/>
          </a:prstGeom>
          <a:solidFill>
            <a:srgbClr val="FFC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sz="2250" dirty="0">
                <a:solidFill>
                  <a:srgbClr val="0E0661"/>
                </a:solidFill>
                <a:latin typeface="Arial" panose="020B0604020202020204" pitchFamily="34" charset="0"/>
                <a:cs typeface="Arial" panose="020B0604020202020204" pitchFamily="34" charset="0"/>
              </a:rPr>
              <a:t>Diverse Clinical and Care Assembly – </a:t>
            </a:r>
            <a:r>
              <a:rPr lang="en-US" sz="2250" dirty="0" err="1">
                <a:solidFill>
                  <a:srgbClr val="0E0661"/>
                </a:solidFill>
                <a:latin typeface="Arial" panose="020B0604020202020204" pitchFamily="34" charset="0"/>
                <a:cs typeface="Arial" panose="020B0604020202020204" pitchFamily="34" charset="0"/>
              </a:rPr>
              <a:t>scrutinising</a:t>
            </a:r>
            <a:r>
              <a:rPr lang="en-US" sz="2250" dirty="0">
                <a:solidFill>
                  <a:srgbClr val="0E0661"/>
                </a:solidFill>
                <a:latin typeface="Arial" panose="020B0604020202020204" pitchFamily="34" charset="0"/>
                <a:cs typeface="Arial" panose="020B0604020202020204" pitchFamily="34" charset="0"/>
              </a:rPr>
              <a:t> and influencing ICB decision-making</a:t>
            </a:r>
          </a:p>
        </p:txBody>
      </p:sp>
      <p:sp>
        <p:nvSpPr>
          <p:cNvPr id="24" name="Rectangle: Rounded Corners 23">
            <a:extLst>
              <a:ext uri="{FF2B5EF4-FFF2-40B4-BE49-F238E27FC236}">
                <a16:creationId xmlns:a16="http://schemas.microsoft.com/office/drawing/2014/main" id="{855CC676-765F-4B91-5342-B18DEDAF6D46}"/>
              </a:ext>
            </a:extLst>
          </p:cNvPr>
          <p:cNvSpPr/>
          <p:nvPr/>
        </p:nvSpPr>
        <p:spPr>
          <a:xfrm>
            <a:off x="5098611" y="6291946"/>
            <a:ext cx="4508626" cy="1928388"/>
          </a:xfrm>
          <a:prstGeom prst="roundRect">
            <a:avLst/>
          </a:prstGeom>
          <a:solidFill>
            <a:srgbClr val="FFC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sz="2250" dirty="0">
                <a:solidFill>
                  <a:srgbClr val="0E0661"/>
                </a:solidFill>
                <a:latin typeface="Arial" panose="020B0604020202020204" pitchFamily="34" charset="0"/>
                <a:cs typeface="Arial" panose="020B0604020202020204" pitchFamily="34" charset="0"/>
              </a:rPr>
              <a:t>Pipeline of trained future leaders supported by workforce team, meaningful CCP roles in decision making structures  </a:t>
            </a:r>
          </a:p>
        </p:txBody>
      </p:sp>
      <p:sp>
        <p:nvSpPr>
          <p:cNvPr id="25" name="Rectangle: Rounded Corners 24">
            <a:extLst>
              <a:ext uri="{FF2B5EF4-FFF2-40B4-BE49-F238E27FC236}">
                <a16:creationId xmlns:a16="http://schemas.microsoft.com/office/drawing/2014/main" id="{16610B5A-F152-20AF-7839-5CF267CD6B38}"/>
              </a:ext>
            </a:extLst>
          </p:cNvPr>
          <p:cNvSpPr/>
          <p:nvPr/>
        </p:nvSpPr>
        <p:spPr>
          <a:xfrm>
            <a:off x="13621940" y="6291946"/>
            <a:ext cx="4101220" cy="1928388"/>
          </a:xfrm>
          <a:prstGeom prst="roundRect">
            <a:avLst/>
          </a:prstGeom>
          <a:solidFill>
            <a:srgbClr val="FFC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371600"/>
            <a:r>
              <a:rPr lang="en-US" sz="2250" dirty="0">
                <a:solidFill>
                  <a:srgbClr val="0E0661"/>
                </a:solidFill>
                <a:latin typeface="Arial" panose="020B0604020202020204" pitchFamily="34" charset="0"/>
                <a:cs typeface="Arial" panose="020B0604020202020204" pitchFamily="34" charset="0"/>
              </a:rPr>
              <a:t>CCPC leads and develops CCPL training, engagement and delivery of framework</a:t>
            </a:r>
          </a:p>
        </p:txBody>
      </p:sp>
      <p:cxnSp>
        <p:nvCxnSpPr>
          <p:cNvPr id="48" name="Connector: Curved 47">
            <a:extLst>
              <a:ext uri="{FF2B5EF4-FFF2-40B4-BE49-F238E27FC236}">
                <a16:creationId xmlns:a16="http://schemas.microsoft.com/office/drawing/2014/main" id="{E25D83E9-13CB-8682-E13D-7A3A8667F8B4}"/>
              </a:ext>
            </a:extLst>
          </p:cNvPr>
          <p:cNvCxnSpPr>
            <a:cxnSpLocks/>
            <a:stCxn id="24" idx="0"/>
            <a:endCxn id="21" idx="1"/>
          </p:cNvCxnSpPr>
          <p:nvPr/>
        </p:nvCxnSpPr>
        <p:spPr>
          <a:xfrm rot="5400000" flipH="1" flipV="1">
            <a:off x="7743354" y="4428068"/>
            <a:ext cx="1473452" cy="2254312"/>
          </a:xfrm>
          <a:prstGeom prst="curvedConnector2">
            <a:avLst/>
          </a:prstGeom>
          <a:ln w="38100">
            <a:solidFill>
              <a:srgbClr val="1FB8DB"/>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ctor: Curved 49">
            <a:extLst>
              <a:ext uri="{FF2B5EF4-FFF2-40B4-BE49-F238E27FC236}">
                <a16:creationId xmlns:a16="http://schemas.microsoft.com/office/drawing/2014/main" id="{7D5141C8-040C-1592-B1C7-8E90B3B26AD8}"/>
              </a:ext>
            </a:extLst>
          </p:cNvPr>
          <p:cNvCxnSpPr>
            <a:stCxn id="21" idx="3"/>
            <a:endCxn id="25" idx="0"/>
          </p:cNvCxnSpPr>
          <p:nvPr/>
        </p:nvCxnSpPr>
        <p:spPr>
          <a:xfrm>
            <a:off x="13708456" y="4818496"/>
            <a:ext cx="1964096" cy="1473452"/>
          </a:xfrm>
          <a:prstGeom prst="curvedConnector2">
            <a:avLst/>
          </a:prstGeom>
          <a:ln w="38100">
            <a:solidFill>
              <a:srgbClr val="1FB8DB"/>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ctor: Curved 51">
            <a:extLst>
              <a:ext uri="{FF2B5EF4-FFF2-40B4-BE49-F238E27FC236}">
                <a16:creationId xmlns:a16="http://schemas.microsoft.com/office/drawing/2014/main" id="{3A13C21A-AC6F-4BE1-A9E5-7EDD4F373866}"/>
              </a:ext>
            </a:extLst>
          </p:cNvPr>
          <p:cNvCxnSpPr>
            <a:cxnSpLocks/>
            <a:stCxn id="25" idx="2"/>
            <a:endCxn id="23" idx="0"/>
          </p:cNvCxnSpPr>
          <p:nvPr/>
        </p:nvCxnSpPr>
        <p:spPr>
          <a:xfrm rot="5400000">
            <a:off x="14439272" y="8073471"/>
            <a:ext cx="1086416" cy="1380146"/>
          </a:xfrm>
          <a:prstGeom prst="curvedConnector3">
            <a:avLst/>
          </a:prstGeom>
          <a:ln w="38100">
            <a:solidFill>
              <a:srgbClr val="1FB8DB"/>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nector: Curved 53">
            <a:extLst>
              <a:ext uri="{FF2B5EF4-FFF2-40B4-BE49-F238E27FC236}">
                <a16:creationId xmlns:a16="http://schemas.microsoft.com/office/drawing/2014/main" id="{F22CC688-0B00-EF9B-A7F3-CBBB352E608E}"/>
              </a:ext>
            </a:extLst>
          </p:cNvPr>
          <p:cNvCxnSpPr>
            <a:cxnSpLocks/>
            <a:stCxn id="22" idx="0"/>
            <a:endCxn id="24" idx="2"/>
          </p:cNvCxnSpPr>
          <p:nvPr/>
        </p:nvCxnSpPr>
        <p:spPr>
          <a:xfrm rot="16200000" flipV="1">
            <a:off x="7618770" y="7954490"/>
            <a:ext cx="1086416" cy="1618108"/>
          </a:xfrm>
          <a:prstGeom prst="curvedConnector3">
            <a:avLst/>
          </a:prstGeom>
          <a:ln w="38100">
            <a:solidFill>
              <a:srgbClr val="1FB8DB"/>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25603E30-B089-978C-6A9F-3486DFC18DA2}"/>
              </a:ext>
            </a:extLst>
          </p:cNvPr>
          <p:cNvCxnSpPr>
            <a:cxnSpLocks/>
            <a:stCxn id="23" idx="1"/>
            <a:endCxn id="22" idx="3"/>
          </p:cNvCxnSpPr>
          <p:nvPr/>
        </p:nvCxnSpPr>
        <p:spPr>
          <a:xfrm flipH="1">
            <a:off x="11440566" y="10270944"/>
            <a:ext cx="502464" cy="0"/>
          </a:xfrm>
          <a:prstGeom prst="straightConnector1">
            <a:avLst/>
          </a:prstGeom>
          <a:ln w="38100">
            <a:solidFill>
              <a:srgbClr val="1FB8DB"/>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3321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ensure that the N&amp;W ICS has an impactful, influential and capable cohort of clinical leaders developing a clinically and care professionally driven culture, Thereby -…"/>
          <p:cNvSpPr txBox="1"/>
          <p:nvPr/>
        </p:nvSpPr>
        <p:spPr>
          <a:xfrm>
            <a:off x="1415607" y="1866135"/>
            <a:ext cx="21552786" cy="117036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692727" indent="-692727" algn="l" defTabSz="457200">
              <a:buSzPct val="120000"/>
              <a:buChar char="-"/>
              <a:defRPr sz="5000" b="1" u="sng">
                <a:solidFill>
                  <a:srgbClr val="000000"/>
                </a:solidFill>
              </a:defRPr>
            </a:pPr>
            <a:r>
              <a:t>ensure that the N&amp;W ICS has an impactful, influential and capable cohort of clinical leaders developing a clinically and care professionally driven culture, Thereby -</a:t>
            </a:r>
          </a:p>
          <a:p>
            <a:pPr marL="692727" indent="-692727" algn="l" defTabSz="457200">
              <a:buSzPct val="120000"/>
              <a:buChar char="-"/>
              <a:defRPr sz="5000" b="1">
                <a:solidFill>
                  <a:srgbClr val="000000"/>
                </a:solidFill>
              </a:defRPr>
            </a:pPr>
            <a:r>
              <a:t>ensuring that we create an operating model that inspires clinical and professional staff to engage in the leadership positions aimed at enabling the redesign of patient care and population health management </a:t>
            </a:r>
          </a:p>
          <a:p>
            <a:pPr marL="692727" indent="-692727" algn="l" defTabSz="457200">
              <a:buSzPct val="120000"/>
              <a:buChar char="-"/>
              <a:defRPr sz="5000" b="1">
                <a:solidFill>
                  <a:srgbClr val="000000"/>
                </a:solidFill>
              </a:defRPr>
            </a:pPr>
            <a:r>
              <a:t>ensuring that the wider leadership of the N&amp;W ICS understand, value and embrace the role of clinical and professional leadership in the delivery of the ICSs mission and goals, seeing its value conducted through effective clinical leaders </a:t>
            </a:r>
          </a:p>
          <a:p>
            <a:pPr marL="692727" indent="-692727" algn="l" defTabSz="457200">
              <a:buSzPct val="120000"/>
              <a:buChar char="-"/>
              <a:defRPr sz="5000" b="1">
                <a:solidFill>
                  <a:srgbClr val="000000"/>
                </a:solidFill>
              </a:defRPr>
            </a:pPr>
            <a:r>
              <a:t>to create routes by which primary and secondary care clinicians and professionals can access support as they take up and fulfil key roles in the new ICS governance structure at neighbourhood, place and ICS level</a:t>
            </a:r>
          </a:p>
        </p:txBody>
      </p:sp>
      <p:sp>
        <p:nvSpPr>
          <p:cNvPr id="241" name="WITHIN THE OVERALL OBJECTIVES OF THE CCPL PROGRAMME,…"/>
          <p:cNvSpPr/>
          <p:nvPr/>
        </p:nvSpPr>
        <p:spPr>
          <a:xfrm>
            <a:off x="1408259" y="36030"/>
            <a:ext cx="21737999" cy="1905001"/>
          </a:xfrm>
          <a:prstGeom prst="roundRect">
            <a:avLst>
              <a:gd name="adj" fmla="val 10000"/>
            </a:avLst>
          </a:prstGeom>
          <a:solidFill>
            <a:srgbClr val="FFFFFF"/>
          </a:solidFill>
          <a:ln w="25400">
            <a:solidFill>
              <a:schemeClr val="accent1"/>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defTabSz="2438337">
              <a:defRPr sz="5000" b="1">
                <a:solidFill>
                  <a:srgbClr val="0061FE"/>
                </a:solidFill>
              </a:defRPr>
            </a:pPr>
            <a:r>
              <a:t>WITHIN THE OVERALL OBJECTIVES OF THE CCPL PROGRAMME, </a:t>
            </a:r>
          </a:p>
          <a:p>
            <a:pPr defTabSz="2438337">
              <a:defRPr sz="5000" b="1">
                <a:solidFill>
                  <a:srgbClr val="0061FE"/>
                </a:solidFill>
              </a:defRPr>
            </a:pPr>
            <a:r>
              <a:t>THE  FOCUS OF THIS ELEMENT IS TO -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What do we mean?"/>
          <p:cNvSpPr txBox="1">
            <a:spLocks noGrp="1"/>
          </p:cNvSpPr>
          <p:nvPr>
            <p:ph type="body" idx="21"/>
          </p:nvPr>
        </p:nvSpPr>
        <p:spPr>
          <a:xfrm>
            <a:off x="1206500" y="2560465"/>
            <a:ext cx="9779000" cy="93478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r>
              <a:t>What do we mean? </a:t>
            </a:r>
          </a:p>
        </p:txBody>
      </p:sp>
      <p:sp>
        <p:nvSpPr>
          <p:cNvPr id="244" name="Clinicians and professionals are listened to, are influential and impactful…"/>
          <p:cNvSpPr txBox="1">
            <a:spLocks noGrp="1"/>
          </p:cNvSpPr>
          <p:nvPr>
            <p:ph type="body" sz="half" idx="1"/>
          </p:nvPr>
        </p:nvSpPr>
        <p:spPr>
          <a:xfrm>
            <a:off x="1014151" y="3668110"/>
            <a:ext cx="9779001" cy="8761545"/>
          </a:xfrm>
          <a:prstGeom prst="rect">
            <a:avLst/>
          </a:prstGeom>
        </p:spPr>
        <p:txBody>
          <a:bodyPr/>
          <a:lstStyle/>
          <a:p>
            <a:pPr marL="512063" indent="-512063" defTabSz="2048204">
              <a:spcBef>
                <a:spcPts val="3700"/>
              </a:spcBef>
              <a:defRPr sz="4032"/>
            </a:pPr>
            <a:r>
              <a:t>Clinicians and professionals are listened to, are influential and impactful</a:t>
            </a:r>
          </a:p>
          <a:p>
            <a:pPr marL="512063" indent="-512063" defTabSz="2048204">
              <a:spcBef>
                <a:spcPts val="3700"/>
              </a:spcBef>
              <a:defRPr sz="4032"/>
            </a:pPr>
            <a:r>
              <a:t>Clinical and professional evidence and viewpoint is central to the ICS strategy and decision making </a:t>
            </a:r>
          </a:p>
          <a:p>
            <a:pPr marL="512063" indent="-512063" defTabSz="2048204">
              <a:spcBef>
                <a:spcPts val="3700"/>
              </a:spcBef>
              <a:defRPr sz="4032"/>
            </a:pPr>
            <a:r>
              <a:t>Management process is servant to clinical direction (not the other way round)</a:t>
            </a:r>
          </a:p>
          <a:p>
            <a:pPr marL="512063" indent="-512063" defTabSz="2048204">
              <a:spcBef>
                <a:spcPts val="3700"/>
              </a:spcBef>
              <a:defRPr sz="4032"/>
            </a:pPr>
            <a:r>
              <a:t>Exists in the DNA of the ICS - fundamental mindset for all it does</a:t>
            </a:r>
          </a:p>
          <a:p>
            <a:pPr marL="512063" indent="-512063" defTabSz="2048204">
              <a:spcBef>
                <a:spcPts val="3700"/>
              </a:spcBef>
              <a:defRPr sz="4032"/>
            </a:pPr>
            <a:r>
              <a:t>Consistently supports targeted action to deliver patient outcomes </a:t>
            </a:r>
          </a:p>
        </p:txBody>
      </p:sp>
      <p:pic>
        <p:nvPicPr>
          <p:cNvPr id="245" name="image23.png" descr="image23.png"/>
          <p:cNvPicPr>
            <a:picLocks noGrp="1" noChangeAspect="1"/>
          </p:cNvPicPr>
          <p:nvPr>
            <p:ph type="pic" idx="22"/>
          </p:nvPr>
        </p:nvPicPr>
        <p:blipFill>
          <a:blip r:embed="rId2"/>
          <a:srcRect l="24719" r="24719"/>
          <a:stretch>
            <a:fillRect/>
          </a:stretch>
        </p:blipFill>
        <p:spPr>
          <a:xfrm>
            <a:off x="12192000" y="1263848"/>
            <a:ext cx="10916874" cy="11188205"/>
          </a:xfrm>
          <a:prstGeom prst="rect">
            <a:avLst/>
          </a:prstGeom>
        </p:spPr>
      </p:pic>
      <p:sp>
        <p:nvSpPr>
          <p:cNvPr id="246" name="Clinically and professionally empowered culture"/>
          <p:cNvSpPr txBox="1">
            <a:spLocks noGrp="1"/>
          </p:cNvSpPr>
          <p:nvPr>
            <p:ph type="title"/>
          </p:nvPr>
        </p:nvSpPr>
        <p:spPr>
          <a:prstGeom prst="rect">
            <a:avLst/>
          </a:prstGeom>
        </p:spPr>
        <p:txBody>
          <a:bodyPr/>
          <a:lstStyle>
            <a:lvl1pPr defTabSz="1365469">
              <a:defRPr sz="4760" spc="-95"/>
            </a:lvl1pPr>
          </a:lstStyle>
          <a:p>
            <a:r>
              <a:t>Clinically and professionally empowered culture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Recognition that demand outstrips supply (money and workforce)…"/>
          <p:cNvSpPr txBox="1">
            <a:spLocks noGrp="1"/>
          </p:cNvSpPr>
          <p:nvPr>
            <p:ph type="body" sz="quarter" idx="1"/>
          </p:nvPr>
        </p:nvSpPr>
        <p:spPr>
          <a:xfrm>
            <a:off x="1206500" y="2382600"/>
            <a:ext cx="9779000" cy="4955524"/>
          </a:xfrm>
          <a:prstGeom prst="rect">
            <a:avLst/>
          </a:prstGeom>
        </p:spPr>
        <p:txBody>
          <a:bodyPr lIns="50800" tIns="50800" rIns="50800" bIns="50800"/>
          <a:lstStyle/>
          <a:p>
            <a:pPr marL="333938" indent="-333938" defTabSz="1335721">
              <a:lnSpc>
                <a:spcPct val="90000"/>
              </a:lnSpc>
              <a:spcBef>
                <a:spcPts val="2400"/>
              </a:spcBef>
              <a:buSzPct val="123000"/>
              <a:buChar char="•"/>
              <a:defRPr sz="2573" b="0"/>
            </a:pPr>
            <a:r>
              <a:t>Recognition that demand outstrips supply (money and workforce) </a:t>
            </a:r>
          </a:p>
          <a:p>
            <a:pPr marL="333938" indent="-333938" defTabSz="1335721">
              <a:lnSpc>
                <a:spcPct val="90000"/>
              </a:lnSpc>
              <a:spcBef>
                <a:spcPts val="2400"/>
              </a:spcBef>
              <a:buSzPct val="123000"/>
              <a:buChar char="•"/>
              <a:defRPr sz="2573" b="0"/>
            </a:pPr>
            <a:r>
              <a:t>Exacerbated by COVID-19</a:t>
            </a:r>
          </a:p>
          <a:p>
            <a:pPr marL="333938" indent="-333938" defTabSz="1335721">
              <a:lnSpc>
                <a:spcPct val="90000"/>
              </a:lnSpc>
              <a:spcBef>
                <a:spcPts val="2400"/>
              </a:spcBef>
              <a:buSzPct val="123000"/>
              <a:buChar char="•"/>
              <a:defRPr sz="2573" b="0"/>
            </a:pPr>
            <a:r>
              <a:t>Need to develop population health management underpinned by better data and intelligence </a:t>
            </a:r>
          </a:p>
          <a:p>
            <a:pPr marL="333938" indent="-333938" defTabSz="1335721">
              <a:lnSpc>
                <a:spcPct val="90000"/>
              </a:lnSpc>
              <a:spcBef>
                <a:spcPts val="2400"/>
              </a:spcBef>
              <a:buSzPct val="123000"/>
              <a:buChar char="•"/>
              <a:defRPr sz="2573" b="0"/>
            </a:pPr>
            <a:r>
              <a:t>Clinicians working ‘despite the system’ rather than ‘as a result of the system’</a:t>
            </a:r>
          </a:p>
          <a:p>
            <a:pPr marL="333938" indent="-333938" defTabSz="1335721">
              <a:lnSpc>
                <a:spcPct val="90000"/>
              </a:lnSpc>
              <a:spcBef>
                <a:spcPts val="2400"/>
              </a:spcBef>
              <a:buSzPct val="123000"/>
              <a:buChar char="•"/>
              <a:defRPr sz="2573" b="0"/>
            </a:pPr>
            <a:r>
              <a:t>Major workforce shortages must drive innovation and change to clinical management of patients and engagement of the public </a:t>
            </a:r>
          </a:p>
        </p:txBody>
      </p:sp>
      <p:pic>
        <p:nvPicPr>
          <p:cNvPr id="249" name="Image" descr="Image"/>
          <p:cNvPicPr>
            <a:picLocks noGrp="1" noChangeAspect="1"/>
          </p:cNvPicPr>
          <p:nvPr>
            <p:ph type="pic" idx="22"/>
          </p:nvPr>
        </p:nvPicPr>
        <p:blipFill>
          <a:blip r:embed="rId2"/>
          <a:srcRect l="22308" r="12901"/>
          <a:stretch>
            <a:fillRect/>
          </a:stretch>
        </p:blipFill>
        <p:spPr>
          <a:xfrm>
            <a:off x="2478408" y="7528001"/>
            <a:ext cx="5344226" cy="5477053"/>
          </a:xfrm>
          <a:prstGeom prst="rect">
            <a:avLst/>
          </a:prstGeom>
        </p:spPr>
      </p:pic>
      <p:sp>
        <p:nvSpPr>
          <p:cNvPr id="250" name="Why Change is Needed"/>
          <p:cNvSpPr txBox="1">
            <a:spLocks noGrp="1"/>
          </p:cNvSpPr>
          <p:nvPr>
            <p:ph type="title"/>
          </p:nvPr>
        </p:nvSpPr>
        <p:spPr>
          <a:prstGeom prst="rect">
            <a:avLst/>
          </a:prstGeom>
        </p:spPr>
        <p:txBody>
          <a:bodyPr/>
          <a:lstStyle>
            <a:lvl1pPr defTabSz="2023821">
              <a:defRPr sz="7000" spc="-200"/>
            </a:lvl1pPr>
          </a:lstStyle>
          <a:p>
            <a:r>
              <a:t>Why Change is Needed </a:t>
            </a:r>
          </a:p>
        </p:txBody>
      </p:sp>
      <p:sp>
        <p:nvSpPr>
          <p:cNvPr id="251" name="What Changes are Coming"/>
          <p:cNvSpPr txBox="1"/>
          <p:nvPr/>
        </p:nvSpPr>
        <p:spPr>
          <a:xfrm>
            <a:off x="13654853" y="11527394"/>
            <a:ext cx="9779002" cy="1435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algn="l" defTabSz="1386927">
              <a:lnSpc>
                <a:spcPct val="80000"/>
              </a:lnSpc>
              <a:defRPr sz="4819" b="1" spc="-158">
                <a:solidFill>
                  <a:schemeClr val="accent1">
                    <a:hueOff val="114395"/>
                    <a:lumOff val="-24975"/>
                  </a:schemeClr>
                </a:solidFill>
              </a:defRPr>
            </a:lvl1pPr>
          </a:lstStyle>
          <a:p>
            <a:r>
              <a:t>What Structural Changes are now emerging    </a:t>
            </a:r>
          </a:p>
        </p:txBody>
      </p:sp>
      <p:pic>
        <p:nvPicPr>
          <p:cNvPr id="252" name="Image" descr="Image"/>
          <p:cNvPicPr>
            <a:picLocks noChangeAspect="1"/>
          </p:cNvPicPr>
          <p:nvPr/>
        </p:nvPicPr>
        <p:blipFill>
          <a:blip r:embed="rId2"/>
          <a:srcRect l="22308" r="12901"/>
          <a:stretch>
            <a:fillRect/>
          </a:stretch>
        </p:blipFill>
        <p:spPr>
          <a:xfrm>
            <a:off x="15872194" y="766592"/>
            <a:ext cx="5344227" cy="5477053"/>
          </a:xfrm>
          <a:prstGeom prst="rect">
            <a:avLst/>
          </a:prstGeom>
          <a:ln w="12700">
            <a:miter lim="400000"/>
          </a:ln>
        </p:spPr>
      </p:pic>
      <p:sp>
        <p:nvSpPr>
          <p:cNvPr id="253" name="End of commissioning and contracting as we have known it…"/>
          <p:cNvSpPr txBox="1"/>
          <p:nvPr/>
        </p:nvSpPr>
        <p:spPr>
          <a:xfrm>
            <a:off x="13306223" y="7016639"/>
            <a:ext cx="9779002" cy="43495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pPr marL="358079" indent="-358079" algn="l" defTabSz="1432279">
              <a:lnSpc>
                <a:spcPct val="90000"/>
              </a:lnSpc>
              <a:spcBef>
                <a:spcPts val="2500"/>
              </a:spcBef>
              <a:buSzPct val="123000"/>
              <a:buChar char="•"/>
              <a:defRPr sz="2759">
                <a:solidFill>
                  <a:srgbClr val="000000"/>
                </a:solidFill>
              </a:defRPr>
            </a:pPr>
            <a:r>
              <a:t>End of commissioning and contracting as we have known it</a:t>
            </a:r>
          </a:p>
          <a:p>
            <a:pPr marL="358079" indent="-358079" algn="l" defTabSz="1432279">
              <a:lnSpc>
                <a:spcPct val="90000"/>
              </a:lnSpc>
              <a:spcBef>
                <a:spcPts val="2500"/>
              </a:spcBef>
              <a:buSzPct val="123000"/>
              <a:buChar char="•"/>
              <a:defRPr sz="2759">
                <a:solidFill>
                  <a:srgbClr val="000000"/>
                </a:solidFill>
              </a:defRPr>
            </a:pPr>
            <a:r>
              <a:t>Services orientated at N&amp;W system/ICS, LA/place and neighbourhood and PCN level </a:t>
            </a:r>
          </a:p>
          <a:p>
            <a:pPr marL="358079" indent="-358079" algn="l" defTabSz="1432279">
              <a:lnSpc>
                <a:spcPct val="90000"/>
              </a:lnSpc>
              <a:spcBef>
                <a:spcPts val="2500"/>
              </a:spcBef>
              <a:buSzPct val="123000"/>
              <a:buChar char="•"/>
              <a:defRPr sz="2759">
                <a:solidFill>
                  <a:srgbClr val="000000"/>
                </a:solidFill>
              </a:defRPr>
            </a:pPr>
            <a:r>
              <a:t>Providers working together with finite population based budgets </a:t>
            </a:r>
          </a:p>
          <a:p>
            <a:pPr marL="358079" indent="-358079" algn="l" defTabSz="1432279">
              <a:lnSpc>
                <a:spcPct val="90000"/>
              </a:lnSpc>
              <a:spcBef>
                <a:spcPts val="2500"/>
              </a:spcBef>
              <a:buSzPct val="123000"/>
              <a:buChar char="•"/>
              <a:defRPr sz="2759">
                <a:solidFill>
                  <a:srgbClr val="000000"/>
                </a:solidFill>
              </a:defRPr>
            </a:pPr>
            <a:r>
              <a:t>Provider collaborations including PCNs</a:t>
            </a:r>
          </a:p>
          <a:p>
            <a:pPr marL="358079" indent="-358079" algn="l" defTabSz="1432279">
              <a:lnSpc>
                <a:spcPct val="90000"/>
              </a:lnSpc>
              <a:spcBef>
                <a:spcPts val="2500"/>
              </a:spcBef>
              <a:buSzPct val="123000"/>
              <a:buChar char="•"/>
              <a:defRPr sz="2759">
                <a:solidFill>
                  <a:srgbClr val="000000"/>
                </a:solidFill>
              </a:defRPr>
            </a:pPr>
            <a:r>
              <a:t>Financial and quality incentives being realigned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HUH Development session  - MAY 2021"/>
          <p:cNvSpPr txBox="1">
            <a:spLocks noGrp="1"/>
          </p:cNvSpPr>
          <p:nvPr>
            <p:ph type="body" sz="quarter" idx="1"/>
          </p:nvPr>
        </p:nvSpPr>
        <p:spPr>
          <a:xfrm>
            <a:off x="3468492" y="625077"/>
            <a:ext cx="15716255" cy="642940"/>
          </a:xfrm>
          <a:prstGeom prst="rect">
            <a:avLst/>
          </a:prstGeom>
        </p:spPr>
        <p:txBody>
          <a:bodyPr/>
          <a:lstStyle>
            <a:lvl1pPr>
              <a:defRPr spc="100"/>
            </a:lvl1pPr>
          </a:lstStyle>
          <a:p>
            <a:r>
              <a:t>SUSSEX ICS Development session  - SEPTEMBER 2021</a:t>
            </a:r>
          </a:p>
        </p:txBody>
      </p:sp>
      <p:sp>
        <p:nvSpPr>
          <p:cNvPr id="256" name="Most countries can not afford to spend exponential amounts on healthcare - health care demand is exceeding the ability of economies to meet the costs"/>
          <p:cNvSpPr txBox="1">
            <a:spLocks noGrp="1"/>
          </p:cNvSpPr>
          <p:nvPr>
            <p:ph type="title"/>
          </p:nvPr>
        </p:nvSpPr>
        <p:spPr>
          <a:xfrm>
            <a:off x="3632873" y="1525615"/>
            <a:ext cx="17145002" cy="1863532"/>
          </a:xfrm>
          <a:prstGeom prst="rect">
            <a:avLst/>
          </a:prstGeom>
        </p:spPr>
        <p:txBody>
          <a:bodyPr>
            <a:normAutofit fontScale="90000"/>
          </a:bodyPr>
          <a:lstStyle>
            <a:lvl1pPr defTabSz="484702">
              <a:spcBef>
                <a:spcPts val="2200"/>
              </a:spcBef>
              <a:defRPr sz="4800"/>
            </a:lvl1pPr>
          </a:lstStyle>
          <a:p>
            <a:r>
              <a:t>Most countries can not afford to spend exponential amounts on healthcare - health care demand is exceeding the ability of economies to meet the costs  </a:t>
            </a:r>
          </a:p>
        </p:txBody>
      </p:sp>
      <p:pic>
        <p:nvPicPr>
          <p:cNvPr id="257" name="image2.png" descr="image2.png"/>
          <p:cNvPicPr>
            <a:picLocks noChangeAspect="1"/>
          </p:cNvPicPr>
          <p:nvPr/>
        </p:nvPicPr>
        <p:blipFill>
          <a:blip r:embed="rId2"/>
          <a:stretch>
            <a:fillRect/>
          </a:stretch>
        </p:blipFill>
        <p:spPr>
          <a:xfrm>
            <a:off x="4907074" y="3493392"/>
            <a:ext cx="14596599" cy="10022852"/>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NHS Budget Projection"/>
          <p:cNvSpPr txBox="1">
            <a:spLocks noGrp="1"/>
          </p:cNvSpPr>
          <p:nvPr>
            <p:ph type="title"/>
          </p:nvPr>
        </p:nvSpPr>
        <p:spPr>
          <a:xfrm>
            <a:off x="3962401" y="753867"/>
            <a:ext cx="14752802" cy="1335602"/>
          </a:xfrm>
          <a:prstGeom prst="rect">
            <a:avLst/>
          </a:prstGeom>
        </p:spPr>
        <p:txBody>
          <a:bodyPr/>
          <a:lstStyle/>
          <a:p>
            <a:r>
              <a:t>NHS Budget Projection</a:t>
            </a:r>
          </a:p>
        </p:txBody>
      </p:sp>
      <p:sp>
        <p:nvSpPr>
          <p:cNvPr id="260" name="Slide Number"/>
          <p:cNvSpPr txBox="1">
            <a:spLocks noGrp="1"/>
          </p:cNvSpPr>
          <p:nvPr>
            <p:ph type="sldNum" sz="quarter" idx="2"/>
          </p:nvPr>
        </p:nvSpPr>
        <p:spPr>
          <a:xfrm>
            <a:off x="20056584" y="12813585"/>
            <a:ext cx="365017" cy="52843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261" name="Line"/>
          <p:cNvSpPr/>
          <p:nvPr/>
        </p:nvSpPr>
        <p:spPr>
          <a:xfrm>
            <a:off x="5740399" y="3886199"/>
            <a:ext cx="50802" cy="7061202"/>
          </a:xfrm>
          <a:prstGeom prst="line">
            <a:avLst/>
          </a:prstGeom>
          <a:ln w="38100">
            <a:solidFill>
              <a:srgbClr val="002F84"/>
            </a:solidFill>
          </a:ln>
        </p:spPr>
        <p:txBody>
          <a:bodyPr tIns="91439" bIns="91439"/>
          <a:lstStyle/>
          <a:p>
            <a:pPr algn="l" defTabSz="914400">
              <a:defRPr sz="3600">
                <a:solidFill>
                  <a:srgbClr val="000000"/>
                </a:solidFill>
                <a:latin typeface="Arial"/>
                <a:ea typeface="Arial"/>
                <a:cs typeface="Arial"/>
                <a:sym typeface="Arial"/>
              </a:defRPr>
            </a:pPr>
            <a:endParaRPr/>
          </a:p>
        </p:txBody>
      </p:sp>
      <p:sp>
        <p:nvSpPr>
          <p:cNvPr id="262" name="Line"/>
          <p:cNvSpPr/>
          <p:nvPr/>
        </p:nvSpPr>
        <p:spPr>
          <a:xfrm>
            <a:off x="5765800" y="10947400"/>
            <a:ext cx="11506200" cy="0"/>
          </a:xfrm>
          <a:prstGeom prst="line">
            <a:avLst/>
          </a:prstGeom>
          <a:ln w="38100">
            <a:solidFill>
              <a:srgbClr val="002F84"/>
            </a:solidFill>
          </a:ln>
        </p:spPr>
        <p:txBody>
          <a:bodyPr tIns="91439" bIns="91439"/>
          <a:lstStyle/>
          <a:p>
            <a:pPr algn="l" defTabSz="914400">
              <a:defRPr sz="3600">
                <a:solidFill>
                  <a:srgbClr val="000000"/>
                </a:solidFill>
                <a:latin typeface="Arial"/>
                <a:ea typeface="Arial"/>
                <a:cs typeface="Arial"/>
                <a:sym typeface="Arial"/>
              </a:defRPr>
            </a:pPr>
            <a:endParaRPr/>
          </a:p>
        </p:txBody>
      </p:sp>
      <p:sp>
        <p:nvSpPr>
          <p:cNvPr id="263" name="Line"/>
          <p:cNvSpPr/>
          <p:nvPr/>
        </p:nvSpPr>
        <p:spPr>
          <a:xfrm flipV="1">
            <a:off x="5740400" y="3886199"/>
            <a:ext cx="8712200" cy="7061202"/>
          </a:xfrm>
          <a:prstGeom prst="line">
            <a:avLst/>
          </a:prstGeom>
          <a:ln w="12700">
            <a:solidFill>
              <a:srgbClr val="002F84"/>
            </a:solidFill>
          </a:ln>
        </p:spPr>
        <p:txBody>
          <a:bodyPr tIns="91439" bIns="91439"/>
          <a:lstStyle/>
          <a:p>
            <a:pPr algn="l" defTabSz="914400">
              <a:defRPr sz="3600">
                <a:solidFill>
                  <a:srgbClr val="000000"/>
                </a:solidFill>
                <a:latin typeface="Arial"/>
                <a:ea typeface="Arial"/>
                <a:cs typeface="Arial"/>
                <a:sym typeface="Arial"/>
              </a:defRPr>
            </a:pPr>
            <a:endParaRPr/>
          </a:p>
        </p:txBody>
      </p:sp>
      <p:sp>
        <p:nvSpPr>
          <p:cNvPr id="264" name="4.3% cost pressure"/>
          <p:cNvSpPr txBox="1"/>
          <p:nvPr/>
        </p:nvSpPr>
        <p:spPr>
          <a:xfrm>
            <a:off x="12179300" y="2975089"/>
            <a:ext cx="3149600" cy="9840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spAutoFit/>
          </a:bodyPr>
          <a:lstStyle>
            <a:lvl1pPr algn="l" defTabSz="914400">
              <a:defRPr sz="2800" b="1">
                <a:solidFill>
                  <a:srgbClr val="005EB8"/>
                </a:solidFill>
                <a:latin typeface="Arial"/>
                <a:ea typeface="Arial"/>
                <a:cs typeface="Arial"/>
                <a:sym typeface="Arial"/>
              </a:defRPr>
            </a:lvl1pPr>
          </a:lstStyle>
          <a:p>
            <a:r>
              <a:t>4.3% cost pressure</a:t>
            </a:r>
          </a:p>
        </p:txBody>
      </p:sp>
      <p:sp>
        <p:nvSpPr>
          <p:cNvPr id="265" name="8.6%"/>
          <p:cNvSpPr txBox="1"/>
          <p:nvPr/>
        </p:nvSpPr>
        <p:spPr>
          <a:xfrm>
            <a:off x="6172200" y="7073286"/>
            <a:ext cx="3149600" cy="5776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spAutoFit/>
          </a:bodyPr>
          <a:lstStyle>
            <a:lvl1pPr algn="l" defTabSz="914400">
              <a:defRPr sz="2800" b="1">
                <a:solidFill>
                  <a:srgbClr val="C00000"/>
                </a:solidFill>
                <a:latin typeface="Arial"/>
                <a:ea typeface="Arial"/>
                <a:cs typeface="Arial"/>
                <a:sym typeface="Arial"/>
              </a:defRPr>
            </a:lvl1pPr>
          </a:lstStyle>
          <a:p>
            <a:r>
              <a:t>8.6%</a:t>
            </a:r>
          </a:p>
        </p:txBody>
      </p:sp>
      <p:sp>
        <p:nvSpPr>
          <p:cNvPr id="266" name="4.5%"/>
          <p:cNvSpPr txBox="1"/>
          <p:nvPr/>
        </p:nvSpPr>
        <p:spPr>
          <a:xfrm>
            <a:off x="8635998" y="5959523"/>
            <a:ext cx="3149601" cy="5776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spAutoFit/>
          </a:bodyPr>
          <a:lstStyle>
            <a:lvl1pPr algn="l" defTabSz="914400">
              <a:defRPr sz="2800" b="1">
                <a:solidFill>
                  <a:srgbClr val="C00000"/>
                </a:solidFill>
                <a:latin typeface="Arial"/>
                <a:ea typeface="Arial"/>
                <a:cs typeface="Arial"/>
                <a:sym typeface="Arial"/>
              </a:defRPr>
            </a:lvl1pPr>
          </a:lstStyle>
          <a:p>
            <a:r>
              <a:t>4.5%</a:t>
            </a:r>
          </a:p>
        </p:txBody>
      </p:sp>
      <p:sp>
        <p:nvSpPr>
          <p:cNvPr id="267" name="Line"/>
          <p:cNvSpPr/>
          <p:nvPr/>
        </p:nvSpPr>
        <p:spPr>
          <a:xfrm flipV="1">
            <a:off x="13792199" y="5995501"/>
            <a:ext cx="3429001" cy="155555"/>
          </a:xfrm>
          <a:prstGeom prst="line">
            <a:avLst/>
          </a:prstGeom>
          <a:ln w="38100">
            <a:solidFill>
              <a:srgbClr val="C00000"/>
            </a:solidFill>
            <a:prstDash val="dash"/>
          </a:ln>
        </p:spPr>
        <p:txBody>
          <a:bodyPr tIns="91439" bIns="91439"/>
          <a:lstStyle/>
          <a:p>
            <a:pPr algn="l" defTabSz="914400">
              <a:defRPr sz="3600">
                <a:solidFill>
                  <a:srgbClr val="000000"/>
                </a:solidFill>
                <a:latin typeface="Arial"/>
                <a:ea typeface="Arial"/>
                <a:cs typeface="Arial"/>
                <a:sym typeface="Arial"/>
              </a:defRPr>
            </a:pPr>
            <a:endParaRPr/>
          </a:p>
        </p:txBody>
      </p:sp>
      <p:sp>
        <p:nvSpPr>
          <p:cNvPr id="268" name="1.5%"/>
          <p:cNvSpPr txBox="1"/>
          <p:nvPr/>
        </p:nvSpPr>
        <p:spPr>
          <a:xfrm>
            <a:off x="16281401" y="6110080"/>
            <a:ext cx="3149601" cy="5776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spAutoFit/>
          </a:bodyPr>
          <a:lstStyle>
            <a:lvl1pPr algn="l" defTabSz="914400">
              <a:defRPr sz="2800" b="1">
                <a:solidFill>
                  <a:srgbClr val="C00000"/>
                </a:solidFill>
                <a:latin typeface="Arial"/>
                <a:ea typeface="Arial"/>
                <a:cs typeface="Arial"/>
                <a:sym typeface="Arial"/>
              </a:defRPr>
            </a:lvl1pPr>
          </a:lstStyle>
          <a:p>
            <a:r>
              <a:t>1.5%</a:t>
            </a:r>
          </a:p>
        </p:txBody>
      </p:sp>
      <p:sp>
        <p:nvSpPr>
          <p:cNvPr id="269" name="Line"/>
          <p:cNvSpPr/>
          <p:nvPr/>
        </p:nvSpPr>
        <p:spPr>
          <a:xfrm>
            <a:off x="5816600" y="6146800"/>
            <a:ext cx="8229600" cy="4826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 y="17545"/>
                  <a:pt x="33" y="13491"/>
                  <a:pt x="1667" y="10232"/>
                </a:cubicBezTo>
                <a:cubicBezTo>
                  <a:pt x="3300" y="6973"/>
                  <a:pt x="6478" y="3752"/>
                  <a:pt x="9800" y="2046"/>
                </a:cubicBezTo>
                <a:cubicBezTo>
                  <a:pt x="13122" y="341"/>
                  <a:pt x="17361" y="171"/>
                  <a:pt x="21600" y="0"/>
                </a:cubicBezTo>
              </a:path>
            </a:pathLst>
          </a:custGeom>
          <a:ln w="50800">
            <a:solidFill>
              <a:srgbClr val="C00000"/>
            </a:solidFill>
          </a:ln>
        </p:spPr>
        <p:txBody>
          <a:bodyPr tIns="91439" bIns="91439" anchor="ctr"/>
          <a:lstStyle/>
          <a:p>
            <a:pPr defTabSz="914400">
              <a:defRPr sz="3600">
                <a:solidFill>
                  <a:srgbClr val="FFFFFF"/>
                </a:solidFill>
                <a:latin typeface="Arial"/>
                <a:ea typeface="Arial"/>
                <a:cs typeface="Arial"/>
                <a:sym typeface="Arial"/>
              </a:defRPr>
            </a:pPr>
            <a:endParaRPr/>
          </a:p>
        </p:txBody>
      </p:sp>
      <p:sp>
        <p:nvSpPr>
          <p:cNvPr id="270" name="Line"/>
          <p:cNvSpPr/>
          <p:nvPr/>
        </p:nvSpPr>
        <p:spPr>
          <a:xfrm>
            <a:off x="13817600" y="3962400"/>
            <a:ext cx="2768600" cy="22098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361" y="21414"/>
                  <a:pt x="4723" y="21228"/>
                  <a:pt x="8323" y="17628"/>
                </a:cubicBezTo>
                <a:cubicBezTo>
                  <a:pt x="11923" y="14028"/>
                  <a:pt x="16761" y="7014"/>
                  <a:pt x="21600" y="0"/>
                </a:cubicBezTo>
              </a:path>
            </a:pathLst>
          </a:custGeom>
          <a:ln w="50800">
            <a:solidFill>
              <a:srgbClr val="00B050"/>
            </a:solidFill>
          </a:ln>
        </p:spPr>
        <p:txBody>
          <a:bodyPr tIns="91439" bIns="91439" anchor="ctr"/>
          <a:lstStyle/>
          <a:p>
            <a:pPr defTabSz="914400">
              <a:defRPr sz="3600">
                <a:solidFill>
                  <a:srgbClr val="FFFFFF"/>
                </a:solidFill>
                <a:latin typeface="Arial"/>
                <a:ea typeface="Arial"/>
                <a:cs typeface="Arial"/>
                <a:sym typeface="Arial"/>
              </a:defRPr>
            </a:pPr>
            <a:endParaRPr/>
          </a:p>
        </p:txBody>
      </p:sp>
      <p:sp>
        <p:nvSpPr>
          <p:cNvPr id="271" name="Line"/>
          <p:cNvSpPr/>
          <p:nvPr/>
        </p:nvSpPr>
        <p:spPr>
          <a:xfrm>
            <a:off x="12928600" y="4622800"/>
            <a:ext cx="3429000" cy="508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800" y="14760"/>
                  <a:pt x="3600" y="7920"/>
                  <a:pt x="7200" y="4320"/>
                </a:cubicBezTo>
                <a:cubicBezTo>
                  <a:pt x="10800" y="720"/>
                  <a:pt x="21600" y="0"/>
                  <a:pt x="21600" y="0"/>
                </a:cubicBezTo>
              </a:path>
            </a:pathLst>
          </a:custGeom>
          <a:ln w="12700">
            <a:solidFill>
              <a:srgbClr val="002363"/>
            </a:solidFill>
            <a:tailEnd type="triangle"/>
          </a:ln>
        </p:spPr>
        <p:txBody>
          <a:bodyPr tIns="91439" bIns="91439" anchor="ctr"/>
          <a:lstStyle/>
          <a:p>
            <a:pPr defTabSz="914400">
              <a:defRPr sz="3600">
                <a:solidFill>
                  <a:srgbClr val="FFFFFF"/>
                </a:solidFill>
                <a:latin typeface="Arial"/>
                <a:ea typeface="Arial"/>
                <a:cs typeface="Arial"/>
                <a:sym typeface="Arial"/>
              </a:defRPr>
            </a:pPr>
            <a:endParaRPr/>
          </a:p>
        </p:txBody>
      </p:sp>
      <p:sp>
        <p:nvSpPr>
          <p:cNvPr id="272" name="Bend the curve"/>
          <p:cNvSpPr txBox="1"/>
          <p:nvPr/>
        </p:nvSpPr>
        <p:spPr>
          <a:xfrm>
            <a:off x="13563600" y="4651488"/>
            <a:ext cx="2616200" cy="9840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spAutoFit/>
          </a:bodyPr>
          <a:lstStyle>
            <a:lvl1pPr algn="l" defTabSz="914400">
              <a:defRPr sz="2800" b="1">
                <a:solidFill>
                  <a:srgbClr val="005EB8"/>
                </a:solidFill>
                <a:latin typeface="Arial"/>
                <a:ea typeface="Arial"/>
                <a:cs typeface="Arial"/>
                <a:sym typeface="Arial"/>
              </a:defRPr>
            </a:lvl1pPr>
          </a:lstStyle>
          <a:p>
            <a:r>
              <a:t>Bend the curve</a:t>
            </a:r>
          </a:p>
        </p:txBody>
      </p:sp>
      <p:sp>
        <p:nvSpPr>
          <p:cNvPr id="273" name="3.4% LTP"/>
          <p:cNvSpPr txBox="1"/>
          <p:nvPr/>
        </p:nvSpPr>
        <p:spPr>
          <a:xfrm>
            <a:off x="16548100" y="3605050"/>
            <a:ext cx="3149600" cy="5776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spAutoFit/>
          </a:bodyPr>
          <a:lstStyle>
            <a:lvl1pPr algn="l" defTabSz="914400">
              <a:defRPr sz="2800" b="1">
                <a:solidFill>
                  <a:srgbClr val="00B050"/>
                </a:solidFill>
                <a:latin typeface="Arial"/>
                <a:ea typeface="Arial"/>
                <a:cs typeface="Arial"/>
                <a:sym typeface="Arial"/>
              </a:defRPr>
            </a:lvl1pPr>
          </a:lstStyle>
          <a:p>
            <a:r>
              <a:t>3.4% LTP</a:t>
            </a:r>
          </a:p>
        </p:txBody>
      </p:sp>
      <p:sp>
        <p:nvSpPr>
          <p:cNvPr id="274" name="2000"/>
          <p:cNvSpPr txBox="1"/>
          <p:nvPr/>
        </p:nvSpPr>
        <p:spPr>
          <a:xfrm>
            <a:off x="5378450" y="11163230"/>
            <a:ext cx="3149600" cy="5776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spAutoFit/>
          </a:bodyPr>
          <a:lstStyle>
            <a:lvl1pPr algn="l" defTabSz="914400">
              <a:defRPr sz="2800" b="1">
                <a:solidFill>
                  <a:srgbClr val="000000"/>
                </a:solidFill>
                <a:latin typeface="Arial"/>
                <a:ea typeface="Arial"/>
                <a:cs typeface="Arial"/>
                <a:sym typeface="Arial"/>
              </a:defRPr>
            </a:lvl1pPr>
          </a:lstStyle>
          <a:p>
            <a:r>
              <a:t>2000</a:t>
            </a:r>
          </a:p>
        </p:txBody>
      </p:sp>
      <p:sp>
        <p:nvSpPr>
          <p:cNvPr id="275" name="2010"/>
          <p:cNvSpPr txBox="1"/>
          <p:nvPr/>
        </p:nvSpPr>
        <p:spPr>
          <a:xfrm>
            <a:off x="11176000" y="11163230"/>
            <a:ext cx="3149600" cy="5776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spAutoFit/>
          </a:bodyPr>
          <a:lstStyle>
            <a:lvl1pPr algn="l" defTabSz="914400">
              <a:defRPr sz="2800" b="1">
                <a:solidFill>
                  <a:srgbClr val="000000"/>
                </a:solidFill>
                <a:latin typeface="Arial"/>
                <a:ea typeface="Arial"/>
                <a:cs typeface="Arial"/>
                <a:sym typeface="Arial"/>
              </a:defRPr>
            </a:lvl1pPr>
          </a:lstStyle>
          <a:p>
            <a:r>
              <a:t>2010</a:t>
            </a:r>
          </a:p>
        </p:txBody>
      </p:sp>
      <p:sp>
        <p:nvSpPr>
          <p:cNvPr id="276" name="2022"/>
          <p:cNvSpPr txBox="1"/>
          <p:nvPr/>
        </p:nvSpPr>
        <p:spPr>
          <a:xfrm>
            <a:off x="16471900" y="11163230"/>
            <a:ext cx="3149600" cy="5776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tIns="91439" bIns="91439">
            <a:spAutoFit/>
          </a:bodyPr>
          <a:lstStyle>
            <a:lvl1pPr algn="l" defTabSz="914400">
              <a:defRPr sz="2800" b="1">
                <a:solidFill>
                  <a:srgbClr val="000000"/>
                </a:solidFill>
                <a:latin typeface="Arial"/>
                <a:ea typeface="Arial"/>
                <a:cs typeface="Arial"/>
                <a:sym typeface="Arial"/>
              </a:defRPr>
            </a:lvl1pPr>
          </a:lstStyle>
          <a:p>
            <a:r>
              <a:t>2022</a:t>
            </a:r>
          </a:p>
        </p:txBody>
      </p:sp>
      <p:sp>
        <p:nvSpPr>
          <p:cNvPr id="277" name="Closing the gap requires that the NHS gets 25-30p added value for every pound it spends .."/>
          <p:cNvSpPr/>
          <p:nvPr/>
        </p:nvSpPr>
        <p:spPr>
          <a:xfrm>
            <a:off x="11684305" y="7661473"/>
            <a:ext cx="10921330" cy="2734503"/>
          </a:xfrm>
          <a:prstGeom prst="roundRect">
            <a:avLst>
              <a:gd name="adj" fmla="val 6967"/>
            </a:avLst>
          </a:prstGeom>
          <a:solidFill>
            <a:schemeClr val="accent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defTabSz="825500">
              <a:defRPr sz="3500" b="1">
                <a:solidFill>
                  <a:srgbClr val="FFFFFF"/>
                </a:solidFill>
              </a:defRPr>
            </a:lvl1pPr>
          </a:lstStyle>
          <a:p>
            <a:r>
              <a:t>Closing the gap requires that the NHS gets 25-30p added value for every pound it spends ..</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1…"/>
          <p:cNvSpPr txBox="1">
            <a:spLocks noGrp="1"/>
          </p:cNvSpPr>
          <p:nvPr>
            <p:ph type="body" sz="quarter" idx="1"/>
          </p:nvPr>
        </p:nvSpPr>
        <p:spPr>
          <a:xfrm>
            <a:off x="3962400" y="3444900"/>
            <a:ext cx="3694201" cy="4428001"/>
          </a:xfrm>
          <a:prstGeom prst="rect">
            <a:avLst/>
          </a:prstGeom>
          <a:solidFill>
            <a:srgbClr val="B7B7B7"/>
          </a:solidFill>
        </p:spPr>
        <p:txBody>
          <a:bodyPr/>
          <a:lstStyle/>
          <a:p>
            <a:pPr marL="0" indent="0" algn="ctr">
              <a:buSzTx/>
              <a:buNone/>
              <a:defRPr sz="5800" b="1">
                <a:solidFill>
                  <a:srgbClr val="D04A02"/>
                </a:solidFill>
              </a:defRPr>
            </a:pPr>
            <a:r>
              <a:t>1</a:t>
            </a:r>
          </a:p>
          <a:p>
            <a:pPr marL="0" indent="0" algn="ctr">
              <a:spcBef>
                <a:spcPts val="1200"/>
              </a:spcBef>
              <a:buSzTx/>
              <a:buNone/>
              <a:defRPr sz="3200"/>
            </a:pPr>
            <a:r>
              <a:t>Prevention and developing a citizen centred ‘asset based’ approach</a:t>
            </a:r>
          </a:p>
        </p:txBody>
      </p:sp>
      <p:sp>
        <p:nvSpPr>
          <p:cNvPr id="280" name="2…"/>
          <p:cNvSpPr txBox="1"/>
          <p:nvPr/>
        </p:nvSpPr>
        <p:spPr>
          <a:xfrm>
            <a:off x="8217399" y="3444900"/>
            <a:ext cx="3694202" cy="4428001"/>
          </a:xfrm>
          <a:prstGeom prst="rect">
            <a:avLst/>
          </a:prstGeom>
          <a:solidFill>
            <a:srgbClr val="B7B7B7"/>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defTabSz="1828800">
              <a:buClr>
                <a:srgbClr val="000000"/>
              </a:buClr>
              <a:buFont typeface="Arial"/>
              <a:defRPr sz="5800" b="1">
                <a:solidFill>
                  <a:srgbClr val="D04A02"/>
                </a:solidFill>
                <a:latin typeface="Arial"/>
                <a:ea typeface="Arial"/>
                <a:cs typeface="Arial"/>
                <a:sym typeface="Arial"/>
              </a:defRPr>
            </a:pPr>
            <a:r>
              <a:t>2</a:t>
            </a:r>
          </a:p>
          <a:p>
            <a:pPr defTabSz="1828800">
              <a:spcBef>
                <a:spcPts val="1200"/>
              </a:spcBef>
              <a:buClr>
                <a:srgbClr val="000000"/>
              </a:buClr>
              <a:buFont typeface="Arial"/>
              <a:defRPr sz="3200">
                <a:solidFill>
                  <a:srgbClr val="000000"/>
                </a:solidFill>
                <a:latin typeface="Arial"/>
                <a:ea typeface="Arial"/>
                <a:cs typeface="Arial"/>
                <a:sym typeface="Arial"/>
              </a:defRPr>
            </a:pPr>
            <a:r>
              <a:t>Investment in primary care</a:t>
            </a:r>
          </a:p>
        </p:txBody>
      </p:sp>
      <p:sp>
        <p:nvSpPr>
          <p:cNvPr id="281" name="3…"/>
          <p:cNvSpPr txBox="1"/>
          <p:nvPr/>
        </p:nvSpPr>
        <p:spPr>
          <a:xfrm>
            <a:off x="12472399" y="3444900"/>
            <a:ext cx="3694202" cy="4428001"/>
          </a:xfrm>
          <a:prstGeom prst="rect">
            <a:avLst/>
          </a:prstGeom>
          <a:solidFill>
            <a:srgbClr val="B7B7B7"/>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defTabSz="1828800">
              <a:buClr>
                <a:srgbClr val="000000"/>
              </a:buClr>
              <a:buFont typeface="Arial"/>
              <a:defRPr sz="5800" b="1">
                <a:solidFill>
                  <a:srgbClr val="D04A02"/>
                </a:solidFill>
                <a:latin typeface="Arial"/>
                <a:ea typeface="Arial"/>
                <a:cs typeface="Arial"/>
                <a:sym typeface="Arial"/>
              </a:defRPr>
            </a:pPr>
            <a:r>
              <a:t>3</a:t>
            </a:r>
          </a:p>
          <a:p>
            <a:pPr defTabSz="1828800">
              <a:spcBef>
                <a:spcPts val="1200"/>
              </a:spcBef>
              <a:buClr>
                <a:srgbClr val="000000"/>
              </a:buClr>
              <a:buFont typeface="Arial"/>
              <a:defRPr sz="3200">
                <a:solidFill>
                  <a:srgbClr val="000000"/>
                </a:solidFill>
                <a:latin typeface="Arial"/>
                <a:ea typeface="Arial"/>
                <a:cs typeface="Arial"/>
                <a:sym typeface="Arial"/>
              </a:defRPr>
            </a:pPr>
            <a:r>
              <a:t>Whole systems </a:t>
            </a:r>
          </a:p>
          <a:p>
            <a:pPr defTabSz="1828800">
              <a:spcBef>
                <a:spcPts val="1200"/>
              </a:spcBef>
              <a:buClr>
                <a:srgbClr val="000000"/>
              </a:buClr>
              <a:buFont typeface="Arial"/>
              <a:defRPr sz="3200">
                <a:solidFill>
                  <a:srgbClr val="000000"/>
                </a:solidFill>
                <a:latin typeface="Arial"/>
                <a:ea typeface="Arial"/>
                <a:cs typeface="Arial"/>
                <a:sym typeface="Arial"/>
              </a:defRPr>
            </a:pPr>
            <a:r>
              <a:t>approach</a:t>
            </a:r>
          </a:p>
        </p:txBody>
      </p:sp>
      <p:sp>
        <p:nvSpPr>
          <p:cNvPr id="282" name="4…"/>
          <p:cNvSpPr txBox="1"/>
          <p:nvPr/>
        </p:nvSpPr>
        <p:spPr>
          <a:xfrm>
            <a:off x="16727400" y="3444900"/>
            <a:ext cx="3694201" cy="4428001"/>
          </a:xfrm>
          <a:prstGeom prst="rect">
            <a:avLst/>
          </a:prstGeom>
          <a:solidFill>
            <a:srgbClr val="B7B7B7"/>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defTabSz="1828800">
              <a:buClr>
                <a:srgbClr val="000000"/>
              </a:buClr>
              <a:buFont typeface="Arial"/>
              <a:defRPr sz="5800" b="1">
                <a:solidFill>
                  <a:srgbClr val="D04A02"/>
                </a:solidFill>
                <a:latin typeface="Arial"/>
                <a:ea typeface="Arial"/>
                <a:cs typeface="Arial"/>
                <a:sym typeface="Arial"/>
              </a:defRPr>
            </a:pPr>
            <a:r>
              <a:t>4</a:t>
            </a:r>
          </a:p>
          <a:p>
            <a:pPr defTabSz="1828800">
              <a:spcBef>
                <a:spcPts val="1200"/>
              </a:spcBef>
              <a:buClr>
                <a:srgbClr val="000000"/>
              </a:buClr>
              <a:buFont typeface="Arial"/>
              <a:defRPr sz="3200">
                <a:solidFill>
                  <a:srgbClr val="000000"/>
                </a:solidFill>
                <a:latin typeface="Arial"/>
                <a:ea typeface="Arial"/>
                <a:cs typeface="Arial"/>
                <a:sym typeface="Arial"/>
              </a:defRPr>
            </a:pPr>
            <a:r>
              <a:t>Managing unwarranted clinical variation</a:t>
            </a:r>
          </a:p>
        </p:txBody>
      </p:sp>
      <p:sp>
        <p:nvSpPr>
          <p:cNvPr id="283" name="Slide Number"/>
          <p:cNvSpPr txBox="1">
            <a:spLocks noGrp="1"/>
          </p:cNvSpPr>
          <p:nvPr>
            <p:ph type="sldNum" sz="quarter" idx="2"/>
          </p:nvPr>
        </p:nvSpPr>
        <p:spPr>
          <a:xfrm>
            <a:off x="20294325" y="13085866"/>
            <a:ext cx="127001" cy="17281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284" name="Eight Effective Strategies For Addressing Current Challenges"/>
          <p:cNvSpPr txBox="1">
            <a:spLocks noGrp="1"/>
          </p:cNvSpPr>
          <p:nvPr>
            <p:ph type="title"/>
          </p:nvPr>
        </p:nvSpPr>
        <p:spPr>
          <a:xfrm>
            <a:off x="4113404" y="1362370"/>
            <a:ext cx="16459201" cy="1750882"/>
          </a:xfrm>
          <a:prstGeom prst="rect">
            <a:avLst/>
          </a:prstGeom>
        </p:spPr>
        <p:txBody>
          <a:bodyPr/>
          <a:lstStyle>
            <a:lvl1pPr>
              <a:defRPr>
                <a:latin typeface="Arial"/>
                <a:ea typeface="Arial"/>
                <a:cs typeface="Arial"/>
                <a:sym typeface="Arial"/>
              </a:defRPr>
            </a:lvl1pPr>
          </a:lstStyle>
          <a:p>
            <a:r>
              <a:t>Eight Effective Strategies For Addressing Current Challenges</a:t>
            </a:r>
          </a:p>
        </p:txBody>
      </p:sp>
      <p:sp>
        <p:nvSpPr>
          <p:cNvPr id="285" name="5…"/>
          <p:cNvSpPr txBox="1"/>
          <p:nvPr/>
        </p:nvSpPr>
        <p:spPr>
          <a:xfrm>
            <a:off x="3962400" y="8335999"/>
            <a:ext cx="3694201" cy="4428001"/>
          </a:xfrm>
          <a:prstGeom prst="rect">
            <a:avLst/>
          </a:prstGeom>
          <a:solidFill>
            <a:srgbClr val="B7B7B7"/>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defTabSz="1828800">
              <a:defRPr sz="5800" b="1">
                <a:solidFill>
                  <a:srgbClr val="D04A02"/>
                </a:solidFill>
                <a:latin typeface="Arial"/>
                <a:ea typeface="Arial"/>
                <a:cs typeface="Arial"/>
                <a:sym typeface="Arial"/>
              </a:defRPr>
            </a:pPr>
            <a:r>
              <a:t>5</a:t>
            </a:r>
          </a:p>
          <a:p>
            <a:pPr defTabSz="1828800">
              <a:spcBef>
                <a:spcPts val="1200"/>
              </a:spcBef>
              <a:defRPr sz="3200">
                <a:solidFill>
                  <a:srgbClr val="000000"/>
                </a:solidFill>
                <a:latin typeface="Arial"/>
                <a:ea typeface="Arial"/>
                <a:cs typeface="Arial"/>
                <a:sym typeface="Arial"/>
              </a:defRPr>
            </a:pPr>
            <a:r>
              <a:t>Using lean management techniques</a:t>
            </a:r>
          </a:p>
        </p:txBody>
      </p:sp>
      <p:sp>
        <p:nvSpPr>
          <p:cNvPr id="286" name="6…"/>
          <p:cNvSpPr txBox="1">
            <a:spLocks noGrp="1"/>
          </p:cNvSpPr>
          <p:nvPr>
            <p:ph type="body" idx="21"/>
          </p:nvPr>
        </p:nvSpPr>
        <p:spPr>
          <a:xfrm>
            <a:off x="8217399" y="8335999"/>
            <a:ext cx="3694202" cy="4428001"/>
          </a:xfrm>
          <a:prstGeom prst="rect">
            <a:avLst/>
          </a:prstGeom>
          <a:solidFill>
            <a:srgbClr val="B7B7B7"/>
          </a:solidFill>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marL="0" indent="0" algn="ctr" defTabSz="1828800">
              <a:lnSpc>
                <a:spcPct val="100000"/>
              </a:lnSpc>
              <a:spcBef>
                <a:spcPts val="0"/>
              </a:spcBef>
              <a:buClr>
                <a:srgbClr val="000000"/>
              </a:buClr>
              <a:buSzTx/>
              <a:buFont typeface="Arial"/>
              <a:buNone/>
              <a:defRPr sz="5800" b="1">
                <a:solidFill>
                  <a:srgbClr val="D04A02"/>
                </a:solidFill>
                <a:latin typeface="Arial"/>
                <a:ea typeface="Arial"/>
                <a:cs typeface="Arial"/>
                <a:sym typeface="Arial"/>
              </a:defRPr>
            </a:pPr>
            <a:r>
              <a:t>6</a:t>
            </a:r>
          </a:p>
          <a:p>
            <a:pPr marL="0" indent="0" algn="ctr" defTabSz="1828800">
              <a:lnSpc>
                <a:spcPct val="100000"/>
              </a:lnSpc>
              <a:spcBef>
                <a:spcPts val="1200"/>
              </a:spcBef>
              <a:buClr>
                <a:srgbClr val="000000"/>
              </a:buClr>
              <a:buSzTx/>
              <a:buFont typeface="Arial"/>
              <a:buNone/>
              <a:defRPr sz="3200">
                <a:latin typeface="Arial"/>
                <a:ea typeface="Arial"/>
                <a:cs typeface="Arial"/>
                <a:sym typeface="Arial"/>
              </a:defRPr>
            </a:pPr>
            <a:r>
              <a:t>Adopting new digital technologies - PHM, citizen health, telehealth services</a:t>
            </a:r>
          </a:p>
        </p:txBody>
      </p:sp>
      <p:sp>
        <p:nvSpPr>
          <p:cNvPr id="287" name="7…"/>
          <p:cNvSpPr txBox="1">
            <a:spLocks noGrp="1"/>
          </p:cNvSpPr>
          <p:nvPr>
            <p:ph type="body" idx="22"/>
          </p:nvPr>
        </p:nvSpPr>
        <p:spPr>
          <a:xfrm>
            <a:off x="12472399" y="8335999"/>
            <a:ext cx="3694202" cy="4428001"/>
          </a:xfrm>
          <a:prstGeom prst="rect">
            <a:avLst/>
          </a:prstGeom>
          <a:solidFill>
            <a:srgbClr val="B7B7B7"/>
          </a:solidFill>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marL="0" indent="0" algn="ctr" defTabSz="1828800">
              <a:lnSpc>
                <a:spcPct val="100000"/>
              </a:lnSpc>
              <a:spcBef>
                <a:spcPts val="0"/>
              </a:spcBef>
              <a:buClr>
                <a:srgbClr val="000000"/>
              </a:buClr>
              <a:buSzTx/>
              <a:buFont typeface="Arial"/>
              <a:buNone/>
              <a:defRPr sz="5800" b="1">
                <a:solidFill>
                  <a:srgbClr val="D04A02"/>
                </a:solidFill>
                <a:latin typeface="Arial"/>
                <a:ea typeface="Arial"/>
                <a:cs typeface="Arial"/>
                <a:sym typeface="Arial"/>
              </a:defRPr>
            </a:pPr>
            <a:r>
              <a:t>7</a:t>
            </a:r>
          </a:p>
          <a:p>
            <a:pPr marL="0" indent="0" algn="ctr" defTabSz="1828800">
              <a:lnSpc>
                <a:spcPct val="100000"/>
              </a:lnSpc>
              <a:spcBef>
                <a:spcPts val="1200"/>
              </a:spcBef>
              <a:buClr>
                <a:srgbClr val="000000"/>
              </a:buClr>
              <a:buSzTx/>
              <a:buFont typeface="Arial"/>
              <a:buNone/>
              <a:defRPr sz="3200">
                <a:latin typeface="Arial"/>
                <a:ea typeface="Arial"/>
                <a:cs typeface="Arial"/>
                <a:sym typeface="Arial"/>
              </a:defRPr>
            </a:pPr>
            <a:r>
              <a:t>Adopting new clinical procedures and pharmacological interventions</a:t>
            </a:r>
            <a:br/>
            <a:endParaRPr/>
          </a:p>
        </p:txBody>
      </p:sp>
      <p:sp>
        <p:nvSpPr>
          <p:cNvPr id="288" name="8…"/>
          <p:cNvSpPr txBox="1">
            <a:spLocks noGrp="1"/>
          </p:cNvSpPr>
          <p:nvPr>
            <p:ph type="body" idx="23"/>
          </p:nvPr>
        </p:nvSpPr>
        <p:spPr>
          <a:xfrm>
            <a:off x="16727400" y="8335999"/>
            <a:ext cx="3694201" cy="4428001"/>
          </a:xfrm>
          <a:prstGeom prst="rect">
            <a:avLst/>
          </a:prstGeom>
          <a:solidFill>
            <a:srgbClr val="B7B7B7"/>
          </a:solidFill>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marL="0" indent="0" algn="ctr" defTabSz="1828800">
              <a:lnSpc>
                <a:spcPct val="100000"/>
              </a:lnSpc>
              <a:spcBef>
                <a:spcPts val="0"/>
              </a:spcBef>
              <a:buClr>
                <a:srgbClr val="000000"/>
              </a:buClr>
              <a:buSzTx/>
              <a:buFont typeface="Arial"/>
              <a:buNone/>
              <a:defRPr sz="5800" b="1">
                <a:solidFill>
                  <a:srgbClr val="D04A02"/>
                </a:solidFill>
                <a:latin typeface="Arial"/>
                <a:ea typeface="Arial"/>
                <a:cs typeface="Arial"/>
                <a:sym typeface="Arial"/>
              </a:defRPr>
            </a:pPr>
            <a:r>
              <a:t>8</a:t>
            </a:r>
          </a:p>
          <a:p>
            <a:pPr marL="0" indent="0" algn="ctr" defTabSz="1828800">
              <a:lnSpc>
                <a:spcPct val="100000"/>
              </a:lnSpc>
              <a:spcBef>
                <a:spcPts val="1200"/>
              </a:spcBef>
              <a:buClr>
                <a:srgbClr val="000000"/>
              </a:buClr>
              <a:buSzTx/>
              <a:buFont typeface="Arial"/>
              <a:buNone/>
              <a:defRPr sz="3200">
                <a:latin typeface="Arial"/>
                <a:ea typeface="Arial"/>
                <a:cs typeface="Arial"/>
                <a:sym typeface="Arial"/>
              </a:defRPr>
            </a:pPr>
            <a:r>
              <a:t>Creating new partnerships and governance approaches (seeking scale)</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Integrated Care - Key Functions and programmes"/>
          <p:cNvSpPr txBox="1">
            <a:spLocks noGrp="1"/>
          </p:cNvSpPr>
          <p:nvPr>
            <p:ph type="title"/>
          </p:nvPr>
        </p:nvSpPr>
        <p:spPr>
          <a:xfrm>
            <a:off x="742397" y="1625600"/>
            <a:ext cx="11442703" cy="1757691"/>
          </a:xfrm>
          <a:prstGeom prst="rect">
            <a:avLst/>
          </a:prstGeom>
        </p:spPr>
        <p:txBody>
          <a:bodyPr/>
          <a:lstStyle>
            <a:lvl1pPr defTabSz="315468">
              <a:defRPr sz="5400" spc="-300"/>
            </a:lvl1pPr>
          </a:lstStyle>
          <a:p>
            <a:r>
              <a:t>Integrated Care - Key Functions and programmes </a:t>
            </a:r>
          </a:p>
        </p:txBody>
      </p:sp>
      <p:sp>
        <p:nvSpPr>
          <p:cNvPr id="293" name="maintain or improve physical, social and mental well being…"/>
          <p:cNvSpPr txBox="1">
            <a:spLocks noGrp="1"/>
          </p:cNvSpPr>
          <p:nvPr>
            <p:ph type="body" idx="23"/>
          </p:nvPr>
        </p:nvSpPr>
        <p:spPr>
          <a:xfrm>
            <a:off x="968605" y="3955331"/>
            <a:ext cx="10601179" cy="1002527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defTabSz="531622">
              <a:defRPr sz="3100" spc="-100"/>
            </a:pPr>
            <a:r>
              <a:t>maintain or improve physical, social and mental well being </a:t>
            </a:r>
            <a:endParaRPr spc="-95"/>
          </a:p>
          <a:p>
            <a:pPr defTabSz="531622">
              <a:defRPr sz="3100" spc="-95"/>
            </a:pPr>
            <a:endParaRPr spc="-95"/>
          </a:p>
          <a:p>
            <a:pPr defTabSz="531622">
              <a:defRPr sz="3100" spc="-100"/>
            </a:pPr>
            <a:r>
              <a:t>Proactive and preventative  care </a:t>
            </a:r>
            <a:endParaRPr spc="-95"/>
          </a:p>
          <a:p>
            <a:pPr defTabSz="531622">
              <a:defRPr sz="3100" spc="-95"/>
            </a:pPr>
            <a:endParaRPr spc="-95"/>
          </a:p>
          <a:p>
            <a:pPr defTabSz="531622">
              <a:defRPr sz="3100" spc="-100"/>
            </a:pPr>
            <a:r>
              <a:t>Community based  reablement,  Rehabilitative, Palliative and residential care </a:t>
            </a:r>
            <a:endParaRPr spc="-95"/>
          </a:p>
          <a:p>
            <a:pPr defTabSz="531622">
              <a:defRPr sz="3100" spc="-95"/>
            </a:pPr>
            <a:endParaRPr spc="-95"/>
          </a:p>
          <a:p>
            <a:pPr defTabSz="531622">
              <a:defRPr sz="3100" spc="-100"/>
            </a:pPr>
            <a:r>
              <a:t>Integrated urgent care and COVID management </a:t>
            </a:r>
            <a:endParaRPr spc="-95"/>
          </a:p>
          <a:p>
            <a:pPr defTabSz="531622">
              <a:defRPr sz="3100" spc="-95"/>
            </a:pPr>
            <a:endParaRPr spc="-95"/>
          </a:p>
          <a:p>
            <a:pPr defTabSz="531622">
              <a:defRPr sz="3100" spc="-100"/>
            </a:pPr>
            <a:r>
              <a:t>Consistent elective care and NON COVID/COVID recovery </a:t>
            </a:r>
            <a:endParaRPr spc="-95"/>
          </a:p>
          <a:p>
            <a:pPr defTabSz="531622">
              <a:defRPr sz="3100" spc="-95"/>
            </a:pPr>
            <a:endParaRPr spc="-95"/>
          </a:p>
          <a:p>
            <a:pPr defTabSz="531622">
              <a:defRPr sz="3100" spc="-100"/>
            </a:pPr>
            <a:r>
              <a:t>Access to effective specialised care </a:t>
            </a:r>
          </a:p>
        </p:txBody>
      </p:sp>
      <p:sp>
        <p:nvSpPr>
          <p:cNvPr id="294" name="What is the role of each level in delivering these functions (based on subsidiarity and the ‘value adding’ principle)"/>
          <p:cNvSpPr txBox="1"/>
          <p:nvPr/>
        </p:nvSpPr>
        <p:spPr>
          <a:xfrm>
            <a:off x="11958662" y="1467099"/>
            <a:ext cx="11983682" cy="25357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defTabSz="584200">
              <a:defRPr sz="3500" cap="all" spc="-200">
                <a:solidFill>
                  <a:srgbClr val="000000"/>
                </a:solidFill>
                <a:latin typeface="Graphik Semibold"/>
                <a:ea typeface="Graphik Semibold"/>
                <a:cs typeface="Graphik Semibold"/>
                <a:sym typeface="Graphik Semibold"/>
              </a:defRPr>
            </a:lvl1pPr>
          </a:lstStyle>
          <a:p>
            <a:r>
              <a:t>WhatEVER LEVEL ACTIVITY IS NEEDED TO DELIVER THESE PROGRAMMES CCPL ENGAGEMENT AND EMPOWERMENT IS MISSION CRITICAL </a:t>
            </a:r>
          </a:p>
        </p:txBody>
      </p:sp>
      <p:grpSp>
        <p:nvGrpSpPr>
          <p:cNvPr id="297" name="Citizen…"/>
          <p:cNvGrpSpPr/>
          <p:nvPr/>
        </p:nvGrpSpPr>
        <p:grpSpPr>
          <a:xfrm>
            <a:off x="14882096" y="3851323"/>
            <a:ext cx="6749776" cy="8082645"/>
            <a:chOff x="0" y="0"/>
            <a:chExt cx="6749774" cy="8082643"/>
          </a:xfrm>
        </p:grpSpPr>
        <p:sp>
          <p:nvSpPr>
            <p:cNvPr id="295" name="Rectangle"/>
            <p:cNvSpPr/>
            <p:nvPr/>
          </p:nvSpPr>
          <p:spPr>
            <a:xfrm>
              <a:off x="0" y="0"/>
              <a:ext cx="6749775" cy="8082644"/>
            </a:xfrm>
            <a:prstGeom prst="rect">
              <a:avLst/>
            </a:prstGeom>
            <a:solidFill>
              <a:srgbClr val="000000"/>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296" name="Citizen…"/>
            <p:cNvSpPr txBox="1"/>
            <p:nvPr/>
          </p:nvSpPr>
          <p:spPr>
            <a:xfrm>
              <a:off x="0" y="529314"/>
              <a:ext cx="6749775" cy="70240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defTabSz="825500">
                <a:defRPr sz="3200">
                  <a:solidFill>
                    <a:srgbClr val="FFFFFF"/>
                  </a:solidFill>
                  <a:latin typeface="Helvetica Neue Medium"/>
                  <a:ea typeface="Helvetica Neue Medium"/>
                  <a:cs typeface="Helvetica Neue Medium"/>
                  <a:sym typeface="Helvetica Neue Medium"/>
                </a:defRPr>
              </a:pPr>
              <a:r>
                <a:t>Citizen</a:t>
              </a:r>
            </a:p>
            <a:p>
              <a:pPr defTabSz="825500">
                <a:defRPr sz="3200">
                  <a:solidFill>
                    <a:srgbClr val="FFFFFF"/>
                  </a:solidFill>
                  <a:latin typeface="Helvetica Neue Medium"/>
                  <a:ea typeface="Helvetica Neue Medium"/>
                  <a:cs typeface="Helvetica Neue Medium"/>
                  <a:sym typeface="Helvetica Neue Medium"/>
                </a:defRPr>
              </a:pPr>
              <a:endParaRPr/>
            </a:p>
            <a:p>
              <a:pPr defTabSz="825500">
                <a:defRPr sz="3200">
                  <a:solidFill>
                    <a:srgbClr val="FFFFFF"/>
                  </a:solidFill>
                  <a:latin typeface="Helvetica Neue Medium"/>
                  <a:ea typeface="Helvetica Neue Medium"/>
                  <a:cs typeface="Helvetica Neue Medium"/>
                  <a:sym typeface="Helvetica Neue Medium"/>
                </a:defRPr>
              </a:pPr>
              <a:r>
                <a:t>Community</a:t>
              </a:r>
            </a:p>
            <a:p>
              <a:pPr defTabSz="825500">
                <a:defRPr sz="3200">
                  <a:solidFill>
                    <a:srgbClr val="FFFFFF"/>
                  </a:solidFill>
                  <a:latin typeface="Helvetica Neue Medium"/>
                  <a:ea typeface="Helvetica Neue Medium"/>
                  <a:cs typeface="Helvetica Neue Medium"/>
                  <a:sym typeface="Helvetica Neue Medium"/>
                </a:defRPr>
              </a:pPr>
              <a:endParaRPr/>
            </a:p>
            <a:p>
              <a:pPr defTabSz="825500">
                <a:defRPr sz="3200">
                  <a:solidFill>
                    <a:srgbClr val="FFFFFF"/>
                  </a:solidFill>
                  <a:latin typeface="Helvetica Neue Medium"/>
                  <a:ea typeface="Helvetica Neue Medium"/>
                  <a:cs typeface="Helvetica Neue Medium"/>
                  <a:sym typeface="Helvetica Neue Medium"/>
                </a:defRPr>
              </a:pPr>
              <a:r>
                <a:t>Neighbourhood / PCN</a:t>
              </a:r>
            </a:p>
            <a:p>
              <a:pPr defTabSz="825500">
                <a:defRPr sz="3200">
                  <a:solidFill>
                    <a:srgbClr val="FFFFFF"/>
                  </a:solidFill>
                  <a:latin typeface="Helvetica Neue Medium"/>
                  <a:ea typeface="Helvetica Neue Medium"/>
                  <a:cs typeface="Helvetica Neue Medium"/>
                  <a:sym typeface="Helvetica Neue Medium"/>
                </a:defRPr>
              </a:pPr>
              <a:endParaRPr/>
            </a:p>
            <a:p>
              <a:pPr defTabSz="825500">
                <a:defRPr sz="3200">
                  <a:solidFill>
                    <a:srgbClr val="FFFFFF"/>
                  </a:solidFill>
                  <a:latin typeface="Helvetica Neue Medium"/>
                  <a:ea typeface="Helvetica Neue Medium"/>
                  <a:cs typeface="Helvetica Neue Medium"/>
                  <a:sym typeface="Helvetica Neue Medium"/>
                </a:defRPr>
              </a:pPr>
              <a:r>
                <a:t>Place / Vertical Collaboration</a:t>
              </a:r>
            </a:p>
            <a:p>
              <a:pPr defTabSz="825500">
                <a:defRPr sz="3200">
                  <a:solidFill>
                    <a:srgbClr val="FFFFFF"/>
                  </a:solidFill>
                  <a:latin typeface="Helvetica Neue Medium"/>
                  <a:ea typeface="Helvetica Neue Medium"/>
                  <a:cs typeface="Helvetica Neue Medium"/>
                  <a:sym typeface="Helvetica Neue Medium"/>
                </a:defRPr>
              </a:pPr>
              <a:endParaRPr/>
            </a:p>
            <a:p>
              <a:pPr defTabSz="825500">
                <a:defRPr sz="3200">
                  <a:solidFill>
                    <a:srgbClr val="FFFFFF"/>
                  </a:solidFill>
                  <a:latin typeface="Helvetica Neue Medium"/>
                  <a:ea typeface="Helvetica Neue Medium"/>
                  <a:cs typeface="Helvetica Neue Medium"/>
                  <a:sym typeface="Helvetica Neue Medium"/>
                </a:defRPr>
              </a:pPr>
              <a:endParaRPr/>
            </a:p>
            <a:p>
              <a:pPr defTabSz="825500">
                <a:defRPr sz="3200">
                  <a:solidFill>
                    <a:srgbClr val="FFFFFF"/>
                  </a:solidFill>
                  <a:latin typeface="Helvetica Neue Medium"/>
                  <a:ea typeface="Helvetica Neue Medium"/>
                  <a:cs typeface="Helvetica Neue Medium"/>
                  <a:sym typeface="Helvetica Neue Medium"/>
                </a:defRPr>
              </a:pPr>
              <a:endParaRPr/>
            </a:p>
            <a:p>
              <a:pPr defTabSz="825500">
                <a:defRPr sz="3200">
                  <a:solidFill>
                    <a:srgbClr val="FFFFFF"/>
                  </a:solidFill>
                  <a:latin typeface="Helvetica Neue Medium"/>
                  <a:ea typeface="Helvetica Neue Medium"/>
                  <a:cs typeface="Helvetica Neue Medium"/>
                  <a:sym typeface="Helvetica Neue Medium"/>
                </a:defRPr>
              </a:pPr>
              <a:r>
                <a:t>N&amp;W/ Horizontal Provider Collaboration</a:t>
              </a:r>
            </a:p>
            <a:p>
              <a:pPr defTabSz="825500">
                <a:defRPr sz="3200">
                  <a:solidFill>
                    <a:srgbClr val="FFFFFF"/>
                  </a:solidFill>
                  <a:latin typeface="Helvetica Neue Medium"/>
                  <a:ea typeface="Helvetica Neue Medium"/>
                  <a:cs typeface="Helvetica Neue Medium"/>
                  <a:sym typeface="Helvetica Neue Medium"/>
                </a:defRPr>
              </a:pPr>
              <a:endParaRPr/>
            </a:p>
            <a:p>
              <a:pPr defTabSz="825500">
                <a:defRPr sz="3200">
                  <a:solidFill>
                    <a:srgbClr val="FFFFFF"/>
                  </a:solidFill>
                  <a:latin typeface="Helvetica Neue Medium"/>
                  <a:ea typeface="Helvetica Neue Medium"/>
                  <a:cs typeface="Helvetica Neue Medium"/>
                  <a:sym typeface="Helvetica Neue Medium"/>
                </a:defRPr>
              </a:pPr>
              <a:r>
                <a:t>Regional</a:t>
              </a:r>
            </a:p>
          </p:txBody>
        </p:sp>
      </p:gr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9" name="Image" descr="Image"/>
          <p:cNvPicPr>
            <a:picLocks noGrp="1" noChangeAspect="1"/>
          </p:cNvPicPr>
          <p:nvPr>
            <p:ph type="pic" idx="21"/>
          </p:nvPr>
        </p:nvPicPr>
        <p:blipFill>
          <a:blip r:embed="rId2"/>
          <a:srcRect t="7791" b="7791"/>
          <a:stretch>
            <a:fillRect/>
          </a:stretch>
        </p:blipFill>
        <p:spPr>
          <a:xfrm>
            <a:off x="3048000" y="2580066"/>
            <a:ext cx="18288000" cy="10287002"/>
          </a:xfrm>
          <a:prstGeom prst="rect">
            <a:avLst/>
          </a:prstGeom>
        </p:spPr>
      </p:pic>
      <p:grpSp>
        <p:nvGrpSpPr>
          <p:cNvPr id="302" name="Clinical Engagement…"/>
          <p:cNvGrpSpPr/>
          <p:nvPr/>
        </p:nvGrpSpPr>
        <p:grpSpPr>
          <a:xfrm>
            <a:off x="3777679" y="2957854"/>
            <a:ext cx="7100022" cy="3971358"/>
            <a:chOff x="0" y="0"/>
            <a:chExt cx="7100021" cy="3971356"/>
          </a:xfrm>
        </p:grpSpPr>
        <p:sp>
          <p:nvSpPr>
            <p:cNvPr id="300" name="Rounded Rectangle"/>
            <p:cNvSpPr/>
            <p:nvPr/>
          </p:nvSpPr>
          <p:spPr>
            <a:xfrm>
              <a:off x="0" y="0"/>
              <a:ext cx="7100022" cy="3971357"/>
            </a:xfrm>
            <a:prstGeom prst="roundRect">
              <a:avLst>
                <a:gd name="adj" fmla="val 3598"/>
              </a:avLst>
            </a:prstGeom>
            <a:solidFill>
              <a:schemeClr val="accent1"/>
            </a:solidFill>
            <a:ln w="12700" cap="flat">
              <a:noFill/>
              <a:miter lim="400000"/>
            </a:ln>
            <a:effectLst/>
          </p:spPr>
          <p:txBody>
            <a:bodyPr wrap="square" lIns="50800" tIns="50800" rIns="50800" bIns="50800" numCol="1" anchor="ctr">
              <a:noAutofit/>
            </a:bodyPr>
            <a:lstStyle/>
            <a:p>
              <a:pPr defTabSz="825500">
                <a:defRPr sz="3000">
                  <a:solidFill>
                    <a:srgbClr val="FFFFFF"/>
                  </a:solidFill>
                  <a:latin typeface="Helvetica Neue Medium"/>
                  <a:ea typeface="Helvetica Neue Medium"/>
                  <a:cs typeface="Helvetica Neue Medium"/>
                  <a:sym typeface="Helvetica Neue Medium"/>
                </a:defRPr>
              </a:pPr>
              <a:endParaRPr/>
            </a:p>
          </p:txBody>
        </p:sp>
        <p:sp>
          <p:nvSpPr>
            <p:cNvPr id="301" name="Clinical Engagement…"/>
            <p:cNvSpPr/>
            <p:nvPr/>
          </p:nvSpPr>
          <p:spPr>
            <a:xfrm>
              <a:off x="41851" y="2418461"/>
              <a:ext cx="7016320"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p>
              <a:pPr defTabSz="825500">
                <a:defRPr sz="3000" b="1" u="sng">
                  <a:solidFill>
                    <a:srgbClr val="FFFFFF"/>
                  </a:solidFill>
                </a:defRPr>
              </a:pPr>
              <a:r>
                <a:t>Clinical Engagement </a:t>
              </a:r>
            </a:p>
            <a:p>
              <a:pPr defTabSz="825500">
                <a:defRPr sz="3000">
                  <a:solidFill>
                    <a:srgbClr val="FFFFFF"/>
                  </a:solidFill>
                  <a:latin typeface="Helvetica Neue Medium"/>
                  <a:ea typeface="Helvetica Neue Medium"/>
                  <a:cs typeface="Helvetica Neue Medium"/>
                  <a:sym typeface="Helvetica Neue Medium"/>
                </a:defRPr>
              </a:pPr>
              <a:endParaRPr/>
            </a:p>
            <a:p>
              <a:pPr defTabSz="825500">
                <a:defRPr sz="3000">
                  <a:solidFill>
                    <a:srgbClr val="FFFFFF"/>
                  </a:solidFill>
                  <a:latin typeface="Helvetica Neue Medium"/>
                  <a:ea typeface="Helvetica Neue Medium"/>
                  <a:cs typeface="Helvetica Neue Medium"/>
                  <a:sym typeface="Helvetica Neue Medium"/>
                </a:defRPr>
              </a:pPr>
              <a:r>
                <a:t>This only makes sense if clinicians use the structural changes to redesign care </a:t>
              </a:r>
            </a:p>
            <a:p>
              <a:pPr defTabSz="825500">
                <a:defRPr sz="3000">
                  <a:solidFill>
                    <a:srgbClr val="FFFFFF"/>
                  </a:solidFill>
                  <a:latin typeface="Helvetica Neue Medium"/>
                  <a:ea typeface="Helvetica Neue Medium"/>
                  <a:cs typeface="Helvetica Neue Medium"/>
                  <a:sym typeface="Helvetica Neue Medium"/>
                </a:defRPr>
              </a:pPr>
              <a:endParaRPr/>
            </a:p>
            <a:p>
              <a:pPr defTabSz="825500">
                <a:defRPr sz="3000">
                  <a:solidFill>
                    <a:srgbClr val="FFFFFF"/>
                  </a:solidFill>
                  <a:latin typeface="Helvetica Neue Medium"/>
                  <a:ea typeface="Helvetica Neue Medium"/>
                  <a:cs typeface="Helvetica Neue Medium"/>
                  <a:sym typeface="Helvetica Neue Medium"/>
                </a:defRPr>
              </a:pPr>
              <a:r>
                <a:t>Canterbury - pathway redesigns</a:t>
              </a:r>
            </a:p>
            <a:p>
              <a:pPr defTabSz="825500">
                <a:defRPr sz="3000">
                  <a:solidFill>
                    <a:srgbClr val="FFFFFF"/>
                  </a:solidFill>
                  <a:latin typeface="Helvetica Neue Medium"/>
                  <a:ea typeface="Helvetica Neue Medium"/>
                  <a:cs typeface="Helvetica Neue Medium"/>
                  <a:sym typeface="Helvetica Neue Medium"/>
                </a:defRPr>
              </a:pPr>
              <a:r>
                <a:t>Alzira - community delivered cardiology</a:t>
              </a:r>
            </a:p>
            <a:p>
              <a:pPr defTabSz="825500">
                <a:defRPr sz="3000">
                  <a:solidFill>
                    <a:srgbClr val="FFFFFF"/>
                  </a:solidFill>
                  <a:latin typeface="Helvetica Neue Medium"/>
                  <a:ea typeface="Helvetica Neue Medium"/>
                  <a:cs typeface="Helvetica Neue Medium"/>
                  <a:sym typeface="Helvetica Neue Medium"/>
                </a:defRPr>
              </a:pPr>
              <a:r>
                <a:t>Boston Partners Network </a:t>
              </a:r>
            </a:p>
            <a:p>
              <a:pPr defTabSz="825500">
                <a:defRPr sz="3000">
                  <a:solidFill>
                    <a:srgbClr val="FFFFFF"/>
                  </a:solidFill>
                  <a:latin typeface="Helvetica Neue Medium"/>
                  <a:ea typeface="Helvetica Neue Medium"/>
                  <a:cs typeface="Helvetica Neue Medium"/>
                  <a:sym typeface="Helvetica Neue Medium"/>
                </a:defRPr>
              </a:pPr>
              <a:endParaRPr/>
            </a:p>
          </p:txBody>
        </p:sp>
      </p:grpSp>
      <p:grpSp>
        <p:nvGrpSpPr>
          <p:cNvPr id="305" name="Role of General Practice and Primary Care…"/>
          <p:cNvGrpSpPr/>
          <p:nvPr/>
        </p:nvGrpSpPr>
        <p:grpSpPr>
          <a:xfrm>
            <a:off x="13377642" y="2957854"/>
            <a:ext cx="7100023" cy="3971357"/>
            <a:chOff x="0" y="0"/>
            <a:chExt cx="7100021" cy="3971356"/>
          </a:xfrm>
        </p:grpSpPr>
        <p:sp>
          <p:nvSpPr>
            <p:cNvPr id="303" name="Rounded Rectangle"/>
            <p:cNvSpPr/>
            <p:nvPr/>
          </p:nvSpPr>
          <p:spPr>
            <a:xfrm>
              <a:off x="0" y="0"/>
              <a:ext cx="7100022" cy="3971357"/>
            </a:xfrm>
            <a:prstGeom prst="roundRect">
              <a:avLst>
                <a:gd name="adj" fmla="val 3598"/>
              </a:avLst>
            </a:prstGeom>
            <a:solidFill>
              <a:schemeClr val="accent1"/>
            </a:solidFill>
            <a:ln w="12700" cap="flat">
              <a:noFill/>
              <a:miter lim="400000"/>
            </a:ln>
            <a:effectLst/>
          </p:spPr>
          <p:txBody>
            <a:bodyPr wrap="square" lIns="50800" tIns="50800" rIns="50800" bIns="50800" numCol="1" anchor="ctr">
              <a:noAutofit/>
            </a:bodyPr>
            <a:lstStyle/>
            <a:p>
              <a:pPr defTabSz="825500">
                <a:defRPr sz="3000">
                  <a:solidFill>
                    <a:srgbClr val="FFFFFF"/>
                  </a:solidFill>
                  <a:latin typeface="Helvetica Neue Medium"/>
                  <a:ea typeface="Helvetica Neue Medium"/>
                  <a:cs typeface="Helvetica Neue Medium"/>
                  <a:sym typeface="Helvetica Neue Medium"/>
                </a:defRPr>
              </a:pPr>
              <a:endParaRPr/>
            </a:p>
          </p:txBody>
        </p:sp>
        <p:sp>
          <p:nvSpPr>
            <p:cNvPr id="304" name="Role of General Practice and Primary Care…"/>
            <p:cNvSpPr txBox="1"/>
            <p:nvPr/>
          </p:nvSpPr>
          <p:spPr>
            <a:xfrm>
              <a:off x="41850" y="111602"/>
              <a:ext cx="7016321" cy="374815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p>
              <a:pPr defTabSz="825500">
                <a:defRPr sz="3000" b="1" u="sng">
                  <a:solidFill>
                    <a:srgbClr val="FFFFFF"/>
                  </a:solidFill>
                </a:defRPr>
              </a:pPr>
              <a:r>
                <a:t>Role of General Practice and Primary Care  </a:t>
              </a:r>
            </a:p>
            <a:p>
              <a:pPr defTabSz="825500">
                <a:defRPr sz="3000" b="1" u="sng">
                  <a:solidFill>
                    <a:srgbClr val="FFFFFF"/>
                  </a:solidFill>
                </a:defRPr>
              </a:pPr>
              <a:endParaRPr/>
            </a:p>
            <a:p>
              <a:pPr defTabSz="825500">
                <a:defRPr sz="3000">
                  <a:solidFill>
                    <a:srgbClr val="FFFFFF"/>
                  </a:solidFill>
                  <a:latin typeface="Helvetica Neue Medium"/>
                  <a:ea typeface="Helvetica Neue Medium"/>
                  <a:cs typeface="Helvetica Neue Medium"/>
                  <a:sym typeface="Helvetica Neue Medium"/>
                </a:defRPr>
              </a:pPr>
              <a:r>
                <a:t>Population health management </a:t>
              </a:r>
            </a:p>
            <a:p>
              <a:pPr defTabSz="825500">
                <a:defRPr sz="3000">
                  <a:solidFill>
                    <a:srgbClr val="FFFFFF"/>
                  </a:solidFill>
                  <a:latin typeface="Helvetica Neue Medium"/>
                  <a:ea typeface="Helvetica Neue Medium"/>
                  <a:cs typeface="Helvetica Neue Medium"/>
                  <a:sym typeface="Helvetica Neue Medium"/>
                </a:defRPr>
              </a:pPr>
              <a:r>
                <a:t>Use of GP data -Primary care at scale </a:t>
              </a:r>
            </a:p>
            <a:p>
              <a:pPr defTabSz="825500">
                <a:defRPr sz="3000">
                  <a:solidFill>
                    <a:srgbClr val="FFFFFF"/>
                  </a:solidFill>
                  <a:latin typeface="Helvetica Neue Medium"/>
                  <a:ea typeface="Helvetica Neue Medium"/>
                  <a:cs typeface="Helvetica Neue Medium"/>
                  <a:sym typeface="Helvetica Neue Medium"/>
                </a:defRPr>
              </a:pPr>
              <a:endParaRPr/>
            </a:p>
            <a:p>
              <a:pPr defTabSz="825500">
                <a:defRPr sz="3000">
                  <a:solidFill>
                    <a:srgbClr val="FFFFFF"/>
                  </a:solidFill>
                  <a:latin typeface="Helvetica Neue Medium"/>
                  <a:ea typeface="Helvetica Neue Medium"/>
                  <a:cs typeface="Helvetica Neue Medium"/>
                  <a:sym typeface="Helvetica Neue Medium"/>
                </a:defRPr>
              </a:pPr>
              <a:r>
                <a:t>Seattle - primary care home </a:t>
              </a:r>
            </a:p>
            <a:p>
              <a:pPr defTabSz="825500">
                <a:defRPr sz="3000">
                  <a:solidFill>
                    <a:srgbClr val="FFFFFF"/>
                  </a:solidFill>
                  <a:latin typeface="Helvetica Neue Medium"/>
                  <a:ea typeface="Helvetica Neue Medium"/>
                  <a:cs typeface="Helvetica Neue Medium"/>
                  <a:sym typeface="Helvetica Neue Medium"/>
                </a:defRPr>
              </a:pPr>
              <a:r>
                <a:t>Midlands Health Network-NZ</a:t>
              </a:r>
            </a:p>
          </p:txBody>
        </p:sp>
      </p:grpSp>
      <p:grpSp>
        <p:nvGrpSpPr>
          <p:cNvPr id="308" name="Terms of Engagement…"/>
          <p:cNvGrpSpPr/>
          <p:nvPr/>
        </p:nvGrpSpPr>
        <p:grpSpPr>
          <a:xfrm>
            <a:off x="3777679" y="7251709"/>
            <a:ext cx="7100022" cy="4332010"/>
            <a:chOff x="0" y="0"/>
            <a:chExt cx="7100021" cy="4332008"/>
          </a:xfrm>
        </p:grpSpPr>
        <p:sp>
          <p:nvSpPr>
            <p:cNvPr id="306" name="Rounded Rectangle"/>
            <p:cNvSpPr/>
            <p:nvPr/>
          </p:nvSpPr>
          <p:spPr>
            <a:xfrm>
              <a:off x="0" y="0"/>
              <a:ext cx="7100022" cy="4332009"/>
            </a:xfrm>
            <a:prstGeom prst="roundRect">
              <a:avLst>
                <a:gd name="adj" fmla="val 3298"/>
              </a:avLst>
            </a:prstGeom>
            <a:solidFill>
              <a:schemeClr val="accent1"/>
            </a:solidFill>
            <a:ln w="12700" cap="flat">
              <a:noFill/>
              <a:miter lim="400000"/>
            </a:ln>
            <a:effectLst/>
          </p:spPr>
          <p:txBody>
            <a:bodyPr wrap="square" lIns="50800" tIns="50800" rIns="50800" bIns="50800" numCol="1" anchor="ctr">
              <a:noAutofit/>
            </a:bodyPr>
            <a:lstStyle/>
            <a:p>
              <a:pPr defTabSz="825500">
                <a:defRPr sz="3000">
                  <a:solidFill>
                    <a:srgbClr val="FFFFFF"/>
                  </a:solidFill>
                  <a:latin typeface="Helvetica Neue Medium"/>
                  <a:ea typeface="Helvetica Neue Medium"/>
                  <a:cs typeface="Helvetica Neue Medium"/>
                  <a:sym typeface="Helvetica Neue Medium"/>
                </a:defRPr>
              </a:pPr>
              <a:endParaRPr/>
            </a:p>
          </p:txBody>
        </p:sp>
        <p:sp>
          <p:nvSpPr>
            <p:cNvPr id="307" name="Terms of Engagement…"/>
            <p:cNvSpPr txBox="1"/>
            <p:nvPr/>
          </p:nvSpPr>
          <p:spPr>
            <a:xfrm>
              <a:off x="41844" y="56978"/>
              <a:ext cx="7016333" cy="421805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p>
              <a:pPr defTabSz="825500">
                <a:defRPr sz="3000" b="1" u="sng">
                  <a:solidFill>
                    <a:srgbClr val="FFFFFF"/>
                  </a:solidFill>
                </a:defRPr>
              </a:pPr>
              <a:r>
                <a:t>Terms of Engagement </a:t>
              </a:r>
            </a:p>
            <a:p>
              <a:pPr defTabSz="825500">
                <a:defRPr sz="3000">
                  <a:solidFill>
                    <a:srgbClr val="FFFFFF"/>
                  </a:solidFill>
                  <a:latin typeface="Helvetica Neue Medium"/>
                  <a:ea typeface="Helvetica Neue Medium"/>
                  <a:cs typeface="Helvetica Neue Medium"/>
                  <a:sym typeface="Helvetica Neue Medium"/>
                </a:defRPr>
              </a:pPr>
              <a:endParaRPr/>
            </a:p>
            <a:p>
              <a:pPr defTabSz="825500">
                <a:defRPr sz="3000">
                  <a:solidFill>
                    <a:srgbClr val="FFFFFF"/>
                  </a:solidFill>
                  <a:latin typeface="Helvetica Neue Medium"/>
                  <a:ea typeface="Helvetica Neue Medium"/>
                  <a:cs typeface="Helvetica Neue Medium"/>
                  <a:sym typeface="Helvetica Neue Medium"/>
                </a:defRPr>
              </a:pPr>
              <a:r>
                <a:t>Downside protection - upside benefit </a:t>
              </a:r>
            </a:p>
            <a:p>
              <a:pPr defTabSz="825500">
                <a:defRPr sz="3000">
                  <a:solidFill>
                    <a:srgbClr val="FFFFFF"/>
                  </a:solidFill>
                  <a:latin typeface="Helvetica Neue Medium"/>
                  <a:ea typeface="Helvetica Neue Medium"/>
                  <a:cs typeface="Helvetica Neue Medium"/>
                  <a:sym typeface="Helvetica Neue Medium"/>
                </a:defRPr>
              </a:pPr>
              <a:r>
                <a:t>Funded time </a:t>
              </a:r>
            </a:p>
            <a:p>
              <a:pPr defTabSz="825500">
                <a:defRPr sz="3000">
                  <a:solidFill>
                    <a:srgbClr val="FFFFFF"/>
                  </a:solidFill>
                  <a:latin typeface="Helvetica Neue Medium"/>
                  <a:ea typeface="Helvetica Neue Medium"/>
                  <a:cs typeface="Helvetica Neue Medium"/>
                  <a:sym typeface="Helvetica Neue Medium"/>
                </a:defRPr>
              </a:pPr>
              <a:r>
                <a:t>Equal partners </a:t>
              </a:r>
            </a:p>
            <a:p>
              <a:pPr defTabSz="825500">
                <a:defRPr sz="3000">
                  <a:solidFill>
                    <a:srgbClr val="FFFFFF"/>
                  </a:solidFill>
                  <a:latin typeface="Helvetica Neue Medium"/>
                  <a:ea typeface="Helvetica Neue Medium"/>
                  <a:cs typeface="Helvetica Neue Medium"/>
                  <a:sym typeface="Helvetica Neue Medium"/>
                </a:defRPr>
              </a:pPr>
              <a:endParaRPr/>
            </a:p>
            <a:p>
              <a:pPr defTabSz="825500">
                <a:defRPr sz="3000">
                  <a:solidFill>
                    <a:srgbClr val="FFFFFF"/>
                  </a:solidFill>
                  <a:latin typeface="Helvetica Neue Medium"/>
                  <a:ea typeface="Helvetica Neue Medium"/>
                  <a:cs typeface="Helvetica Neue Medium"/>
                  <a:sym typeface="Helvetica Neue Medium"/>
                </a:defRPr>
              </a:pPr>
              <a:r>
                <a:t>Rochdale - Manifesto </a:t>
              </a:r>
            </a:p>
            <a:p>
              <a:pPr defTabSz="825500">
                <a:defRPr sz="3000">
                  <a:solidFill>
                    <a:srgbClr val="FFFFFF"/>
                  </a:solidFill>
                  <a:latin typeface="Helvetica Neue Medium"/>
                  <a:ea typeface="Helvetica Neue Medium"/>
                  <a:cs typeface="Helvetica Neue Medium"/>
                  <a:sym typeface="Helvetica Neue Medium"/>
                </a:defRPr>
              </a:pPr>
              <a:r>
                <a:t>Manchester - GP Forum and Representstion </a:t>
              </a:r>
            </a:p>
          </p:txBody>
        </p:sp>
      </p:grpSp>
      <p:grpSp>
        <p:nvGrpSpPr>
          <p:cNvPr id="311" name="Working with Residents &amp; LAs…"/>
          <p:cNvGrpSpPr/>
          <p:nvPr/>
        </p:nvGrpSpPr>
        <p:grpSpPr>
          <a:xfrm>
            <a:off x="13377642" y="7191599"/>
            <a:ext cx="7100023" cy="4307966"/>
            <a:chOff x="0" y="0"/>
            <a:chExt cx="7100021" cy="4307964"/>
          </a:xfrm>
        </p:grpSpPr>
        <p:sp>
          <p:nvSpPr>
            <p:cNvPr id="309" name="Rounded Rectangle"/>
            <p:cNvSpPr/>
            <p:nvPr/>
          </p:nvSpPr>
          <p:spPr>
            <a:xfrm>
              <a:off x="0" y="0"/>
              <a:ext cx="7100022" cy="4307965"/>
            </a:xfrm>
            <a:prstGeom prst="roundRect">
              <a:avLst>
                <a:gd name="adj" fmla="val 3317"/>
              </a:avLst>
            </a:prstGeom>
            <a:solidFill>
              <a:schemeClr val="accent1"/>
            </a:solidFill>
            <a:ln w="12700" cap="flat">
              <a:noFill/>
              <a:miter lim="400000"/>
            </a:ln>
            <a:effectLst/>
          </p:spPr>
          <p:txBody>
            <a:bodyPr wrap="square" lIns="50800" tIns="50800" rIns="50800" bIns="50800" numCol="1" anchor="ctr">
              <a:noAutofit/>
            </a:bodyPr>
            <a:lstStyle/>
            <a:p>
              <a:pPr defTabSz="825500">
                <a:defRPr sz="3000">
                  <a:solidFill>
                    <a:srgbClr val="FFFFFF"/>
                  </a:solidFill>
                  <a:latin typeface="Helvetica Neue Medium"/>
                  <a:ea typeface="Helvetica Neue Medium"/>
                  <a:cs typeface="Helvetica Neue Medium"/>
                  <a:sym typeface="Helvetica Neue Medium"/>
                </a:defRPr>
              </a:pPr>
              <a:endParaRPr/>
            </a:p>
          </p:txBody>
        </p:sp>
        <p:sp>
          <p:nvSpPr>
            <p:cNvPr id="310" name="Working with Residents &amp; LAs…"/>
            <p:cNvSpPr txBox="1"/>
            <p:nvPr/>
          </p:nvSpPr>
          <p:spPr>
            <a:xfrm>
              <a:off x="41852" y="44957"/>
              <a:ext cx="7016317" cy="421805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p>
              <a:pPr defTabSz="825500">
                <a:defRPr sz="3000" b="1" u="sng">
                  <a:solidFill>
                    <a:srgbClr val="FFFFFF"/>
                  </a:solidFill>
                </a:defRPr>
              </a:pPr>
              <a:r>
                <a:t>Working with Residents &amp; LAs</a:t>
              </a:r>
            </a:p>
            <a:p>
              <a:pPr defTabSz="825500">
                <a:defRPr sz="3000" b="1" u="sng">
                  <a:solidFill>
                    <a:srgbClr val="FFFFFF"/>
                  </a:solidFill>
                </a:defRPr>
              </a:pPr>
              <a:endParaRPr/>
            </a:p>
            <a:p>
              <a:pPr defTabSz="825500">
                <a:defRPr sz="3000">
                  <a:solidFill>
                    <a:srgbClr val="FFFFFF"/>
                  </a:solidFill>
                  <a:latin typeface="Helvetica Neue Medium"/>
                  <a:ea typeface="Helvetica Neue Medium"/>
                  <a:cs typeface="Helvetica Neue Medium"/>
                  <a:sym typeface="Helvetica Neue Medium"/>
                </a:defRPr>
              </a:pPr>
              <a:r>
                <a:t>Citizen deals </a:t>
              </a:r>
            </a:p>
            <a:p>
              <a:pPr defTabSz="825500">
                <a:defRPr sz="3000">
                  <a:solidFill>
                    <a:srgbClr val="FFFFFF"/>
                  </a:solidFill>
                  <a:latin typeface="Helvetica Neue Medium"/>
                  <a:ea typeface="Helvetica Neue Medium"/>
                  <a:cs typeface="Helvetica Neue Medium"/>
                  <a:sym typeface="Helvetica Neue Medium"/>
                </a:defRPr>
              </a:pPr>
              <a:r>
                <a:t>Shared Care </a:t>
              </a:r>
            </a:p>
            <a:p>
              <a:pPr defTabSz="825500">
                <a:defRPr sz="3000">
                  <a:solidFill>
                    <a:srgbClr val="FFFFFF"/>
                  </a:solidFill>
                  <a:latin typeface="Helvetica Neue Medium"/>
                  <a:ea typeface="Helvetica Neue Medium"/>
                  <a:cs typeface="Helvetica Neue Medium"/>
                  <a:sym typeface="Helvetica Neue Medium"/>
                </a:defRPr>
              </a:pPr>
              <a:r>
                <a:t>Prevention and social prescribing </a:t>
              </a:r>
            </a:p>
            <a:p>
              <a:pPr defTabSz="825500">
                <a:defRPr sz="3000">
                  <a:solidFill>
                    <a:srgbClr val="FFFFFF"/>
                  </a:solidFill>
                  <a:latin typeface="Helvetica Neue Medium"/>
                  <a:ea typeface="Helvetica Neue Medium"/>
                  <a:cs typeface="Helvetica Neue Medium"/>
                  <a:sym typeface="Helvetica Neue Medium"/>
                </a:defRPr>
              </a:pPr>
              <a:endParaRPr/>
            </a:p>
            <a:p>
              <a:pPr defTabSz="825500">
                <a:defRPr sz="3000">
                  <a:solidFill>
                    <a:srgbClr val="FFFFFF"/>
                  </a:solidFill>
                  <a:latin typeface="Helvetica Neue Medium"/>
                  <a:ea typeface="Helvetica Neue Medium"/>
                  <a:cs typeface="Helvetica Neue Medium"/>
                  <a:sym typeface="Helvetica Neue Medium"/>
                </a:defRPr>
              </a:pPr>
              <a:r>
                <a:t>Wigan deal </a:t>
              </a:r>
            </a:p>
            <a:p>
              <a:pPr defTabSz="825500">
                <a:defRPr sz="3000">
                  <a:solidFill>
                    <a:srgbClr val="FFFFFF"/>
                  </a:solidFill>
                  <a:latin typeface="Helvetica Neue Medium"/>
                  <a:ea typeface="Helvetica Neue Medium"/>
                  <a:cs typeface="Helvetica Neue Medium"/>
                  <a:sym typeface="Helvetica Neue Medium"/>
                </a:defRPr>
              </a:pPr>
              <a:r>
                <a:t>Catalonia - social care </a:t>
              </a:r>
            </a:p>
            <a:p>
              <a:pPr defTabSz="825500">
                <a:defRPr sz="3000">
                  <a:solidFill>
                    <a:srgbClr val="FFFFFF"/>
                  </a:solidFill>
                  <a:latin typeface="Helvetica Neue Medium"/>
                  <a:ea typeface="Helvetica Neue Medium"/>
                  <a:cs typeface="Helvetica Neue Medium"/>
                  <a:sym typeface="Helvetica Neue Medium"/>
                </a:defRPr>
              </a:pPr>
              <a:r>
                <a:t>Texas Double Jump</a:t>
              </a:r>
            </a:p>
          </p:txBody>
        </p:sp>
      </p:grpSp>
      <p:grpSp>
        <p:nvGrpSpPr>
          <p:cNvPr id="314" name="O/D…"/>
          <p:cNvGrpSpPr/>
          <p:nvPr/>
        </p:nvGrpSpPr>
        <p:grpSpPr>
          <a:xfrm>
            <a:off x="9773538" y="10042842"/>
            <a:ext cx="5221621" cy="2591858"/>
            <a:chOff x="0" y="0"/>
            <a:chExt cx="5221620" cy="2591857"/>
          </a:xfrm>
        </p:grpSpPr>
        <p:sp>
          <p:nvSpPr>
            <p:cNvPr id="312" name="Oval"/>
            <p:cNvSpPr/>
            <p:nvPr/>
          </p:nvSpPr>
          <p:spPr>
            <a:xfrm>
              <a:off x="-1" y="0"/>
              <a:ext cx="5221622" cy="2591858"/>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825500">
                <a:defRPr sz="3000">
                  <a:solidFill>
                    <a:srgbClr val="FFFFFF"/>
                  </a:solidFill>
                  <a:latin typeface="Helvetica Neue Medium"/>
                  <a:ea typeface="Helvetica Neue Medium"/>
                  <a:cs typeface="Helvetica Neue Medium"/>
                  <a:sym typeface="Helvetica Neue Medium"/>
                </a:defRPr>
              </a:pPr>
              <a:endParaRPr/>
            </a:p>
          </p:txBody>
        </p:sp>
        <p:sp>
          <p:nvSpPr>
            <p:cNvPr id="313" name="O/D…"/>
            <p:cNvSpPr txBox="1"/>
            <p:nvPr/>
          </p:nvSpPr>
          <p:spPr>
            <a:xfrm>
              <a:off x="764688" y="361652"/>
              <a:ext cx="3692244" cy="186855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p>
              <a:pPr defTabSz="825500">
                <a:defRPr sz="3000">
                  <a:solidFill>
                    <a:srgbClr val="FFFFFF"/>
                  </a:solidFill>
                  <a:latin typeface="Helvetica Neue Medium"/>
                  <a:ea typeface="Helvetica Neue Medium"/>
                  <a:cs typeface="Helvetica Neue Medium"/>
                  <a:sym typeface="Helvetica Neue Medium"/>
                </a:defRPr>
              </a:pPr>
              <a:r>
                <a:t>O/D </a:t>
              </a:r>
            </a:p>
            <a:p>
              <a:pPr defTabSz="825500">
                <a:defRPr sz="3000">
                  <a:solidFill>
                    <a:srgbClr val="FFFFFF"/>
                  </a:solidFill>
                  <a:latin typeface="Helvetica Neue Medium"/>
                  <a:ea typeface="Helvetica Neue Medium"/>
                  <a:cs typeface="Helvetica Neue Medium"/>
                  <a:sym typeface="Helvetica Neue Medium"/>
                </a:defRPr>
              </a:pPr>
              <a:r>
                <a:t> Leadership perspective</a:t>
              </a:r>
            </a:p>
            <a:p>
              <a:pPr defTabSz="825500">
                <a:defRPr sz="3000">
                  <a:solidFill>
                    <a:srgbClr val="FFFFFF"/>
                  </a:solidFill>
                  <a:latin typeface="Helvetica Neue Medium"/>
                  <a:ea typeface="Helvetica Neue Medium"/>
                  <a:cs typeface="Helvetica Neue Medium"/>
                  <a:sym typeface="Helvetica Neue Medium"/>
                </a:defRPr>
              </a:pPr>
              <a:r>
                <a:t>Representation </a:t>
              </a:r>
            </a:p>
          </p:txBody>
        </p:sp>
      </p:grpSp>
      <p:grpSp>
        <p:nvGrpSpPr>
          <p:cNvPr id="317" name="Key Messages and Lessons Learnt from Elsewhere"/>
          <p:cNvGrpSpPr/>
          <p:nvPr/>
        </p:nvGrpSpPr>
        <p:grpSpPr>
          <a:xfrm>
            <a:off x="2571801" y="525986"/>
            <a:ext cx="19240398" cy="1327956"/>
            <a:chOff x="0" y="57382"/>
            <a:chExt cx="19240396" cy="1327955"/>
          </a:xfrm>
        </p:grpSpPr>
        <p:sp>
          <p:nvSpPr>
            <p:cNvPr id="315" name="Rounded Rectangle"/>
            <p:cNvSpPr/>
            <p:nvPr/>
          </p:nvSpPr>
          <p:spPr>
            <a:xfrm>
              <a:off x="0" y="57382"/>
              <a:ext cx="19240397" cy="1327956"/>
            </a:xfrm>
            <a:prstGeom prst="roundRect">
              <a:avLst>
                <a:gd name="adj" fmla="val 14345"/>
              </a:avLst>
            </a:prstGeom>
            <a:solidFill>
              <a:srgbClr val="000000"/>
            </a:solidFill>
            <a:ln w="12700" cap="flat">
              <a:noFill/>
              <a:miter lim="400000"/>
            </a:ln>
            <a:effectLst/>
          </p:spPr>
          <p:txBody>
            <a:bodyPr wrap="square" lIns="50800" tIns="50800" rIns="50800" bIns="50800" numCol="1" anchor="ctr">
              <a:noAutofit/>
            </a:bodyPr>
            <a:lstStyle/>
            <a:p>
              <a:pPr defTabSz="821530">
                <a:defRPr sz="4000" spc="-79">
                  <a:solidFill>
                    <a:srgbClr val="FFFFFF"/>
                  </a:solidFill>
                  <a:latin typeface="Graphik Semibold"/>
                  <a:ea typeface="Graphik Semibold"/>
                  <a:cs typeface="Graphik Semibold"/>
                  <a:sym typeface="Graphik Semibold"/>
                </a:defRPr>
              </a:pPr>
              <a:endParaRPr/>
            </a:p>
          </p:txBody>
        </p:sp>
        <p:sp>
          <p:nvSpPr>
            <p:cNvPr id="316" name="Key Messages and Lessons Learnt from Elsewhere  - Successful Integration and Population Health Relies on Clinical Engagement and Empowerment"/>
            <p:cNvSpPr/>
            <p:nvPr/>
          </p:nvSpPr>
          <p:spPr>
            <a:xfrm>
              <a:off x="55794" y="721360"/>
              <a:ext cx="19128808"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defTabSz="821530">
                <a:defRPr sz="4000" spc="-79">
                  <a:solidFill>
                    <a:srgbClr val="FFFFFF"/>
                  </a:solidFill>
                  <a:latin typeface="Graphik Semibold"/>
                  <a:ea typeface="Graphik Semibold"/>
                  <a:cs typeface="Graphik Semibold"/>
                  <a:sym typeface="Graphik Semibold"/>
                </a:defRPr>
              </a:lvl1pPr>
            </a:lstStyle>
            <a:p>
              <a:r>
                <a:t>Key Messages and Lessons Learnt from Elsewhere  - Successful Integration and Population Health Relies on Clinical Engagement and Empowerment </a:t>
              </a:r>
            </a:p>
          </p:txBody>
        </p:sp>
      </p:grpSp>
    </p:spTree>
  </p:cSld>
  <p:clrMapOvr>
    <a:masterClrMapping/>
  </p:clrMapOvr>
  <p:transition spd="med"/>
</p:sld>
</file>

<file path=ppt/theme/theme1.xml><?xml version="1.0" encoding="utf-8"?>
<a:theme xmlns:a="http://schemas.openxmlformats.org/drawingml/2006/main" name="30_BasicColor">
  <a:themeElements>
    <a:clrScheme name="30_BasicColor">
      <a:dk1>
        <a:srgbClr val="5E5E5E"/>
      </a:dk1>
      <a:lt1>
        <a:srgbClr val="003462"/>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30_BasicColor">
  <a:themeElements>
    <a:clrScheme name="30_BasicColor">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Helvetica Neue"/>
        <a:ea typeface="Helvetica Neue"/>
        <a:cs typeface="Helvetica Neue"/>
      </a:majorFont>
      <a:minorFont>
        <a:latin typeface="Helvetica Neue"/>
        <a:ea typeface="Helvetica Neue"/>
        <a:cs typeface="Helvetica Neue"/>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69</TotalTime>
  <Words>2049</Words>
  <Application>Microsoft Office PowerPoint</Application>
  <PresentationFormat>Custom</PresentationFormat>
  <Paragraphs>184</Paragraphs>
  <Slides>17</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17</vt:i4>
      </vt:variant>
    </vt:vector>
  </HeadingPairs>
  <TitlesOfParts>
    <vt:vector size="30" baseType="lpstr">
      <vt:lpstr>Arial</vt:lpstr>
      <vt:lpstr>Avenir Heavy</vt:lpstr>
      <vt:lpstr>Calibri</vt:lpstr>
      <vt:lpstr>DIN Alternate Bold</vt:lpstr>
      <vt:lpstr>DIN Condensed Bold</vt:lpstr>
      <vt:lpstr>Georgia</vt:lpstr>
      <vt:lpstr>Graphik</vt:lpstr>
      <vt:lpstr>Graphik Medium</vt:lpstr>
      <vt:lpstr>Graphik Semibold</vt:lpstr>
      <vt:lpstr>Helvetica</vt:lpstr>
      <vt:lpstr>Helvetica Neue</vt:lpstr>
      <vt:lpstr>Helvetica Neue Medium</vt:lpstr>
      <vt:lpstr>30_BasicColor</vt:lpstr>
      <vt:lpstr>Integrating Health and Care in Norfolk and Waveney ICS </vt:lpstr>
      <vt:lpstr>PowerPoint Presentation</vt:lpstr>
      <vt:lpstr>Clinically and professionally empowered culture </vt:lpstr>
      <vt:lpstr>Why Change is Needed </vt:lpstr>
      <vt:lpstr>Most countries can not afford to spend exponential amounts on healthcare - health care demand is exceeding the ability of economies to meet the costs  </vt:lpstr>
      <vt:lpstr>NHS Budget Projection</vt:lpstr>
      <vt:lpstr>Eight Effective Strategies For Addressing Current Challenges</vt:lpstr>
      <vt:lpstr>Integrated Care - Key Functions and programmes </vt:lpstr>
      <vt:lpstr>PowerPoint Presentation</vt:lpstr>
      <vt:lpstr>Challenges</vt:lpstr>
      <vt:lpstr>Effect of the Primary Care Quality and Outcomes and Hospitalisation and admissions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Integrating Health and Care in Norfolk and Waveney ICS </dc:title>
  <dc:creator>Swords Frankie</dc:creator>
  <cp:lastModifiedBy>BACON, Jane (NHS NORFOLK AND WAVENEY ICB - 26A)</cp:lastModifiedBy>
  <cp:revision>2</cp:revision>
  <dcterms:modified xsi:type="dcterms:W3CDTF">2022-10-13T13:36:39Z</dcterms:modified>
</cp:coreProperties>
</file>