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6858000" cy="9906000" type="A4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686DA"/>
    <a:srgbClr val="E95D5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9" d="100"/>
          <a:sy n="79" d="100"/>
        </p:scale>
        <p:origin x="308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B0A97-18C2-4410-9E5E-1881567DBED9}" type="datetimeFigureOut">
              <a:rPr lang="en-GB" smtClean="0"/>
              <a:t>06/06/2022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BC48B-3B29-42B0-AF6B-E9C7533809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6756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B0A97-18C2-4410-9E5E-1881567DBED9}" type="datetimeFigureOut">
              <a:rPr lang="en-GB" smtClean="0"/>
              <a:t>06/06/2022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BC48B-3B29-42B0-AF6B-E9C7533809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60897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B0A97-18C2-4410-9E5E-1881567DBED9}" type="datetimeFigureOut">
              <a:rPr lang="en-GB" smtClean="0"/>
              <a:t>06/06/2022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BC48B-3B29-42B0-AF6B-E9C7533809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4698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B0A97-18C2-4410-9E5E-1881567DBED9}" type="datetimeFigureOut">
              <a:rPr lang="en-GB" smtClean="0"/>
              <a:t>06/06/2022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BC48B-3B29-42B0-AF6B-E9C7533809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7164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B0A97-18C2-4410-9E5E-1881567DBED9}" type="datetimeFigureOut">
              <a:rPr lang="en-GB" smtClean="0"/>
              <a:t>06/06/2022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BC48B-3B29-42B0-AF6B-E9C7533809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7970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B0A97-18C2-4410-9E5E-1881567DBED9}" type="datetimeFigureOut">
              <a:rPr lang="en-GB" smtClean="0"/>
              <a:t>06/06/2022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BC48B-3B29-42B0-AF6B-E9C7533809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19304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B0A97-18C2-4410-9E5E-1881567DBED9}" type="datetimeFigureOut">
              <a:rPr lang="en-GB" smtClean="0"/>
              <a:t>06/06/2022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BC48B-3B29-42B0-AF6B-E9C7533809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8527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B0A97-18C2-4410-9E5E-1881567DBED9}" type="datetimeFigureOut">
              <a:rPr lang="en-GB" smtClean="0"/>
              <a:t>06/06/2022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BC48B-3B29-42B0-AF6B-E9C7533809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44941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B0A97-18C2-4410-9E5E-1881567DBED9}" type="datetimeFigureOut">
              <a:rPr lang="en-GB" smtClean="0"/>
              <a:t>06/06/2022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BC48B-3B29-42B0-AF6B-E9C7533809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61468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B0A97-18C2-4410-9E5E-1881567DBED9}" type="datetimeFigureOut">
              <a:rPr lang="en-GB" smtClean="0"/>
              <a:t>06/06/2022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BC48B-3B29-42B0-AF6B-E9C7533809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4160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B0A97-18C2-4410-9E5E-1881567DBED9}" type="datetimeFigureOut">
              <a:rPr lang="en-GB" smtClean="0"/>
              <a:t>06/06/2022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BC48B-3B29-42B0-AF6B-E9C7533809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90491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7B0A97-18C2-4410-9E5E-1881567DBED9}" type="datetimeFigureOut">
              <a:rPr lang="en-GB" smtClean="0"/>
              <a:t>06/06/2022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7BC48B-3B29-42B0-AF6B-E9C7533809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6885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Hexagon 3">
            <a:extLst>
              <a:ext uri="{FF2B5EF4-FFF2-40B4-BE49-F238E27FC236}">
                <a16:creationId xmlns:a16="http://schemas.microsoft.com/office/drawing/2014/main" id="{0FE9C3A0-8FF2-4A4B-BB35-B56D65012A9F}"/>
              </a:ext>
            </a:extLst>
          </p:cNvPr>
          <p:cNvSpPr/>
          <p:nvPr/>
        </p:nvSpPr>
        <p:spPr>
          <a:xfrm>
            <a:off x="182880" y="182880"/>
            <a:ext cx="3401568" cy="3023616"/>
          </a:xfrm>
          <a:prstGeom prst="hexagon">
            <a:avLst/>
          </a:prstGeom>
          <a:ln w="57150">
            <a:solidFill>
              <a:srgbClr val="E95D5D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Which of the 9 Protected Characteristics affect you?</a:t>
            </a:r>
          </a:p>
          <a:p>
            <a:pPr algn="ctr"/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(age, disability, gender reassignment, sex, sexual orientation, marriage/civil partnership, maternity/paternity/pregnancy, race, religion or belief.)</a:t>
            </a:r>
          </a:p>
          <a:p>
            <a:pPr algn="ctr"/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Hexagon 4">
            <a:extLst>
              <a:ext uri="{FF2B5EF4-FFF2-40B4-BE49-F238E27FC236}">
                <a16:creationId xmlns:a16="http://schemas.microsoft.com/office/drawing/2014/main" id="{AC0537B2-B2A0-430D-A142-2B05D2271E95}"/>
              </a:ext>
            </a:extLst>
          </p:cNvPr>
          <p:cNvSpPr/>
          <p:nvPr/>
        </p:nvSpPr>
        <p:spPr>
          <a:xfrm>
            <a:off x="2846832" y="1743456"/>
            <a:ext cx="3401568" cy="3023616"/>
          </a:xfrm>
          <a:prstGeom prst="hexagon">
            <a:avLst/>
          </a:prstGeom>
          <a:ln w="57150">
            <a:solidFill>
              <a:srgbClr val="E95D5D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Race, assumed gender and visible disability aside, what makes you different?</a:t>
            </a:r>
          </a:p>
          <a:p>
            <a:pPr algn="ctr"/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(hobbies, ways of thinking or seeing the world, things you enjoy doing) </a:t>
            </a:r>
          </a:p>
        </p:txBody>
      </p:sp>
      <p:sp>
        <p:nvSpPr>
          <p:cNvPr id="6" name="Hexagon 5">
            <a:extLst>
              <a:ext uri="{FF2B5EF4-FFF2-40B4-BE49-F238E27FC236}">
                <a16:creationId xmlns:a16="http://schemas.microsoft.com/office/drawing/2014/main" id="{C9D1ADF9-D68D-453D-B26A-CFCFA51A1011}"/>
              </a:ext>
            </a:extLst>
          </p:cNvPr>
          <p:cNvSpPr/>
          <p:nvPr/>
        </p:nvSpPr>
        <p:spPr>
          <a:xfrm>
            <a:off x="182880" y="3255264"/>
            <a:ext cx="3401568" cy="3023616"/>
          </a:xfrm>
          <a:prstGeom prst="hexagon">
            <a:avLst/>
          </a:prstGeom>
          <a:ln w="57150">
            <a:solidFill>
              <a:srgbClr val="E95D5D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What one assumption has been made about you and how did you feel as a result?</a:t>
            </a:r>
          </a:p>
          <a:p>
            <a:pPr algn="ctr"/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(has anyone treated you differently because of your age or how you have dressed)</a:t>
            </a:r>
          </a:p>
        </p:txBody>
      </p:sp>
      <p:sp>
        <p:nvSpPr>
          <p:cNvPr id="7" name="Hexagon 6">
            <a:extLst>
              <a:ext uri="{FF2B5EF4-FFF2-40B4-BE49-F238E27FC236}">
                <a16:creationId xmlns:a16="http://schemas.microsoft.com/office/drawing/2014/main" id="{0DA3BF42-CE37-46B2-8FEF-0203707FECE3}"/>
              </a:ext>
            </a:extLst>
          </p:cNvPr>
          <p:cNvSpPr/>
          <p:nvPr/>
        </p:nvSpPr>
        <p:spPr>
          <a:xfrm>
            <a:off x="2871216" y="4791456"/>
            <a:ext cx="3401568" cy="3023616"/>
          </a:xfrm>
          <a:prstGeom prst="hexagon">
            <a:avLst/>
          </a:prstGeom>
          <a:ln w="57150">
            <a:solidFill>
              <a:srgbClr val="E95D5D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What is the difference between race, ethnicity and culture?</a:t>
            </a:r>
          </a:p>
          <a:p>
            <a:pPr algn="ctr"/>
            <a:endParaRPr lang="en-GB" dirty="0"/>
          </a:p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(what do these words mean to you? Would you answer differently to any of these)</a:t>
            </a:r>
          </a:p>
        </p:txBody>
      </p:sp>
      <p:sp>
        <p:nvSpPr>
          <p:cNvPr id="8" name="Hexagon 7">
            <a:extLst>
              <a:ext uri="{FF2B5EF4-FFF2-40B4-BE49-F238E27FC236}">
                <a16:creationId xmlns:a16="http://schemas.microsoft.com/office/drawing/2014/main" id="{12448BC4-FA23-4B4C-99D6-6715AF22EFCE}"/>
              </a:ext>
            </a:extLst>
          </p:cNvPr>
          <p:cNvSpPr/>
          <p:nvPr/>
        </p:nvSpPr>
        <p:spPr>
          <a:xfrm>
            <a:off x="182880" y="6327648"/>
            <a:ext cx="3401568" cy="3023616"/>
          </a:xfrm>
          <a:prstGeom prst="hexagon">
            <a:avLst/>
          </a:prstGeom>
          <a:ln w="57150">
            <a:solidFill>
              <a:srgbClr val="E95D5D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What considerations should be given to staff or patients who are practising Muslims?</a:t>
            </a:r>
          </a:p>
          <a:p>
            <a:pPr algn="ctr"/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sz="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(think about religious holidays, periods of fasting, time and space for prayer…)</a:t>
            </a:r>
          </a:p>
          <a:p>
            <a:pPr algn="ctr"/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67275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Hexagon 6">
            <a:extLst>
              <a:ext uri="{FF2B5EF4-FFF2-40B4-BE49-F238E27FC236}">
                <a16:creationId xmlns:a16="http://schemas.microsoft.com/office/drawing/2014/main" id="{0DA3BF42-CE37-46B2-8FEF-0203707FECE3}"/>
              </a:ext>
            </a:extLst>
          </p:cNvPr>
          <p:cNvSpPr/>
          <p:nvPr/>
        </p:nvSpPr>
        <p:spPr>
          <a:xfrm>
            <a:off x="579120" y="4828032"/>
            <a:ext cx="3401568" cy="3023616"/>
          </a:xfrm>
          <a:prstGeom prst="hexagon">
            <a:avLst/>
          </a:prstGeom>
          <a:solidFill>
            <a:srgbClr val="B686DA"/>
          </a:solidFill>
          <a:ln w="571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3600" b="1" dirty="0"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</a:p>
        </p:txBody>
      </p:sp>
      <p:sp>
        <p:nvSpPr>
          <p:cNvPr id="9" name="Hexagon 8">
            <a:extLst>
              <a:ext uri="{FF2B5EF4-FFF2-40B4-BE49-F238E27FC236}">
                <a16:creationId xmlns:a16="http://schemas.microsoft.com/office/drawing/2014/main" id="{F61FAC61-30A1-4E6E-B9C2-2ECF77CAF8AD}"/>
              </a:ext>
            </a:extLst>
          </p:cNvPr>
          <p:cNvSpPr/>
          <p:nvPr/>
        </p:nvSpPr>
        <p:spPr>
          <a:xfrm>
            <a:off x="3267456" y="195072"/>
            <a:ext cx="3401568" cy="3023616"/>
          </a:xfrm>
          <a:prstGeom prst="hexagon">
            <a:avLst/>
          </a:prstGeom>
          <a:solidFill>
            <a:srgbClr val="B686DA"/>
          </a:solidFill>
          <a:ln w="571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3600" b="1" dirty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</a:p>
        </p:txBody>
      </p:sp>
      <p:sp>
        <p:nvSpPr>
          <p:cNvPr id="10" name="Hexagon 9">
            <a:extLst>
              <a:ext uri="{FF2B5EF4-FFF2-40B4-BE49-F238E27FC236}">
                <a16:creationId xmlns:a16="http://schemas.microsoft.com/office/drawing/2014/main" id="{A862F26A-AAFD-462D-95DF-F35C862CB177}"/>
              </a:ext>
            </a:extLst>
          </p:cNvPr>
          <p:cNvSpPr/>
          <p:nvPr/>
        </p:nvSpPr>
        <p:spPr>
          <a:xfrm>
            <a:off x="579120" y="1755648"/>
            <a:ext cx="3401568" cy="3023616"/>
          </a:xfrm>
          <a:prstGeom prst="hexagon">
            <a:avLst/>
          </a:prstGeom>
          <a:solidFill>
            <a:srgbClr val="B686DA"/>
          </a:solidFill>
          <a:ln w="571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3600" b="1" dirty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</a:p>
        </p:txBody>
      </p:sp>
      <p:sp>
        <p:nvSpPr>
          <p:cNvPr id="11" name="Hexagon 10">
            <a:extLst>
              <a:ext uri="{FF2B5EF4-FFF2-40B4-BE49-F238E27FC236}">
                <a16:creationId xmlns:a16="http://schemas.microsoft.com/office/drawing/2014/main" id="{982FB40D-5BE7-4537-96AE-1865F6B0E174}"/>
              </a:ext>
            </a:extLst>
          </p:cNvPr>
          <p:cNvSpPr/>
          <p:nvPr/>
        </p:nvSpPr>
        <p:spPr>
          <a:xfrm>
            <a:off x="3267456" y="3267456"/>
            <a:ext cx="3401568" cy="3023616"/>
          </a:xfrm>
          <a:prstGeom prst="hexagon">
            <a:avLst/>
          </a:prstGeom>
          <a:solidFill>
            <a:srgbClr val="B686DA"/>
          </a:solidFill>
          <a:ln w="571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3600" b="1" dirty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</a:p>
        </p:txBody>
      </p:sp>
      <p:sp>
        <p:nvSpPr>
          <p:cNvPr id="12" name="Hexagon 11">
            <a:extLst>
              <a:ext uri="{FF2B5EF4-FFF2-40B4-BE49-F238E27FC236}">
                <a16:creationId xmlns:a16="http://schemas.microsoft.com/office/drawing/2014/main" id="{9739684B-F320-4CF1-90A1-081E67C58DDF}"/>
              </a:ext>
            </a:extLst>
          </p:cNvPr>
          <p:cNvSpPr/>
          <p:nvPr/>
        </p:nvSpPr>
        <p:spPr>
          <a:xfrm>
            <a:off x="3267456" y="6339840"/>
            <a:ext cx="3401568" cy="3023616"/>
          </a:xfrm>
          <a:prstGeom prst="hexagon">
            <a:avLst/>
          </a:prstGeom>
          <a:solidFill>
            <a:srgbClr val="B686DA"/>
          </a:solidFill>
          <a:ln w="571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3600" b="1" dirty="0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</a:p>
        </p:txBody>
      </p:sp>
    </p:spTree>
    <p:extLst>
      <p:ext uri="{BB962C8B-B14F-4D97-AF65-F5344CB8AC3E}">
        <p14:creationId xmlns:p14="http://schemas.microsoft.com/office/powerpoint/2010/main" val="16727789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Hexagon 3">
            <a:extLst>
              <a:ext uri="{FF2B5EF4-FFF2-40B4-BE49-F238E27FC236}">
                <a16:creationId xmlns:a16="http://schemas.microsoft.com/office/drawing/2014/main" id="{0FE9C3A0-8FF2-4A4B-BB35-B56D65012A9F}"/>
              </a:ext>
            </a:extLst>
          </p:cNvPr>
          <p:cNvSpPr/>
          <p:nvPr/>
        </p:nvSpPr>
        <p:spPr>
          <a:xfrm>
            <a:off x="3279648" y="231648"/>
            <a:ext cx="3401568" cy="3023616"/>
          </a:xfrm>
          <a:prstGeom prst="hexagon">
            <a:avLst/>
          </a:prstGeom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5" name="Hexagon 4">
            <a:extLst>
              <a:ext uri="{FF2B5EF4-FFF2-40B4-BE49-F238E27FC236}">
                <a16:creationId xmlns:a16="http://schemas.microsoft.com/office/drawing/2014/main" id="{AC0537B2-B2A0-430D-A142-2B05D2271E95}"/>
              </a:ext>
            </a:extLst>
          </p:cNvPr>
          <p:cNvSpPr/>
          <p:nvPr/>
        </p:nvSpPr>
        <p:spPr>
          <a:xfrm>
            <a:off x="591312" y="1792224"/>
            <a:ext cx="3401568" cy="3023616"/>
          </a:xfrm>
          <a:prstGeom prst="hexagon">
            <a:avLst/>
          </a:prstGeom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6" name="Hexagon 5">
            <a:extLst>
              <a:ext uri="{FF2B5EF4-FFF2-40B4-BE49-F238E27FC236}">
                <a16:creationId xmlns:a16="http://schemas.microsoft.com/office/drawing/2014/main" id="{C9D1ADF9-D68D-453D-B26A-CFCFA51A1011}"/>
              </a:ext>
            </a:extLst>
          </p:cNvPr>
          <p:cNvSpPr/>
          <p:nvPr/>
        </p:nvSpPr>
        <p:spPr>
          <a:xfrm>
            <a:off x="3279648" y="3304032"/>
            <a:ext cx="3401568" cy="3023616"/>
          </a:xfrm>
          <a:prstGeom prst="hexagon">
            <a:avLst/>
          </a:prstGeom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7" name="Hexagon 6">
            <a:extLst>
              <a:ext uri="{FF2B5EF4-FFF2-40B4-BE49-F238E27FC236}">
                <a16:creationId xmlns:a16="http://schemas.microsoft.com/office/drawing/2014/main" id="{0DA3BF42-CE37-46B2-8FEF-0203707FECE3}"/>
              </a:ext>
            </a:extLst>
          </p:cNvPr>
          <p:cNvSpPr/>
          <p:nvPr/>
        </p:nvSpPr>
        <p:spPr>
          <a:xfrm>
            <a:off x="579120" y="4828032"/>
            <a:ext cx="3401568" cy="3023616"/>
          </a:xfrm>
          <a:prstGeom prst="hexagon">
            <a:avLst/>
          </a:prstGeom>
          <a:solidFill>
            <a:srgbClr val="E95D5D"/>
          </a:solidFill>
          <a:ln w="571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36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8" name="Hexagon 7">
            <a:extLst>
              <a:ext uri="{FF2B5EF4-FFF2-40B4-BE49-F238E27FC236}">
                <a16:creationId xmlns:a16="http://schemas.microsoft.com/office/drawing/2014/main" id="{12448BC4-FA23-4B4C-99D6-6715AF22EFCE}"/>
              </a:ext>
            </a:extLst>
          </p:cNvPr>
          <p:cNvSpPr/>
          <p:nvPr/>
        </p:nvSpPr>
        <p:spPr>
          <a:xfrm>
            <a:off x="3279648" y="6376416"/>
            <a:ext cx="3401568" cy="3023616"/>
          </a:xfrm>
          <a:prstGeom prst="hexagon">
            <a:avLst/>
          </a:prstGeom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9" name="Hexagon 8">
            <a:extLst>
              <a:ext uri="{FF2B5EF4-FFF2-40B4-BE49-F238E27FC236}">
                <a16:creationId xmlns:a16="http://schemas.microsoft.com/office/drawing/2014/main" id="{F61FAC61-30A1-4E6E-B9C2-2ECF77CAF8AD}"/>
              </a:ext>
            </a:extLst>
          </p:cNvPr>
          <p:cNvSpPr/>
          <p:nvPr/>
        </p:nvSpPr>
        <p:spPr>
          <a:xfrm>
            <a:off x="3267456" y="195072"/>
            <a:ext cx="3401568" cy="3023616"/>
          </a:xfrm>
          <a:prstGeom prst="hexagon">
            <a:avLst/>
          </a:prstGeom>
          <a:solidFill>
            <a:srgbClr val="E95D5D"/>
          </a:solidFill>
          <a:ln w="571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36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0" name="Hexagon 9">
            <a:extLst>
              <a:ext uri="{FF2B5EF4-FFF2-40B4-BE49-F238E27FC236}">
                <a16:creationId xmlns:a16="http://schemas.microsoft.com/office/drawing/2014/main" id="{A862F26A-AAFD-462D-95DF-F35C862CB177}"/>
              </a:ext>
            </a:extLst>
          </p:cNvPr>
          <p:cNvSpPr/>
          <p:nvPr/>
        </p:nvSpPr>
        <p:spPr>
          <a:xfrm>
            <a:off x="579120" y="1755648"/>
            <a:ext cx="3401568" cy="3023616"/>
          </a:xfrm>
          <a:prstGeom prst="hexagon">
            <a:avLst/>
          </a:prstGeom>
          <a:solidFill>
            <a:srgbClr val="E95D5D"/>
          </a:solidFill>
          <a:ln w="571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36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11" name="Hexagon 10">
            <a:extLst>
              <a:ext uri="{FF2B5EF4-FFF2-40B4-BE49-F238E27FC236}">
                <a16:creationId xmlns:a16="http://schemas.microsoft.com/office/drawing/2014/main" id="{982FB40D-5BE7-4537-96AE-1865F6B0E174}"/>
              </a:ext>
            </a:extLst>
          </p:cNvPr>
          <p:cNvSpPr/>
          <p:nvPr/>
        </p:nvSpPr>
        <p:spPr>
          <a:xfrm>
            <a:off x="3267456" y="3267456"/>
            <a:ext cx="3401568" cy="3023616"/>
          </a:xfrm>
          <a:prstGeom prst="hexagon">
            <a:avLst/>
          </a:prstGeom>
          <a:solidFill>
            <a:srgbClr val="E95D5D"/>
          </a:solidFill>
          <a:ln w="571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36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2" name="Hexagon 11">
            <a:extLst>
              <a:ext uri="{FF2B5EF4-FFF2-40B4-BE49-F238E27FC236}">
                <a16:creationId xmlns:a16="http://schemas.microsoft.com/office/drawing/2014/main" id="{9739684B-F320-4CF1-90A1-081E67C58DDF}"/>
              </a:ext>
            </a:extLst>
          </p:cNvPr>
          <p:cNvSpPr/>
          <p:nvPr/>
        </p:nvSpPr>
        <p:spPr>
          <a:xfrm>
            <a:off x="3267456" y="6339840"/>
            <a:ext cx="3401568" cy="3023616"/>
          </a:xfrm>
          <a:prstGeom prst="hexagon">
            <a:avLst/>
          </a:prstGeom>
          <a:solidFill>
            <a:srgbClr val="E95D5D"/>
          </a:solidFill>
          <a:ln w="571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29052080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Hexagon 3">
            <a:extLst>
              <a:ext uri="{FF2B5EF4-FFF2-40B4-BE49-F238E27FC236}">
                <a16:creationId xmlns:a16="http://schemas.microsoft.com/office/drawing/2014/main" id="{0FE9C3A0-8FF2-4A4B-BB35-B56D65012A9F}"/>
              </a:ext>
            </a:extLst>
          </p:cNvPr>
          <p:cNvSpPr/>
          <p:nvPr/>
        </p:nvSpPr>
        <p:spPr>
          <a:xfrm>
            <a:off x="182880" y="182880"/>
            <a:ext cx="3401568" cy="3023616"/>
          </a:xfrm>
          <a:prstGeom prst="hexagon">
            <a:avLst/>
          </a:prstGeom>
          <a:ln w="571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What religions and/or countries do not celebrate Christmas as a national holiday?</a:t>
            </a:r>
          </a:p>
          <a:p>
            <a:pPr algn="ctr"/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(consider New Year and other national holidays in the UK, how do these differ in other cultures?)</a:t>
            </a:r>
          </a:p>
          <a:p>
            <a:pPr algn="ctr"/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Hexagon 4">
            <a:extLst>
              <a:ext uri="{FF2B5EF4-FFF2-40B4-BE49-F238E27FC236}">
                <a16:creationId xmlns:a16="http://schemas.microsoft.com/office/drawing/2014/main" id="{AC0537B2-B2A0-430D-A142-2B05D2271E95}"/>
              </a:ext>
            </a:extLst>
          </p:cNvPr>
          <p:cNvSpPr/>
          <p:nvPr/>
        </p:nvSpPr>
        <p:spPr>
          <a:xfrm>
            <a:off x="2846832" y="1743456"/>
            <a:ext cx="3401568" cy="3023616"/>
          </a:xfrm>
          <a:prstGeom prst="hexagon">
            <a:avLst/>
          </a:prstGeom>
          <a:ln w="571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What does cis gender and gender non-conforming mean?</a:t>
            </a:r>
          </a:p>
          <a:p>
            <a:pPr algn="ctr"/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(what terms are you most comfortable with using to describe yourself? What other terms have you heard of or are curious to know more about their meaning) </a:t>
            </a:r>
          </a:p>
        </p:txBody>
      </p:sp>
      <p:sp>
        <p:nvSpPr>
          <p:cNvPr id="6" name="Hexagon 5">
            <a:extLst>
              <a:ext uri="{FF2B5EF4-FFF2-40B4-BE49-F238E27FC236}">
                <a16:creationId xmlns:a16="http://schemas.microsoft.com/office/drawing/2014/main" id="{C9D1ADF9-D68D-453D-B26A-CFCFA51A1011}"/>
              </a:ext>
            </a:extLst>
          </p:cNvPr>
          <p:cNvSpPr/>
          <p:nvPr/>
        </p:nvSpPr>
        <p:spPr>
          <a:xfrm>
            <a:off x="182880" y="3255264"/>
            <a:ext cx="3401568" cy="3023616"/>
          </a:xfrm>
          <a:prstGeom prst="hexagon">
            <a:avLst/>
          </a:prstGeom>
          <a:ln w="571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What does LGBTQ+ or LGBTQIA stand for?</a:t>
            </a:r>
          </a:p>
          <a:p>
            <a:pPr algn="ctr"/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(which of these terms have you heard of? What does the + mean?)</a:t>
            </a:r>
          </a:p>
        </p:txBody>
      </p:sp>
      <p:sp>
        <p:nvSpPr>
          <p:cNvPr id="7" name="Hexagon 6">
            <a:extLst>
              <a:ext uri="{FF2B5EF4-FFF2-40B4-BE49-F238E27FC236}">
                <a16:creationId xmlns:a16="http://schemas.microsoft.com/office/drawing/2014/main" id="{0DA3BF42-CE37-46B2-8FEF-0203707FECE3}"/>
              </a:ext>
            </a:extLst>
          </p:cNvPr>
          <p:cNvSpPr/>
          <p:nvPr/>
        </p:nvSpPr>
        <p:spPr>
          <a:xfrm>
            <a:off x="2871216" y="4791456"/>
            <a:ext cx="3401568" cy="3023616"/>
          </a:xfrm>
          <a:prstGeom prst="hexagon">
            <a:avLst/>
          </a:prstGeom>
          <a:ln w="571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How would you define disability (visible and invisible) and what would it look like to you?</a:t>
            </a:r>
          </a:p>
          <a:p>
            <a:pPr algn="ctr"/>
            <a:endParaRPr lang="en-GB" dirty="0"/>
          </a:p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(consider hidden disabilities, how you describe a disability or someone without a disability and how this can be reframed to be more inclusive or equal)</a:t>
            </a:r>
          </a:p>
        </p:txBody>
      </p:sp>
      <p:sp>
        <p:nvSpPr>
          <p:cNvPr id="8" name="Hexagon 7">
            <a:extLst>
              <a:ext uri="{FF2B5EF4-FFF2-40B4-BE49-F238E27FC236}">
                <a16:creationId xmlns:a16="http://schemas.microsoft.com/office/drawing/2014/main" id="{12448BC4-FA23-4B4C-99D6-6715AF22EFCE}"/>
              </a:ext>
            </a:extLst>
          </p:cNvPr>
          <p:cNvSpPr/>
          <p:nvPr/>
        </p:nvSpPr>
        <p:spPr>
          <a:xfrm>
            <a:off x="182880" y="6327648"/>
            <a:ext cx="3401568" cy="3023616"/>
          </a:xfrm>
          <a:prstGeom prst="hexagon">
            <a:avLst/>
          </a:prstGeom>
          <a:ln w="571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He/She/They/Her/ Him/Them. What are your preferred pronouns and why?</a:t>
            </a:r>
          </a:p>
          <a:p>
            <a:pPr algn="ctr"/>
            <a:endParaRPr lang="en-GB" sz="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sz="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(which do you prefer people to use about you, which are you offended by? Consider how to communicate your preferred pronouns and what opportunities there are for colleagues/patients)</a:t>
            </a:r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26835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Hexagon 6">
            <a:extLst>
              <a:ext uri="{FF2B5EF4-FFF2-40B4-BE49-F238E27FC236}">
                <a16:creationId xmlns:a16="http://schemas.microsoft.com/office/drawing/2014/main" id="{0DA3BF42-CE37-46B2-8FEF-0203707FECE3}"/>
              </a:ext>
            </a:extLst>
          </p:cNvPr>
          <p:cNvSpPr/>
          <p:nvPr/>
        </p:nvSpPr>
        <p:spPr>
          <a:xfrm>
            <a:off x="579120" y="4828032"/>
            <a:ext cx="3401568" cy="3023616"/>
          </a:xfrm>
          <a:prstGeom prst="hexagon">
            <a:avLst/>
          </a:prstGeom>
          <a:solidFill>
            <a:srgbClr val="FFC000"/>
          </a:solidFill>
          <a:ln w="571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3600" b="1" dirty="0">
                <a:latin typeface="Arial" panose="020B0604020202020204" pitchFamily="34" charset="0"/>
                <a:cs typeface="Arial" panose="020B0604020202020204" pitchFamily="34" charset="0"/>
              </a:rPr>
              <a:t>J</a:t>
            </a:r>
          </a:p>
        </p:txBody>
      </p:sp>
      <p:sp>
        <p:nvSpPr>
          <p:cNvPr id="9" name="Hexagon 8">
            <a:extLst>
              <a:ext uri="{FF2B5EF4-FFF2-40B4-BE49-F238E27FC236}">
                <a16:creationId xmlns:a16="http://schemas.microsoft.com/office/drawing/2014/main" id="{F61FAC61-30A1-4E6E-B9C2-2ECF77CAF8AD}"/>
              </a:ext>
            </a:extLst>
          </p:cNvPr>
          <p:cNvSpPr/>
          <p:nvPr/>
        </p:nvSpPr>
        <p:spPr>
          <a:xfrm>
            <a:off x="3267456" y="195072"/>
            <a:ext cx="3401568" cy="3023616"/>
          </a:xfrm>
          <a:prstGeom prst="hexagon">
            <a:avLst/>
          </a:prstGeom>
          <a:solidFill>
            <a:srgbClr val="FFC000"/>
          </a:solidFill>
          <a:ln w="571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3600" b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</a:p>
        </p:txBody>
      </p:sp>
      <p:sp>
        <p:nvSpPr>
          <p:cNvPr id="10" name="Hexagon 9">
            <a:extLst>
              <a:ext uri="{FF2B5EF4-FFF2-40B4-BE49-F238E27FC236}">
                <a16:creationId xmlns:a16="http://schemas.microsoft.com/office/drawing/2014/main" id="{A862F26A-AAFD-462D-95DF-F35C862CB177}"/>
              </a:ext>
            </a:extLst>
          </p:cNvPr>
          <p:cNvSpPr/>
          <p:nvPr/>
        </p:nvSpPr>
        <p:spPr>
          <a:xfrm>
            <a:off x="579120" y="1755648"/>
            <a:ext cx="3401568" cy="3023616"/>
          </a:xfrm>
          <a:prstGeom prst="hexagon">
            <a:avLst/>
          </a:prstGeom>
          <a:solidFill>
            <a:srgbClr val="FFC000"/>
          </a:solidFill>
          <a:ln w="571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3600" b="1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</a:p>
        </p:txBody>
      </p:sp>
      <p:sp>
        <p:nvSpPr>
          <p:cNvPr id="11" name="Hexagon 10">
            <a:extLst>
              <a:ext uri="{FF2B5EF4-FFF2-40B4-BE49-F238E27FC236}">
                <a16:creationId xmlns:a16="http://schemas.microsoft.com/office/drawing/2014/main" id="{982FB40D-5BE7-4537-96AE-1865F6B0E174}"/>
              </a:ext>
            </a:extLst>
          </p:cNvPr>
          <p:cNvSpPr/>
          <p:nvPr/>
        </p:nvSpPr>
        <p:spPr>
          <a:xfrm>
            <a:off x="3267456" y="3267456"/>
            <a:ext cx="3401568" cy="3023616"/>
          </a:xfrm>
          <a:prstGeom prst="hexagon">
            <a:avLst/>
          </a:prstGeom>
          <a:solidFill>
            <a:srgbClr val="FFC000"/>
          </a:solidFill>
          <a:ln w="571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3600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</a:p>
        </p:txBody>
      </p:sp>
      <p:sp>
        <p:nvSpPr>
          <p:cNvPr id="12" name="Hexagon 11">
            <a:extLst>
              <a:ext uri="{FF2B5EF4-FFF2-40B4-BE49-F238E27FC236}">
                <a16:creationId xmlns:a16="http://schemas.microsoft.com/office/drawing/2014/main" id="{9739684B-F320-4CF1-90A1-081E67C58DDF}"/>
              </a:ext>
            </a:extLst>
          </p:cNvPr>
          <p:cNvSpPr/>
          <p:nvPr/>
        </p:nvSpPr>
        <p:spPr>
          <a:xfrm>
            <a:off x="3267456" y="6339840"/>
            <a:ext cx="3401568" cy="3023616"/>
          </a:xfrm>
          <a:prstGeom prst="hexagon">
            <a:avLst/>
          </a:prstGeom>
          <a:solidFill>
            <a:srgbClr val="FFC000"/>
          </a:solidFill>
          <a:ln w="571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3600" b="1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</a:p>
        </p:txBody>
      </p:sp>
    </p:spTree>
    <p:extLst>
      <p:ext uri="{BB962C8B-B14F-4D97-AF65-F5344CB8AC3E}">
        <p14:creationId xmlns:p14="http://schemas.microsoft.com/office/powerpoint/2010/main" val="29498239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Hexagon 3">
            <a:extLst>
              <a:ext uri="{FF2B5EF4-FFF2-40B4-BE49-F238E27FC236}">
                <a16:creationId xmlns:a16="http://schemas.microsoft.com/office/drawing/2014/main" id="{0FE9C3A0-8FF2-4A4B-BB35-B56D65012A9F}"/>
              </a:ext>
            </a:extLst>
          </p:cNvPr>
          <p:cNvSpPr/>
          <p:nvPr/>
        </p:nvSpPr>
        <p:spPr>
          <a:xfrm>
            <a:off x="182880" y="182880"/>
            <a:ext cx="3401568" cy="3023616"/>
          </a:xfrm>
          <a:prstGeom prst="hexagon">
            <a:avLst/>
          </a:prstGeom>
          <a:ln w="57150">
            <a:solidFill>
              <a:srgbClr val="92D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Describe adjustments/ considerations you can make for colleagues/ patients?</a:t>
            </a:r>
          </a:p>
          <a:p>
            <a:pPr algn="ctr"/>
            <a:endParaRPr lang="en-GB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(consider specific conditions; pregnancy, hearing or visual impairments, religious needs, what can you change to enable them to work to their full potential?)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Hexagon 4">
            <a:extLst>
              <a:ext uri="{FF2B5EF4-FFF2-40B4-BE49-F238E27FC236}">
                <a16:creationId xmlns:a16="http://schemas.microsoft.com/office/drawing/2014/main" id="{AC0537B2-B2A0-430D-A142-2B05D2271E95}"/>
              </a:ext>
            </a:extLst>
          </p:cNvPr>
          <p:cNvSpPr/>
          <p:nvPr/>
        </p:nvSpPr>
        <p:spPr>
          <a:xfrm>
            <a:off x="2846832" y="1743456"/>
            <a:ext cx="3401568" cy="3023616"/>
          </a:xfrm>
          <a:prstGeom prst="hexagon">
            <a:avLst/>
          </a:prstGeom>
          <a:ln w="57150">
            <a:solidFill>
              <a:srgbClr val="92D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What is a health inequality and whom does it affect?</a:t>
            </a:r>
          </a:p>
          <a:p>
            <a:pPr algn="ctr"/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(Which groups do you think are most affected by health inequalities and how does this present in your area of work?) </a:t>
            </a:r>
          </a:p>
        </p:txBody>
      </p:sp>
      <p:sp>
        <p:nvSpPr>
          <p:cNvPr id="6" name="Hexagon 5">
            <a:extLst>
              <a:ext uri="{FF2B5EF4-FFF2-40B4-BE49-F238E27FC236}">
                <a16:creationId xmlns:a16="http://schemas.microsoft.com/office/drawing/2014/main" id="{C9D1ADF9-D68D-453D-B26A-CFCFA51A1011}"/>
              </a:ext>
            </a:extLst>
          </p:cNvPr>
          <p:cNvSpPr/>
          <p:nvPr/>
        </p:nvSpPr>
        <p:spPr>
          <a:xfrm>
            <a:off x="182880" y="3255264"/>
            <a:ext cx="3401568" cy="3023616"/>
          </a:xfrm>
          <a:prstGeom prst="hexagon">
            <a:avLst/>
          </a:prstGeom>
          <a:ln w="57150">
            <a:solidFill>
              <a:srgbClr val="92D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Describe a time when someone went out of their way to make you feel included.</a:t>
            </a:r>
          </a:p>
          <a:p>
            <a:pPr algn="ctr"/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(why did they do this? How did you feel? Did you expect it? If they hadn’t done this what would the impact have been?</a:t>
            </a:r>
          </a:p>
        </p:txBody>
      </p:sp>
      <p:sp>
        <p:nvSpPr>
          <p:cNvPr id="7" name="Hexagon 6">
            <a:extLst>
              <a:ext uri="{FF2B5EF4-FFF2-40B4-BE49-F238E27FC236}">
                <a16:creationId xmlns:a16="http://schemas.microsoft.com/office/drawing/2014/main" id="{0DA3BF42-CE37-46B2-8FEF-0203707FECE3}"/>
              </a:ext>
            </a:extLst>
          </p:cNvPr>
          <p:cNvSpPr/>
          <p:nvPr/>
        </p:nvSpPr>
        <p:spPr>
          <a:xfrm>
            <a:off x="2871216" y="4791456"/>
            <a:ext cx="3401568" cy="3023616"/>
          </a:xfrm>
          <a:prstGeom prst="hexagon">
            <a:avLst/>
          </a:prstGeom>
          <a:ln w="57150">
            <a:solidFill>
              <a:srgbClr val="92D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What is the difference between marriage and civil partnership?</a:t>
            </a:r>
          </a:p>
          <a:p>
            <a:pPr algn="ctr"/>
            <a:endParaRPr lang="en-GB" dirty="0"/>
          </a:p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(consider legal differences in the UK and in other countries. How are these relationships recognised by others?)</a:t>
            </a:r>
          </a:p>
        </p:txBody>
      </p:sp>
      <p:sp>
        <p:nvSpPr>
          <p:cNvPr id="8" name="Hexagon 7">
            <a:extLst>
              <a:ext uri="{FF2B5EF4-FFF2-40B4-BE49-F238E27FC236}">
                <a16:creationId xmlns:a16="http://schemas.microsoft.com/office/drawing/2014/main" id="{12448BC4-FA23-4B4C-99D6-6715AF22EFCE}"/>
              </a:ext>
            </a:extLst>
          </p:cNvPr>
          <p:cNvSpPr/>
          <p:nvPr/>
        </p:nvSpPr>
        <p:spPr>
          <a:xfrm>
            <a:off x="182880" y="6327648"/>
            <a:ext cx="3401568" cy="3023616"/>
          </a:xfrm>
          <a:prstGeom prst="hexagon">
            <a:avLst/>
          </a:prstGeom>
          <a:ln w="57150">
            <a:solidFill>
              <a:srgbClr val="92D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BONUS </a:t>
            </a:r>
          </a:p>
          <a:p>
            <a:pPr algn="ctr"/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 What question relating to EDI topics would you like to ask or discuss?</a:t>
            </a:r>
          </a:p>
          <a:p>
            <a:pPr algn="ctr"/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65597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Hexagon 6">
            <a:extLst>
              <a:ext uri="{FF2B5EF4-FFF2-40B4-BE49-F238E27FC236}">
                <a16:creationId xmlns:a16="http://schemas.microsoft.com/office/drawing/2014/main" id="{0DA3BF42-CE37-46B2-8FEF-0203707FECE3}"/>
              </a:ext>
            </a:extLst>
          </p:cNvPr>
          <p:cNvSpPr/>
          <p:nvPr/>
        </p:nvSpPr>
        <p:spPr>
          <a:xfrm>
            <a:off x="579120" y="4828032"/>
            <a:ext cx="3401568" cy="3023616"/>
          </a:xfrm>
          <a:prstGeom prst="hexagon">
            <a:avLst/>
          </a:prstGeom>
          <a:solidFill>
            <a:srgbClr val="92D050"/>
          </a:solidFill>
          <a:ln w="571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3600" b="1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</a:p>
        </p:txBody>
      </p:sp>
      <p:sp>
        <p:nvSpPr>
          <p:cNvPr id="9" name="Hexagon 8">
            <a:extLst>
              <a:ext uri="{FF2B5EF4-FFF2-40B4-BE49-F238E27FC236}">
                <a16:creationId xmlns:a16="http://schemas.microsoft.com/office/drawing/2014/main" id="{F61FAC61-30A1-4E6E-B9C2-2ECF77CAF8AD}"/>
              </a:ext>
            </a:extLst>
          </p:cNvPr>
          <p:cNvSpPr/>
          <p:nvPr/>
        </p:nvSpPr>
        <p:spPr>
          <a:xfrm>
            <a:off x="3267456" y="195072"/>
            <a:ext cx="3401568" cy="3023616"/>
          </a:xfrm>
          <a:prstGeom prst="hexagon">
            <a:avLst/>
          </a:prstGeom>
          <a:solidFill>
            <a:srgbClr val="92D050"/>
          </a:solidFill>
          <a:ln w="571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3600" b="1" dirty="0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</a:p>
        </p:txBody>
      </p:sp>
      <p:sp>
        <p:nvSpPr>
          <p:cNvPr id="10" name="Hexagon 9">
            <a:extLst>
              <a:ext uri="{FF2B5EF4-FFF2-40B4-BE49-F238E27FC236}">
                <a16:creationId xmlns:a16="http://schemas.microsoft.com/office/drawing/2014/main" id="{A862F26A-AAFD-462D-95DF-F35C862CB177}"/>
              </a:ext>
            </a:extLst>
          </p:cNvPr>
          <p:cNvSpPr/>
          <p:nvPr/>
        </p:nvSpPr>
        <p:spPr>
          <a:xfrm>
            <a:off x="579120" y="1755648"/>
            <a:ext cx="3401568" cy="3023616"/>
          </a:xfrm>
          <a:prstGeom prst="hexagon">
            <a:avLst/>
          </a:prstGeom>
          <a:solidFill>
            <a:srgbClr val="92D050"/>
          </a:solidFill>
          <a:ln w="571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3600" b="1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</a:p>
        </p:txBody>
      </p:sp>
      <p:sp>
        <p:nvSpPr>
          <p:cNvPr id="11" name="Hexagon 10">
            <a:extLst>
              <a:ext uri="{FF2B5EF4-FFF2-40B4-BE49-F238E27FC236}">
                <a16:creationId xmlns:a16="http://schemas.microsoft.com/office/drawing/2014/main" id="{982FB40D-5BE7-4537-96AE-1865F6B0E174}"/>
              </a:ext>
            </a:extLst>
          </p:cNvPr>
          <p:cNvSpPr/>
          <p:nvPr/>
        </p:nvSpPr>
        <p:spPr>
          <a:xfrm>
            <a:off x="3267456" y="3267456"/>
            <a:ext cx="3401568" cy="3023616"/>
          </a:xfrm>
          <a:prstGeom prst="hexagon">
            <a:avLst/>
          </a:prstGeom>
          <a:solidFill>
            <a:srgbClr val="92D050"/>
          </a:solidFill>
          <a:ln w="571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3600" b="1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</a:p>
        </p:txBody>
      </p:sp>
      <p:sp>
        <p:nvSpPr>
          <p:cNvPr id="12" name="Hexagon 11">
            <a:extLst>
              <a:ext uri="{FF2B5EF4-FFF2-40B4-BE49-F238E27FC236}">
                <a16:creationId xmlns:a16="http://schemas.microsoft.com/office/drawing/2014/main" id="{9739684B-F320-4CF1-90A1-081E67C58DDF}"/>
              </a:ext>
            </a:extLst>
          </p:cNvPr>
          <p:cNvSpPr/>
          <p:nvPr/>
        </p:nvSpPr>
        <p:spPr>
          <a:xfrm>
            <a:off x="3267456" y="6339840"/>
            <a:ext cx="3401568" cy="3023616"/>
          </a:xfrm>
          <a:prstGeom prst="hexagon">
            <a:avLst/>
          </a:prstGeom>
          <a:solidFill>
            <a:srgbClr val="92D050"/>
          </a:solidFill>
          <a:ln w="571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3600" b="1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</a:p>
        </p:txBody>
      </p:sp>
    </p:spTree>
    <p:extLst>
      <p:ext uri="{BB962C8B-B14F-4D97-AF65-F5344CB8AC3E}">
        <p14:creationId xmlns:p14="http://schemas.microsoft.com/office/powerpoint/2010/main" val="3422923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Hexagon 3">
            <a:extLst>
              <a:ext uri="{FF2B5EF4-FFF2-40B4-BE49-F238E27FC236}">
                <a16:creationId xmlns:a16="http://schemas.microsoft.com/office/drawing/2014/main" id="{0FE9C3A0-8FF2-4A4B-BB35-B56D65012A9F}"/>
              </a:ext>
            </a:extLst>
          </p:cNvPr>
          <p:cNvSpPr/>
          <p:nvPr/>
        </p:nvSpPr>
        <p:spPr>
          <a:xfrm>
            <a:off x="182880" y="182880"/>
            <a:ext cx="3401568" cy="3023616"/>
          </a:xfrm>
          <a:prstGeom prst="hexagon">
            <a:avLst/>
          </a:prstGeom>
          <a:ln w="571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What assumptions are made of people who are not married?</a:t>
            </a:r>
          </a:p>
          <a:p>
            <a:pPr algn="ctr"/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(Reflect on your own assumptions and what other views there could be. How does your own experience impact these assumptions. How do these assumptions demonstrate in workplaces?)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Hexagon 4">
            <a:extLst>
              <a:ext uri="{FF2B5EF4-FFF2-40B4-BE49-F238E27FC236}">
                <a16:creationId xmlns:a16="http://schemas.microsoft.com/office/drawing/2014/main" id="{AC0537B2-B2A0-430D-A142-2B05D2271E95}"/>
              </a:ext>
            </a:extLst>
          </p:cNvPr>
          <p:cNvSpPr/>
          <p:nvPr/>
        </p:nvSpPr>
        <p:spPr>
          <a:xfrm>
            <a:off x="2846832" y="1743456"/>
            <a:ext cx="3401568" cy="3023616"/>
          </a:xfrm>
          <a:prstGeom prst="hexagon">
            <a:avLst/>
          </a:prstGeom>
          <a:ln w="571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What are the differences between prejudice, bias and discrimination?</a:t>
            </a:r>
          </a:p>
          <a:p>
            <a:pPr algn="ctr"/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(how overt are these, what influences and intent might be behind them. Discuss phrases such as Direct/Indirect discrimination and unconscious bias) </a:t>
            </a:r>
          </a:p>
        </p:txBody>
      </p:sp>
      <p:sp>
        <p:nvSpPr>
          <p:cNvPr id="6" name="Hexagon 5">
            <a:extLst>
              <a:ext uri="{FF2B5EF4-FFF2-40B4-BE49-F238E27FC236}">
                <a16:creationId xmlns:a16="http://schemas.microsoft.com/office/drawing/2014/main" id="{C9D1ADF9-D68D-453D-B26A-CFCFA51A1011}"/>
              </a:ext>
            </a:extLst>
          </p:cNvPr>
          <p:cNvSpPr/>
          <p:nvPr/>
        </p:nvSpPr>
        <p:spPr>
          <a:xfrm>
            <a:off x="182880" y="3255264"/>
            <a:ext cx="3401568" cy="3023616"/>
          </a:xfrm>
          <a:prstGeom prst="hexagon">
            <a:avLst/>
          </a:prstGeom>
          <a:ln w="571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Have you ever been in the minority and if so how did you feel?</a:t>
            </a:r>
          </a:p>
          <a:p>
            <a:pPr algn="ctr"/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(positive or negative examples welcome. It could be based on a protected characteristic or thoughts or views outnumbered)</a:t>
            </a:r>
          </a:p>
        </p:txBody>
      </p:sp>
      <p:sp>
        <p:nvSpPr>
          <p:cNvPr id="7" name="Hexagon 6">
            <a:extLst>
              <a:ext uri="{FF2B5EF4-FFF2-40B4-BE49-F238E27FC236}">
                <a16:creationId xmlns:a16="http://schemas.microsoft.com/office/drawing/2014/main" id="{0DA3BF42-CE37-46B2-8FEF-0203707FECE3}"/>
              </a:ext>
            </a:extLst>
          </p:cNvPr>
          <p:cNvSpPr/>
          <p:nvPr/>
        </p:nvSpPr>
        <p:spPr>
          <a:xfrm>
            <a:off x="2871216" y="4791456"/>
            <a:ext cx="3401568" cy="3023616"/>
          </a:xfrm>
          <a:prstGeom prst="hexagon">
            <a:avLst/>
          </a:prstGeom>
          <a:ln w="571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Describe an instance when you went out your way to include someone else.</a:t>
            </a:r>
          </a:p>
          <a:p>
            <a:pPr algn="ctr"/>
            <a:endParaRPr lang="en-GB" dirty="0"/>
          </a:p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(what opportunities do you have to include others? Think of new team members or people within a groups you are part of. What are the benefits of including others)</a:t>
            </a:r>
          </a:p>
        </p:txBody>
      </p:sp>
      <p:sp>
        <p:nvSpPr>
          <p:cNvPr id="8" name="Hexagon 7">
            <a:extLst>
              <a:ext uri="{FF2B5EF4-FFF2-40B4-BE49-F238E27FC236}">
                <a16:creationId xmlns:a16="http://schemas.microsoft.com/office/drawing/2014/main" id="{12448BC4-FA23-4B4C-99D6-6715AF22EFCE}"/>
              </a:ext>
            </a:extLst>
          </p:cNvPr>
          <p:cNvSpPr/>
          <p:nvPr/>
        </p:nvSpPr>
        <p:spPr>
          <a:xfrm>
            <a:off x="182880" y="6327648"/>
            <a:ext cx="3401568" cy="3023616"/>
          </a:xfrm>
          <a:prstGeom prst="hexagon">
            <a:avLst/>
          </a:prstGeom>
          <a:ln w="571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Since your first understanding of diversity, how has your opinion changed?</a:t>
            </a:r>
          </a:p>
          <a:p>
            <a:pPr algn="ctr"/>
            <a:endParaRPr lang="en-GB" sz="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sz="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(Think about your views growing up, at school etc. What have been your key moments which define your current understanding)</a:t>
            </a:r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30693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Hexagon 6">
            <a:extLst>
              <a:ext uri="{FF2B5EF4-FFF2-40B4-BE49-F238E27FC236}">
                <a16:creationId xmlns:a16="http://schemas.microsoft.com/office/drawing/2014/main" id="{0DA3BF42-CE37-46B2-8FEF-0203707FECE3}"/>
              </a:ext>
            </a:extLst>
          </p:cNvPr>
          <p:cNvSpPr/>
          <p:nvPr/>
        </p:nvSpPr>
        <p:spPr>
          <a:xfrm>
            <a:off x="579120" y="4828032"/>
            <a:ext cx="3401568" cy="3023616"/>
          </a:xfrm>
          <a:prstGeom prst="hexagon">
            <a:avLst/>
          </a:prstGeom>
          <a:solidFill>
            <a:schemeClr val="accent1">
              <a:lumMod val="60000"/>
              <a:lumOff val="40000"/>
            </a:schemeClr>
          </a:solidFill>
          <a:ln w="571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3600" b="1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</a:p>
        </p:txBody>
      </p:sp>
      <p:sp>
        <p:nvSpPr>
          <p:cNvPr id="9" name="Hexagon 8">
            <a:extLst>
              <a:ext uri="{FF2B5EF4-FFF2-40B4-BE49-F238E27FC236}">
                <a16:creationId xmlns:a16="http://schemas.microsoft.com/office/drawing/2014/main" id="{F61FAC61-30A1-4E6E-B9C2-2ECF77CAF8AD}"/>
              </a:ext>
            </a:extLst>
          </p:cNvPr>
          <p:cNvSpPr/>
          <p:nvPr/>
        </p:nvSpPr>
        <p:spPr>
          <a:xfrm>
            <a:off x="3267456" y="195072"/>
            <a:ext cx="3401568" cy="3023616"/>
          </a:xfrm>
          <a:prstGeom prst="hexagon">
            <a:avLst/>
          </a:prstGeom>
          <a:solidFill>
            <a:schemeClr val="accent1">
              <a:lumMod val="60000"/>
              <a:lumOff val="40000"/>
            </a:schemeClr>
          </a:solidFill>
          <a:ln w="571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3600" b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</a:p>
        </p:txBody>
      </p:sp>
      <p:sp>
        <p:nvSpPr>
          <p:cNvPr id="10" name="Hexagon 9">
            <a:extLst>
              <a:ext uri="{FF2B5EF4-FFF2-40B4-BE49-F238E27FC236}">
                <a16:creationId xmlns:a16="http://schemas.microsoft.com/office/drawing/2014/main" id="{A862F26A-AAFD-462D-95DF-F35C862CB177}"/>
              </a:ext>
            </a:extLst>
          </p:cNvPr>
          <p:cNvSpPr/>
          <p:nvPr/>
        </p:nvSpPr>
        <p:spPr>
          <a:xfrm>
            <a:off x="579120" y="1755648"/>
            <a:ext cx="3401568" cy="3023616"/>
          </a:xfrm>
          <a:prstGeom prst="hexagon">
            <a:avLst/>
          </a:prstGeom>
          <a:solidFill>
            <a:schemeClr val="accent1">
              <a:lumMod val="60000"/>
              <a:lumOff val="40000"/>
            </a:schemeClr>
          </a:solidFill>
          <a:ln w="571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3600" b="1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</a:p>
        </p:txBody>
      </p:sp>
      <p:sp>
        <p:nvSpPr>
          <p:cNvPr id="11" name="Hexagon 10">
            <a:extLst>
              <a:ext uri="{FF2B5EF4-FFF2-40B4-BE49-F238E27FC236}">
                <a16:creationId xmlns:a16="http://schemas.microsoft.com/office/drawing/2014/main" id="{982FB40D-5BE7-4537-96AE-1865F6B0E174}"/>
              </a:ext>
            </a:extLst>
          </p:cNvPr>
          <p:cNvSpPr/>
          <p:nvPr/>
        </p:nvSpPr>
        <p:spPr>
          <a:xfrm>
            <a:off x="3267456" y="3267456"/>
            <a:ext cx="3401568" cy="3023616"/>
          </a:xfrm>
          <a:prstGeom prst="hexagon">
            <a:avLst/>
          </a:prstGeom>
          <a:solidFill>
            <a:schemeClr val="accent1">
              <a:lumMod val="60000"/>
              <a:lumOff val="40000"/>
            </a:schemeClr>
          </a:solidFill>
          <a:ln w="571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3600" b="1" dirty="0"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</a:p>
        </p:txBody>
      </p:sp>
      <p:sp>
        <p:nvSpPr>
          <p:cNvPr id="12" name="Hexagon 11">
            <a:extLst>
              <a:ext uri="{FF2B5EF4-FFF2-40B4-BE49-F238E27FC236}">
                <a16:creationId xmlns:a16="http://schemas.microsoft.com/office/drawing/2014/main" id="{9739684B-F320-4CF1-90A1-081E67C58DDF}"/>
              </a:ext>
            </a:extLst>
          </p:cNvPr>
          <p:cNvSpPr/>
          <p:nvPr/>
        </p:nvSpPr>
        <p:spPr>
          <a:xfrm>
            <a:off x="3267456" y="6339840"/>
            <a:ext cx="3401568" cy="3023616"/>
          </a:xfrm>
          <a:prstGeom prst="hexagon">
            <a:avLst/>
          </a:prstGeom>
          <a:solidFill>
            <a:schemeClr val="accent1">
              <a:lumMod val="60000"/>
              <a:lumOff val="40000"/>
            </a:schemeClr>
          </a:solidFill>
          <a:ln w="571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3600" b="1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</a:p>
        </p:txBody>
      </p:sp>
    </p:spTree>
    <p:extLst>
      <p:ext uri="{BB962C8B-B14F-4D97-AF65-F5344CB8AC3E}">
        <p14:creationId xmlns:p14="http://schemas.microsoft.com/office/powerpoint/2010/main" val="1426898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Hexagon 3">
            <a:extLst>
              <a:ext uri="{FF2B5EF4-FFF2-40B4-BE49-F238E27FC236}">
                <a16:creationId xmlns:a16="http://schemas.microsoft.com/office/drawing/2014/main" id="{0FE9C3A0-8FF2-4A4B-BB35-B56D65012A9F}"/>
              </a:ext>
            </a:extLst>
          </p:cNvPr>
          <p:cNvSpPr/>
          <p:nvPr/>
        </p:nvSpPr>
        <p:spPr>
          <a:xfrm>
            <a:off x="182880" y="182880"/>
            <a:ext cx="3401568" cy="3023616"/>
          </a:xfrm>
          <a:prstGeom prst="hexagon">
            <a:avLst/>
          </a:prstGeom>
          <a:ln w="57150"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What does discrimination look like?</a:t>
            </a:r>
          </a:p>
          <a:p>
            <a:pPr algn="ctr"/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(describe a time you have witnessed personally, experienced or participated in discrimination. You could also discuss microaggressions) 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Hexagon 4">
            <a:extLst>
              <a:ext uri="{FF2B5EF4-FFF2-40B4-BE49-F238E27FC236}">
                <a16:creationId xmlns:a16="http://schemas.microsoft.com/office/drawing/2014/main" id="{AC0537B2-B2A0-430D-A142-2B05D2271E95}"/>
              </a:ext>
            </a:extLst>
          </p:cNvPr>
          <p:cNvSpPr/>
          <p:nvPr/>
        </p:nvSpPr>
        <p:spPr>
          <a:xfrm>
            <a:off x="2846832" y="1743456"/>
            <a:ext cx="3401568" cy="3023616"/>
          </a:xfrm>
          <a:prstGeom prst="hexagon">
            <a:avLst/>
          </a:prstGeom>
          <a:ln w="57150"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A new member of staff joins the team, how can we demonstrate a culture of inclusion?</a:t>
            </a:r>
          </a:p>
          <a:p>
            <a:pPr algn="ctr"/>
            <a:endParaRPr lang="en-GB" sz="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(do you expect them to ‘fit in’ with the status quo? Do you give opportunity for them to share their experiences or ideas, are you open to doing things differently) </a:t>
            </a:r>
          </a:p>
        </p:txBody>
      </p:sp>
      <p:sp>
        <p:nvSpPr>
          <p:cNvPr id="6" name="Hexagon 5">
            <a:extLst>
              <a:ext uri="{FF2B5EF4-FFF2-40B4-BE49-F238E27FC236}">
                <a16:creationId xmlns:a16="http://schemas.microsoft.com/office/drawing/2014/main" id="{C9D1ADF9-D68D-453D-B26A-CFCFA51A1011}"/>
              </a:ext>
            </a:extLst>
          </p:cNvPr>
          <p:cNvSpPr/>
          <p:nvPr/>
        </p:nvSpPr>
        <p:spPr>
          <a:xfrm>
            <a:off x="182880" y="3255264"/>
            <a:ext cx="3401568" cy="3023616"/>
          </a:xfrm>
          <a:prstGeom prst="hexagon">
            <a:avLst/>
          </a:prstGeom>
          <a:ln w="57150"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What is the difference between feeling included and assimilating?</a:t>
            </a:r>
          </a:p>
          <a:p>
            <a:pPr algn="ctr"/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(discuss times you have felt truly included and times where you have had to change how you present to ‘fit in’. Consider which brought a greater sense of belonging)</a:t>
            </a:r>
          </a:p>
        </p:txBody>
      </p:sp>
      <p:sp>
        <p:nvSpPr>
          <p:cNvPr id="7" name="Hexagon 6">
            <a:extLst>
              <a:ext uri="{FF2B5EF4-FFF2-40B4-BE49-F238E27FC236}">
                <a16:creationId xmlns:a16="http://schemas.microsoft.com/office/drawing/2014/main" id="{0DA3BF42-CE37-46B2-8FEF-0203707FECE3}"/>
              </a:ext>
            </a:extLst>
          </p:cNvPr>
          <p:cNvSpPr/>
          <p:nvPr/>
        </p:nvSpPr>
        <p:spPr>
          <a:xfrm>
            <a:off x="2871216" y="4791456"/>
            <a:ext cx="3401568" cy="3023616"/>
          </a:xfrm>
          <a:prstGeom prst="hexagon">
            <a:avLst/>
          </a:prstGeom>
          <a:ln w="57150"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Have you felt lonely in a big group? What led to this and what was the impact?</a:t>
            </a:r>
          </a:p>
          <a:p>
            <a:pPr algn="ctr"/>
            <a:endParaRPr lang="en-GB" sz="1100" dirty="0"/>
          </a:p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(What would have made your experience different? How can outward expressions of inclusion mask internal feelings of loneliness or exclusion?)</a:t>
            </a:r>
          </a:p>
        </p:txBody>
      </p:sp>
      <p:sp>
        <p:nvSpPr>
          <p:cNvPr id="8" name="Hexagon 7">
            <a:extLst>
              <a:ext uri="{FF2B5EF4-FFF2-40B4-BE49-F238E27FC236}">
                <a16:creationId xmlns:a16="http://schemas.microsoft.com/office/drawing/2014/main" id="{12448BC4-FA23-4B4C-99D6-6715AF22EFCE}"/>
              </a:ext>
            </a:extLst>
          </p:cNvPr>
          <p:cNvSpPr/>
          <p:nvPr/>
        </p:nvSpPr>
        <p:spPr>
          <a:xfrm>
            <a:off x="182880" y="6327648"/>
            <a:ext cx="3401568" cy="3023616"/>
          </a:xfrm>
          <a:prstGeom prst="hexagon">
            <a:avLst/>
          </a:prstGeom>
          <a:ln w="57150"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What similarities and differences do you share with your colleagues/ patients?</a:t>
            </a:r>
          </a:p>
          <a:p>
            <a:pPr algn="ctr"/>
            <a:endParaRPr lang="en-GB" sz="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sz="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(Consider hobbies, likes/dislikes, personality traits as well as protected characteristics. Share about activities that bring you the most joy)</a:t>
            </a:r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21282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223</TotalTime>
  <Words>961</Words>
  <Application>Microsoft Office PowerPoint</Application>
  <PresentationFormat>A4 Paper (210x297 mm)</PresentationFormat>
  <Paragraphs>109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Mason Lianne</dc:creator>
  <cp:lastModifiedBy>Mason Lianne</cp:lastModifiedBy>
  <cp:revision>12</cp:revision>
  <cp:lastPrinted>2022-05-24T10:31:36Z</cp:lastPrinted>
  <dcterms:created xsi:type="dcterms:W3CDTF">2022-05-24T07:48:55Z</dcterms:created>
  <dcterms:modified xsi:type="dcterms:W3CDTF">2022-06-06T08:01:25Z</dcterms:modified>
</cp:coreProperties>
</file>