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0" r:id="rId4"/>
  </p:sldMasterIdLst>
  <p:notesMasterIdLst>
    <p:notesMasterId r:id="rId31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B8"/>
    <a:srgbClr val="ED8B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BB001C-0C68-419D-AB0D-F2E5AB49FD77}" v="1" dt="2022-11-07T11:13:20.8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242A2-AB7E-4B8E-9D5C-01CE0F6D0636}" type="datetimeFigureOut">
              <a:rPr lang="en-GB" smtClean="0"/>
              <a:t>23/02/2023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53EA0-B9C1-4B9A-A291-EEFC26AA5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35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253EA0-B9C1-4B9A-A291-EEFC26AA510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151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1E288E02-84DB-4CD2-B61D-2E18DFE037B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535" y="0"/>
            <a:ext cx="2924465" cy="18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BA84CB-643B-44B6-82C9-B97625B45EA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63886" y="1600199"/>
            <a:ext cx="6096000" cy="1909763"/>
          </a:xfrm>
        </p:spPr>
        <p:txBody>
          <a:bodyPr anchor="b"/>
          <a:lstStyle>
            <a:lvl1pPr algn="l">
              <a:defRPr sz="6000" b="1">
                <a:solidFill>
                  <a:srgbClr val="005EB8"/>
                </a:solidFill>
              </a:defRPr>
            </a:lvl1pPr>
          </a:lstStyle>
          <a:p>
            <a:r>
              <a:rPr lang="en-US"/>
              <a:t>Presentation </a:t>
            </a:r>
            <a:br>
              <a:rPr lang="en-US"/>
            </a:br>
            <a:r>
              <a:rPr lang="en-US"/>
              <a:t>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2F16B3-F0DF-44A9-B72F-748552FF978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63886" y="3602038"/>
            <a:ext cx="4572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By Staff Member</a:t>
            </a:r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E924551-B10E-4BFC-A732-B8EFBED3F17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57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Insert picture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94362-AE1F-4093-8123-48294A318D3C}"/>
              </a:ext>
            </a:extLst>
          </p:cNvPr>
          <p:cNvSpPr/>
          <p:nvPr userDrawn="1"/>
        </p:nvSpPr>
        <p:spPr>
          <a:xfrm>
            <a:off x="10392000" y="6159900"/>
            <a:ext cx="1800000" cy="216000"/>
          </a:xfrm>
          <a:prstGeom prst="rect">
            <a:avLst/>
          </a:prstGeom>
          <a:solidFill>
            <a:srgbClr val="ED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800" b="1">
                <a:latin typeface="Frutiger" panose="020B0602020204020204" pitchFamily="34" charset="0"/>
              </a:rPr>
              <a:t>LOOKING AFTER YOU LOCALLY</a:t>
            </a:r>
          </a:p>
        </p:txBody>
      </p:sp>
    </p:spTree>
    <p:extLst>
      <p:ext uri="{BB962C8B-B14F-4D97-AF65-F5344CB8AC3E}">
        <p14:creationId xmlns:p14="http://schemas.microsoft.com/office/powerpoint/2010/main" val="69338385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0743D-2EFD-4B7B-AAFE-33F9FBADD14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449000"/>
            <a:ext cx="10515600" cy="3960000"/>
          </a:xfrm>
        </p:spPr>
        <p:txBody>
          <a:bodyPr/>
          <a:lstStyle>
            <a:lvl1pPr marL="0" indent="0">
              <a:buNone/>
              <a:defRPr sz="2000"/>
            </a:lvl1pPr>
            <a:lvl2pPr>
              <a:defRPr sz="1800"/>
            </a:lvl2pPr>
            <a:lvl3pPr marL="914400" indent="0">
              <a:buNone/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/>
              <a:t>Main text</a:t>
            </a:r>
          </a:p>
          <a:p>
            <a:pPr lvl="0"/>
            <a:endParaRPr lang="en-US"/>
          </a:p>
          <a:p>
            <a:pPr lvl="1"/>
            <a:r>
              <a:rPr lang="en-US"/>
              <a:t>Bullet points</a:t>
            </a:r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378FFCA5-B597-4889-A95E-154E2BBBB0F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870" y="0"/>
            <a:ext cx="2047130" cy="12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40A4FE-BE95-4CF0-B9D0-36EE1DDFA2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306670" cy="900000"/>
          </a:xfrm>
        </p:spPr>
        <p:txBody>
          <a:bodyPr/>
          <a:lstStyle>
            <a:lvl1pPr>
              <a:defRPr b="1">
                <a:solidFill>
                  <a:srgbClr val="005EB8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C889A-68F3-49B1-9655-18BFF41B1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796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3D73DB7-BDB6-4A7C-9C44-D17F393F6CE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33A9B7-8D21-4B62-A690-5568D1D7310C}"/>
              </a:ext>
            </a:extLst>
          </p:cNvPr>
          <p:cNvSpPr/>
          <p:nvPr userDrawn="1"/>
        </p:nvSpPr>
        <p:spPr>
          <a:xfrm>
            <a:off x="10392000" y="6159900"/>
            <a:ext cx="1800000" cy="216000"/>
          </a:xfrm>
          <a:prstGeom prst="rect">
            <a:avLst/>
          </a:prstGeom>
          <a:solidFill>
            <a:srgbClr val="ED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800" b="1">
                <a:latin typeface="Frutiger" panose="020B0602020204020204" pitchFamily="34" charset="0"/>
              </a:rPr>
              <a:t>LOOKING AFTER YOU LOCALLY</a:t>
            </a:r>
          </a:p>
        </p:txBody>
      </p:sp>
    </p:spTree>
    <p:extLst>
      <p:ext uri="{BB962C8B-B14F-4D97-AF65-F5344CB8AC3E}">
        <p14:creationId xmlns:p14="http://schemas.microsoft.com/office/powerpoint/2010/main" val="116173416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0743D-2EFD-4B7B-AAFE-33F9FBADD14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449000"/>
            <a:ext cx="5257800" cy="3960000"/>
          </a:xfrm>
        </p:spPr>
        <p:txBody>
          <a:bodyPr/>
          <a:lstStyle>
            <a:lvl1pPr marL="0" indent="0">
              <a:buNone/>
              <a:defRPr sz="2000"/>
            </a:lvl1pPr>
            <a:lvl2pPr>
              <a:defRPr sz="1800"/>
            </a:lvl2pPr>
            <a:lvl3pPr marL="914400" indent="0">
              <a:buNone/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/>
              <a:t>Main text</a:t>
            </a:r>
          </a:p>
          <a:p>
            <a:pPr lvl="0"/>
            <a:endParaRPr lang="en-US"/>
          </a:p>
          <a:p>
            <a:pPr lvl="1"/>
            <a:r>
              <a:rPr lang="en-US"/>
              <a:t>Bullet points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CB65B97-E99E-43EA-BC05-8661E4936D99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096000" y="1449000"/>
            <a:ext cx="5257800" cy="3960000"/>
          </a:xfrm>
        </p:spPr>
        <p:txBody>
          <a:bodyPr/>
          <a:lstStyle>
            <a:lvl1pPr marL="0" indent="0">
              <a:buNone/>
              <a:defRPr sz="2000"/>
            </a:lvl1pPr>
            <a:lvl2pPr>
              <a:defRPr sz="1800"/>
            </a:lvl2pPr>
            <a:lvl3pPr marL="914400" indent="0">
              <a:buNone/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/>
              <a:t>Main text</a:t>
            </a:r>
          </a:p>
          <a:p>
            <a:pPr lvl="0"/>
            <a:endParaRPr lang="en-US"/>
          </a:p>
          <a:p>
            <a:pPr lvl="1"/>
            <a:r>
              <a:rPr lang="en-US"/>
              <a:t>Bullet points</a:t>
            </a: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F31AD759-5C25-48A3-AF22-477E5D70BE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870" y="0"/>
            <a:ext cx="2047130" cy="12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40A4FE-BE95-4CF0-B9D0-36EE1DDFA2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306670" cy="900000"/>
          </a:xfrm>
        </p:spPr>
        <p:txBody>
          <a:bodyPr/>
          <a:lstStyle>
            <a:lvl1pPr>
              <a:defRPr b="1">
                <a:solidFill>
                  <a:srgbClr val="005EB8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A38B1D4-EE79-42A1-89CD-75646FA5B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796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3D73DB7-BDB6-4A7C-9C44-D17F393F6CE5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BE3B69BD-25CD-4906-ABDE-FAC2E64A68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870" y="0"/>
            <a:ext cx="2047130" cy="1260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6FC08F9-B9AB-4EDB-84B2-EF573CEA8304}"/>
              </a:ext>
            </a:extLst>
          </p:cNvPr>
          <p:cNvSpPr/>
          <p:nvPr userDrawn="1"/>
        </p:nvSpPr>
        <p:spPr>
          <a:xfrm>
            <a:off x="10392000" y="6159900"/>
            <a:ext cx="1800000" cy="216000"/>
          </a:xfrm>
          <a:prstGeom prst="rect">
            <a:avLst/>
          </a:prstGeom>
          <a:solidFill>
            <a:srgbClr val="ED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800" b="1">
                <a:latin typeface="Frutiger" panose="020B0602020204020204" pitchFamily="34" charset="0"/>
              </a:rPr>
              <a:t>LOOKING AFTER YOU LOCALLY</a:t>
            </a:r>
          </a:p>
        </p:txBody>
      </p:sp>
    </p:spTree>
    <p:extLst>
      <p:ext uri="{BB962C8B-B14F-4D97-AF65-F5344CB8AC3E}">
        <p14:creationId xmlns:p14="http://schemas.microsoft.com/office/powerpoint/2010/main" val="117009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0743D-2EFD-4B7B-AAFE-33F9FBADD14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449000"/>
            <a:ext cx="5257800" cy="3960000"/>
          </a:xfrm>
        </p:spPr>
        <p:txBody>
          <a:bodyPr/>
          <a:lstStyle>
            <a:lvl1pPr marL="0" indent="0">
              <a:buNone/>
              <a:defRPr sz="2000"/>
            </a:lvl1pPr>
            <a:lvl2pPr>
              <a:defRPr sz="1800"/>
            </a:lvl2pPr>
            <a:lvl3pPr marL="914400" indent="0">
              <a:buNone/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/>
              <a:t>Main text</a:t>
            </a:r>
          </a:p>
          <a:p>
            <a:pPr lvl="0"/>
            <a:endParaRPr lang="en-US"/>
          </a:p>
          <a:p>
            <a:pPr lvl="1"/>
            <a:r>
              <a:rPr lang="en-US"/>
              <a:t>Bullet points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D6A083C7-6A9B-45CA-AEC1-E4DB68C743B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5996" y="0"/>
            <a:ext cx="6096003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Insert picture here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D0F8854-E83B-445C-BF3E-C99D7F7AC4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257796" cy="900000"/>
          </a:xfrm>
        </p:spPr>
        <p:txBody>
          <a:bodyPr/>
          <a:lstStyle>
            <a:lvl1pPr>
              <a:defRPr b="1">
                <a:solidFill>
                  <a:srgbClr val="005EB8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2833A-1068-45FA-B29D-BBD37F794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796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3D73DB7-BDB6-4A7C-9C44-D17F393F6C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62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158B9786-AF69-470A-BA71-591536E9F3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870" y="0"/>
            <a:ext cx="2047130" cy="12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45E5C9-55E7-4AAF-8185-3AD12BAA57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306670" cy="900000"/>
          </a:xfrm>
        </p:spPr>
        <p:txBody>
          <a:bodyPr/>
          <a:lstStyle>
            <a:lvl1pPr>
              <a:defRPr b="1">
                <a:solidFill>
                  <a:srgbClr val="005EB8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E6BD7-4254-4352-A965-0731DD5D12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796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3D73DB7-BDB6-4A7C-9C44-D17F393F6CE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3B7C67-1D56-4AE5-96BF-E4C7571A6E98}"/>
              </a:ext>
            </a:extLst>
          </p:cNvPr>
          <p:cNvSpPr/>
          <p:nvPr userDrawn="1"/>
        </p:nvSpPr>
        <p:spPr>
          <a:xfrm>
            <a:off x="10392000" y="6159900"/>
            <a:ext cx="1800000" cy="216000"/>
          </a:xfrm>
          <a:prstGeom prst="rect">
            <a:avLst/>
          </a:prstGeom>
          <a:solidFill>
            <a:srgbClr val="ED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800" b="1">
                <a:latin typeface="Frutiger" panose="020B0602020204020204" pitchFamily="34" charset="0"/>
              </a:rPr>
              <a:t>LOOKING AFTER YOU LOCALLY</a:t>
            </a:r>
          </a:p>
        </p:txBody>
      </p:sp>
    </p:spTree>
    <p:extLst>
      <p:ext uri="{BB962C8B-B14F-4D97-AF65-F5344CB8AC3E}">
        <p14:creationId xmlns:p14="http://schemas.microsoft.com/office/powerpoint/2010/main" val="424846359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119F7F59-FD5F-4CCF-BC2C-117F7948F01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870" y="0"/>
            <a:ext cx="2047130" cy="1260000"/>
          </a:xfrm>
          <a:prstGeom prst="rect">
            <a:avLst/>
          </a:prstGeo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B3070EE-0557-4162-9828-FDF0DD9F87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796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3D73DB7-BDB6-4A7C-9C44-D17F393F6CE5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41A28882-E6F8-4BC3-BED5-C61030843A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870" y="0"/>
            <a:ext cx="2047130" cy="1260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739C9E-1BFB-468E-BC54-61022A954E5E}"/>
              </a:ext>
            </a:extLst>
          </p:cNvPr>
          <p:cNvSpPr/>
          <p:nvPr userDrawn="1"/>
        </p:nvSpPr>
        <p:spPr>
          <a:xfrm>
            <a:off x="10392000" y="6159900"/>
            <a:ext cx="1800000" cy="216000"/>
          </a:xfrm>
          <a:prstGeom prst="rect">
            <a:avLst/>
          </a:prstGeom>
          <a:solidFill>
            <a:srgbClr val="ED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800" b="1">
                <a:latin typeface="Frutiger" panose="020B0602020204020204" pitchFamily="34" charset="0"/>
              </a:rPr>
              <a:t>LOOKING AFTER YOU LOCALLY</a:t>
            </a:r>
          </a:p>
        </p:txBody>
      </p:sp>
    </p:spTree>
    <p:extLst>
      <p:ext uri="{BB962C8B-B14F-4D97-AF65-F5344CB8AC3E}">
        <p14:creationId xmlns:p14="http://schemas.microsoft.com/office/powerpoint/2010/main" val="2526687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s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7C77AC3-079A-471C-8A30-FC4D8B30E0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48000" y="2093119"/>
            <a:ext cx="6096000" cy="1909763"/>
          </a:xfrm>
        </p:spPr>
        <p:txBody>
          <a:bodyPr anchor="ctr">
            <a:noAutofit/>
          </a:bodyPr>
          <a:lstStyle>
            <a:lvl1pPr algn="ctr">
              <a:defRPr sz="13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100%</a:t>
            </a: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D71E13-A792-42E4-8747-95FFBF5EBB88}"/>
              </a:ext>
            </a:extLst>
          </p:cNvPr>
          <p:cNvCxnSpPr>
            <a:cxnSpLocks/>
          </p:cNvCxnSpPr>
          <p:nvPr/>
        </p:nvCxnSpPr>
        <p:spPr>
          <a:xfrm>
            <a:off x="4386000" y="3966025"/>
            <a:ext cx="3420000" cy="0"/>
          </a:xfrm>
          <a:prstGeom prst="line">
            <a:avLst/>
          </a:prstGeom>
          <a:ln w="57150">
            <a:solidFill>
              <a:srgbClr val="005E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0276FDB5-03BF-4CED-8E58-1D7811D61F4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870" y="0"/>
            <a:ext cx="2047130" cy="126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CB7B6-DD55-4C6E-92DE-FF350BCFAA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796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3D73DB7-BDB6-4A7C-9C44-D17F393F6CE5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F758227-E59D-45D6-A83A-6BB6B0521085}"/>
              </a:ext>
            </a:extLst>
          </p:cNvPr>
          <p:cNvCxnSpPr>
            <a:cxnSpLocks/>
          </p:cNvCxnSpPr>
          <p:nvPr userDrawn="1"/>
        </p:nvCxnSpPr>
        <p:spPr>
          <a:xfrm>
            <a:off x="4386000" y="3966025"/>
            <a:ext cx="3420000" cy="0"/>
          </a:xfrm>
          <a:prstGeom prst="line">
            <a:avLst/>
          </a:prstGeom>
          <a:ln w="57150">
            <a:solidFill>
              <a:srgbClr val="005E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6C71C095-3DD6-4BDB-BC29-AEB0C9A810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870" y="0"/>
            <a:ext cx="2047130" cy="1260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5F8F064-28F4-4E05-AF0D-CE19C0504B62}"/>
              </a:ext>
            </a:extLst>
          </p:cNvPr>
          <p:cNvSpPr/>
          <p:nvPr userDrawn="1"/>
        </p:nvSpPr>
        <p:spPr>
          <a:xfrm>
            <a:off x="10392000" y="6159900"/>
            <a:ext cx="1800000" cy="216000"/>
          </a:xfrm>
          <a:prstGeom prst="rect">
            <a:avLst/>
          </a:prstGeom>
          <a:solidFill>
            <a:srgbClr val="ED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800" b="1">
                <a:latin typeface="Frutiger" panose="020B0602020204020204" pitchFamily="34" charset="0"/>
              </a:rPr>
              <a:t>LOOKING AFTER YOU LOCALLY</a:t>
            </a:r>
          </a:p>
        </p:txBody>
      </p:sp>
    </p:spTree>
    <p:extLst>
      <p:ext uri="{BB962C8B-B14F-4D97-AF65-F5344CB8AC3E}">
        <p14:creationId xmlns:p14="http://schemas.microsoft.com/office/powerpoint/2010/main" val="298444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3DEC22EF-E97E-4E1B-9654-9A9B60E7387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535" y="0"/>
            <a:ext cx="2924465" cy="1800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A55C1E-4028-4034-9EC6-CB1398197C0E}"/>
              </a:ext>
            </a:extLst>
          </p:cNvPr>
          <p:cNvCxnSpPr>
            <a:cxnSpLocks/>
          </p:cNvCxnSpPr>
          <p:nvPr/>
        </p:nvCxnSpPr>
        <p:spPr>
          <a:xfrm>
            <a:off x="4386000" y="3966025"/>
            <a:ext cx="3420000" cy="0"/>
          </a:xfrm>
          <a:prstGeom prst="line">
            <a:avLst/>
          </a:prstGeom>
          <a:ln w="57150">
            <a:solidFill>
              <a:srgbClr val="005E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9FBA4AB-3187-4D5B-B312-753DECEF37B5}"/>
              </a:ext>
            </a:extLst>
          </p:cNvPr>
          <p:cNvSpPr txBox="1"/>
          <p:nvPr/>
        </p:nvSpPr>
        <p:spPr>
          <a:xfrm>
            <a:off x="3116861" y="2903086"/>
            <a:ext cx="59582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2A9E826F-7827-43C6-9CFB-11CEAC7940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535" y="0"/>
            <a:ext cx="2924465" cy="1800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EFE096D-45C5-4689-A7C9-276DC88A732F}"/>
              </a:ext>
            </a:extLst>
          </p:cNvPr>
          <p:cNvCxnSpPr>
            <a:cxnSpLocks/>
          </p:cNvCxnSpPr>
          <p:nvPr userDrawn="1"/>
        </p:nvCxnSpPr>
        <p:spPr>
          <a:xfrm>
            <a:off x="4386000" y="3966025"/>
            <a:ext cx="3420000" cy="0"/>
          </a:xfrm>
          <a:prstGeom prst="line">
            <a:avLst/>
          </a:prstGeom>
          <a:ln w="57150">
            <a:solidFill>
              <a:srgbClr val="005E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44C9C64-27A2-4F98-894F-C4BB103B0AB2}"/>
              </a:ext>
            </a:extLst>
          </p:cNvPr>
          <p:cNvSpPr txBox="1"/>
          <p:nvPr userDrawn="1"/>
        </p:nvSpPr>
        <p:spPr>
          <a:xfrm>
            <a:off x="3116861" y="2903086"/>
            <a:ext cx="59582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520590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03D1A6-0B22-41A6-9A5D-9A0C7599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909A02-3D2D-43FF-9EDB-2427BDDDB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5E90FF-2CCB-4916-B674-AC45734D2E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473D2-96AC-47EB-995E-A81E7CBF1B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43FA6-68FF-4849-9764-3B89E1510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3D73DB7-BDB6-4A7C-9C44-D17F393F6C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47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7.xml"/><Relationship Id="rId3" Type="http://schemas.openxmlformats.org/officeDocument/2006/relationships/slide" Target="slide6.xml"/><Relationship Id="rId21" Type="http://schemas.openxmlformats.org/officeDocument/2006/relationships/slide" Target="slide24.xml"/><Relationship Id="rId7" Type="http://schemas.openxmlformats.org/officeDocument/2006/relationships/slide" Target="slide8.xml"/><Relationship Id="rId12" Type="http://schemas.openxmlformats.org/officeDocument/2006/relationships/slide" Target="slide11.xml"/><Relationship Id="rId17" Type="http://schemas.openxmlformats.org/officeDocument/2006/relationships/slide" Target="slide19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6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3.xml"/><Relationship Id="rId6" Type="http://schemas.openxmlformats.org/officeDocument/2006/relationships/slide" Target="slide5.xml"/><Relationship Id="rId11" Type="http://schemas.openxmlformats.org/officeDocument/2006/relationships/slide" Target="slide13.xml"/><Relationship Id="rId24" Type="http://schemas.openxmlformats.org/officeDocument/2006/relationships/slide" Target="slide23.xml"/><Relationship Id="rId5" Type="http://schemas.openxmlformats.org/officeDocument/2006/relationships/slide" Target="slide7.xml"/><Relationship Id="rId15" Type="http://schemas.openxmlformats.org/officeDocument/2006/relationships/slide" Target="slide18.xml"/><Relationship Id="rId23" Type="http://schemas.openxmlformats.org/officeDocument/2006/relationships/slide" Target="slide25.xml"/><Relationship Id="rId10" Type="http://schemas.openxmlformats.org/officeDocument/2006/relationships/slide" Target="slide10.xml"/><Relationship Id="rId19" Type="http://schemas.openxmlformats.org/officeDocument/2006/relationships/slide" Target="slide20.xml"/><Relationship Id="rId4" Type="http://schemas.openxmlformats.org/officeDocument/2006/relationships/slide" Target="slide4.xml"/><Relationship Id="rId9" Type="http://schemas.openxmlformats.org/officeDocument/2006/relationships/slide" Target="slide12.xml"/><Relationship Id="rId14" Type="http://schemas.openxmlformats.org/officeDocument/2006/relationships/slide" Target="slide15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C1F39-6D05-49EA-9097-3FCA8C9786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66527" y="1749495"/>
            <a:ext cx="6096000" cy="1909763"/>
          </a:xfrm>
        </p:spPr>
        <p:txBody>
          <a:bodyPr anchor="b">
            <a:normAutofit/>
          </a:bodyPr>
          <a:lstStyle/>
          <a:p>
            <a:r>
              <a:rPr lang="en-GB" sz="5100"/>
              <a:t>Equality, Diversity and Inclusion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CF0AD0-C28A-4BBE-8D8B-214057300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66527" y="3751334"/>
            <a:ext cx="4572000" cy="1655762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F67657-0C23-42B6-B56D-9F4587E62C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7" r="19935"/>
          <a:stretch/>
        </p:blipFill>
        <p:spPr bwMode="auto">
          <a:xfrm>
            <a:off x="161731" y="1113260"/>
            <a:ext cx="4572000" cy="428275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Rectangle: Rounded Corners 4">
            <a:hlinkClick r:id="" action="ppaction://hlinkshowjump?jump=nextslide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5588FE17-C984-4395-8452-93CB8AAD821B}"/>
              </a:ext>
            </a:extLst>
          </p:cNvPr>
          <p:cNvSpPr/>
          <p:nvPr/>
        </p:nvSpPr>
        <p:spPr>
          <a:xfrm>
            <a:off x="6536601" y="4383176"/>
            <a:ext cx="1893433" cy="562303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START</a:t>
            </a:r>
          </a:p>
        </p:txBody>
      </p:sp>
    </p:spTree>
    <p:extLst>
      <p:ext uri="{BB962C8B-B14F-4D97-AF65-F5344CB8AC3E}">
        <p14:creationId xmlns:p14="http://schemas.microsoft.com/office/powerpoint/2010/main" val="291031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K </a:t>
            </a:r>
            <a:br>
              <a:rPr lang="en-GB"/>
            </a:br>
            <a:br>
              <a:rPr lang="en-GB"/>
            </a:br>
            <a:r>
              <a:rPr lang="en-GB"/>
              <a:t>What does cis gender and gender non-conforming mean?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444307" y="391459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What terms do you feel most comfortable using to describe yourself?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What other terms have you heard of or are curious to understand more about their meaning?</a:t>
            </a:r>
          </a:p>
          <a:p>
            <a:pPr algn="ctr"/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91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S </a:t>
            </a:r>
            <a:br>
              <a:rPr lang="en-GB"/>
            </a:br>
            <a:br>
              <a:rPr lang="en-GB"/>
            </a:br>
            <a:r>
              <a:rPr lang="en-GB"/>
              <a:t>He/ She/ They/ Her/ Him/ Them</a:t>
            </a:r>
            <a:br>
              <a:rPr lang="en-GB"/>
            </a:br>
            <a:br>
              <a:rPr lang="en-GB"/>
            </a:br>
            <a:r>
              <a:rPr lang="en-GB"/>
              <a:t>What are your preferred pronouns and why?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298804" y="258521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Which pronouns would you prefer people to use about you? 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Which would you feel offended by?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Consider how to communicate your preferred pronouns and how patients and colleagues could make theirs known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6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6272490" cy="900000"/>
          </a:xfrm>
        </p:spPr>
        <p:txBody>
          <a:bodyPr>
            <a:normAutofit fontScale="90000"/>
          </a:bodyPr>
          <a:lstStyle/>
          <a:p>
            <a:r>
              <a:rPr lang="en-GB"/>
              <a:t>D </a:t>
            </a:r>
            <a:br>
              <a:rPr lang="en-GB"/>
            </a:br>
            <a:br>
              <a:rPr lang="en-GB"/>
            </a:br>
            <a:r>
              <a:rPr lang="en-GB"/>
              <a:t>How would you define disability (visible and invisible) and what would it look like to you?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181898" y="343851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en-GB" sz="2800" dirty="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 dirty="0"/>
              <a:t>Consider hidden disabilities or those that are less obvious initially</a:t>
            </a:r>
            <a:endParaRPr lang="en-GB" sz="2800" dirty="0">
              <a:cs typeface="Arial"/>
            </a:endParaRPr>
          </a:p>
          <a:p>
            <a:pPr algn="ctr"/>
            <a:endParaRPr lang="en-GB" sz="2800"/>
          </a:p>
          <a:p>
            <a:pPr algn="ctr"/>
            <a:r>
              <a:rPr lang="en-GB" sz="2800" dirty="0"/>
              <a:t>How do you describe a disability, how do you describe someone who doesn’t have a disability</a:t>
            </a:r>
            <a:endParaRPr lang="en-GB" sz="2800" dirty="0">
              <a:cs typeface="Arial"/>
            </a:endParaRPr>
          </a:p>
          <a:p>
            <a:pPr algn="ctr"/>
            <a:endParaRPr lang="en-GB" sz="2800"/>
          </a:p>
          <a:p>
            <a:pPr algn="ctr"/>
            <a:r>
              <a:rPr lang="en-GB" sz="2800" dirty="0"/>
              <a:t>How can this be reframed to be more inclusive or equal</a:t>
            </a:r>
            <a:endParaRPr lang="en-GB" dirty="0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58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L </a:t>
            </a:r>
            <a:br>
              <a:rPr lang="en-GB"/>
            </a:br>
            <a:br>
              <a:rPr lang="en-GB"/>
            </a:br>
            <a:r>
              <a:rPr lang="en-GB" b="0"/>
              <a:t>Describe adjustments or considerations that you can make for colleagues or patients that are within your control to make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435627" y="255893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800"/>
          </a:p>
          <a:p>
            <a:pPr algn="ctr"/>
            <a:r>
              <a:rPr lang="en-GB" sz="2400"/>
              <a:t>Consider specific disabilities such as hearing or visual impairments, physical disabilities that cause fatigue, limit movement or cause pain. Think about someone who is pregnant or going through the menopause. </a:t>
            </a:r>
          </a:p>
          <a:p>
            <a:pPr algn="ctr"/>
            <a:r>
              <a:rPr lang="en-GB" sz="2400"/>
              <a:t>What adjustments can be made to enable them to work to their full potential/ what barriers need to be removed. </a:t>
            </a:r>
          </a:p>
          <a:p>
            <a:pPr algn="ctr"/>
            <a:endParaRPr lang="en-GB" sz="1050"/>
          </a:p>
          <a:p>
            <a:pPr algn="ctr"/>
            <a:r>
              <a:rPr lang="en-GB" sz="2400"/>
              <a:t>Discuss this in the context of a colleague and also a patient. </a:t>
            </a:r>
            <a:endParaRPr lang="en-GB" sz="1600"/>
          </a:p>
        </p:txBody>
      </p:sp>
      <p:pic>
        <p:nvPicPr>
          <p:cNvPr id="28" name="Picture 27" descr="Graphical user interface, text, application&#10;&#10;Description automatically generated">
            <a:hlinkClick r:id="rId3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8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T</a:t>
            </a:r>
            <a:br>
              <a:rPr lang="en-GB"/>
            </a:br>
            <a:br>
              <a:rPr lang="en-GB"/>
            </a:br>
            <a:r>
              <a:rPr lang="en-GB"/>
              <a:t>Describe a time when someone went out of their way to make you feel included.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410987" y="255893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Why do you think they did this?</a:t>
            </a:r>
          </a:p>
          <a:p>
            <a:pPr algn="ctr"/>
            <a:r>
              <a:rPr lang="en-GB" sz="2800"/>
              <a:t>How did you feel?</a:t>
            </a:r>
          </a:p>
          <a:p>
            <a:pPr algn="ctr"/>
            <a:r>
              <a:rPr lang="en-GB" sz="2800"/>
              <a:t>Did you expect it?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If they hadn’t done this, what would have happened?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58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E </a:t>
            </a:r>
            <a:br>
              <a:rPr lang="en-GB"/>
            </a:br>
            <a:br>
              <a:rPr lang="en-GB"/>
            </a:br>
            <a:r>
              <a:rPr lang="en-GB"/>
              <a:t>What is a health inequality and whom does it affect?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298804" y="512293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/>
              <a:t>Which groups do you think are most affected by health inequalities? How does this present in your area of work?</a:t>
            </a:r>
          </a:p>
          <a:p>
            <a:pPr algn="ctr"/>
            <a:r>
              <a:rPr lang="en-GB"/>
              <a:t>Examples:</a:t>
            </a:r>
          </a:p>
          <a:p>
            <a:pPr marL="480060" indent="-480060">
              <a:buAutoNum type="arabicPeriod"/>
            </a:pPr>
            <a:r>
              <a:rPr lang="en-GB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People with learning difficulties are 4 times more likely to die of preventable causes than people without learning disabilities</a:t>
            </a:r>
          </a:p>
          <a:p>
            <a:pPr marL="480060" indent="-480060">
              <a:buAutoNum type="arabicPeriod"/>
            </a:pPr>
            <a:r>
              <a:rPr lang="en-GB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Lesbian and bisexual women are twice as likely to have never had a cervical smear test compared with heterosexual women </a:t>
            </a:r>
          </a:p>
          <a:p>
            <a:pPr marL="480060" indent="-480060">
              <a:buAutoNum type="arabicPeriod"/>
            </a:pPr>
            <a:r>
              <a:rPr lang="en-GB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Older people report receiving poorer levels of care than younger people with the same conditions. </a:t>
            </a:r>
          </a:p>
          <a:p>
            <a:pPr marL="480060" indent="-480060">
              <a:buAutoNum type="arabicPeriod"/>
            </a:pPr>
            <a:r>
              <a:rPr lang="en-GB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Muslim people report worse health outcomes on average compared to other religious groups</a:t>
            </a:r>
          </a:p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99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M</a:t>
            </a:r>
            <a:br>
              <a:rPr lang="en-GB"/>
            </a:br>
            <a:br>
              <a:rPr lang="en-GB"/>
            </a:br>
            <a:r>
              <a:rPr lang="en-GB"/>
              <a:t>What is the difference between marriage and civil partnership?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444307" y="512293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Are there any legal differences?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What about how they are both recognised by others – in the UK and internationally? </a:t>
            </a:r>
          </a:p>
          <a:p>
            <a:pPr algn="ctr"/>
            <a:endParaRPr lang="en-GB" sz="2800"/>
          </a:p>
          <a:p>
            <a:pPr algn="ctr"/>
            <a:endParaRPr lang="en-GB" sz="3200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31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314" y="2092735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U</a:t>
            </a:r>
            <a:br>
              <a:rPr lang="en-GB"/>
            </a:br>
            <a:br>
              <a:rPr lang="en-GB"/>
            </a:br>
            <a:r>
              <a:rPr lang="en-GB"/>
              <a:t>What assumptions are made of people who are not married?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298804" y="384124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400"/>
              <a:t>Consider how these assumptions may be demonstrated in the workplace, with patients and outside of work</a:t>
            </a:r>
          </a:p>
          <a:p>
            <a:pPr algn="ctr"/>
            <a:endParaRPr lang="en-GB" sz="2400"/>
          </a:p>
          <a:p>
            <a:pPr algn="ctr"/>
            <a:r>
              <a:rPr lang="en-GB" sz="2400"/>
              <a:t>Reflect on your own assumptions based on your lived experiences, consider what other views or experiences could exist. How does this affect your initial thoughts?</a:t>
            </a:r>
            <a:endParaRPr lang="en-GB" sz="1600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938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682798" cy="900000"/>
          </a:xfrm>
        </p:spPr>
        <p:txBody>
          <a:bodyPr>
            <a:normAutofit fontScale="90000"/>
          </a:bodyPr>
          <a:lstStyle/>
          <a:p>
            <a:r>
              <a:rPr lang="en-GB"/>
              <a:t>F </a:t>
            </a:r>
            <a:br>
              <a:rPr lang="en-GB"/>
            </a:br>
            <a:br>
              <a:rPr lang="en-GB"/>
            </a:br>
            <a:r>
              <a:rPr lang="en-GB"/>
              <a:t>Have you ever been in the minority and if so how did it make you feel? </a:t>
            </a:r>
            <a:r>
              <a:rPr lang="en-GB" b="0"/>
              <a:t>(positive and negative examples welcome)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308419" y="349805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It could be a minority based on a protected characteristic or even if your thoughts or views were outnumbered. 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If your experience was negative, what was the impact?</a:t>
            </a:r>
          </a:p>
          <a:p>
            <a:pPr algn="ctr"/>
            <a:r>
              <a:rPr lang="en-GB" sz="2800"/>
              <a:t>If it was positive, what made it so?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75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175" y="1964987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N</a:t>
            </a:r>
            <a:br>
              <a:rPr lang="en-GB"/>
            </a:br>
            <a:br>
              <a:rPr lang="en-GB"/>
            </a:br>
            <a:r>
              <a:rPr lang="en-GB"/>
              <a:t>What does discrimination look like?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410987" y="468207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en-GB" sz="2800" dirty="0"/>
              <a:t>Discussion Prompts</a:t>
            </a:r>
          </a:p>
          <a:p>
            <a:pPr algn="ctr"/>
            <a:endParaRPr lang="en-GB" sz="2800"/>
          </a:p>
          <a:p>
            <a:pPr algn="ctr"/>
            <a:endParaRPr lang="en-GB" sz="2800"/>
          </a:p>
          <a:p>
            <a:pPr algn="ctr"/>
            <a:r>
              <a:rPr lang="en-GB" sz="2800" dirty="0"/>
              <a:t>Describe a time that you have witnessed personally, experienced or participated in discrimination.</a:t>
            </a:r>
            <a:endParaRPr lang="en-GB" dirty="0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74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xagon 12">
            <a:hlinkClick r:id="rId2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868BE0FC-F599-4687-BF97-168F46D2F39E}"/>
              </a:ext>
            </a:extLst>
          </p:cNvPr>
          <p:cNvSpPr/>
          <p:nvPr/>
        </p:nvSpPr>
        <p:spPr>
          <a:xfrm>
            <a:off x="375446" y="963751"/>
            <a:ext cx="1735494" cy="1492898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</a:p>
        </p:txBody>
      </p:sp>
      <p:sp>
        <p:nvSpPr>
          <p:cNvPr id="7" name="Hexagon 6">
            <a:hlinkClick r:id="rId3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9F874F9C-1428-4357-9E18-735814680672}"/>
              </a:ext>
            </a:extLst>
          </p:cNvPr>
          <p:cNvSpPr/>
          <p:nvPr/>
        </p:nvSpPr>
        <p:spPr>
          <a:xfrm>
            <a:off x="1750156" y="1710200"/>
            <a:ext cx="1735494" cy="1492898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</a:p>
        </p:txBody>
      </p:sp>
      <p:sp>
        <p:nvSpPr>
          <p:cNvPr id="8" name="Hexagon 7">
            <a:hlinkClick r:id="rId4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92244702-62CA-42C8-B887-2D03923F9F59}"/>
              </a:ext>
            </a:extLst>
          </p:cNvPr>
          <p:cNvSpPr/>
          <p:nvPr/>
        </p:nvSpPr>
        <p:spPr>
          <a:xfrm>
            <a:off x="375446" y="2456649"/>
            <a:ext cx="1735494" cy="1492898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I</a:t>
            </a:r>
          </a:p>
        </p:txBody>
      </p:sp>
      <p:sp>
        <p:nvSpPr>
          <p:cNvPr id="10" name="Hexagon 9">
            <a:hlinkClick r:id="rId5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44F810A8-9E8F-436B-9D67-95981DF6790E}"/>
              </a:ext>
            </a:extLst>
          </p:cNvPr>
          <p:cNvSpPr/>
          <p:nvPr/>
        </p:nvSpPr>
        <p:spPr>
          <a:xfrm>
            <a:off x="1750156" y="3203098"/>
            <a:ext cx="1735494" cy="1492898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J</a:t>
            </a:r>
          </a:p>
        </p:txBody>
      </p:sp>
      <p:sp>
        <p:nvSpPr>
          <p:cNvPr id="12" name="Hexagon 11">
            <a:hlinkClick r:id="rId6" action="ppaction://hlinksldjump"/>
            <a:extLst>
              <a:ext uri="{FF2B5EF4-FFF2-40B4-BE49-F238E27FC236}">
                <a16:creationId xmlns:a16="http://schemas.microsoft.com/office/drawing/2014/main" id="{E0588A60-4A26-4C3D-A894-27A9DF4AD642}"/>
              </a:ext>
            </a:extLst>
          </p:cNvPr>
          <p:cNvSpPr/>
          <p:nvPr/>
        </p:nvSpPr>
        <p:spPr>
          <a:xfrm>
            <a:off x="375446" y="3949547"/>
            <a:ext cx="1735494" cy="1492898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Q</a:t>
            </a:r>
          </a:p>
        </p:txBody>
      </p:sp>
      <p:sp>
        <p:nvSpPr>
          <p:cNvPr id="14" name="Hexagon 13">
            <a:hlinkClick r:id="rId7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C78C391F-9DB2-4449-9A8A-6EE797FA4462}"/>
              </a:ext>
            </a:extLst>
          </p:cNvPr>
          <p:cNvSpPr/>
          <p:nvPr/>
        </p:nvSpPr>
        <p:spPr>
          <a:xfrm>
            <a:off x="1750156" y="4695996"/>
            <a:ext cx="1735494" cy="1492898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R</a:t>
            </a:r>
          </a:p>
        </p:txBody>
      </p:sp>
      <p:sp>
        <p:nvSpPr>
          <p:cNvPr id="16" name="Hexagon 15">
            <a:hlinkClick r:id="rId8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F1F2F1C5-E812-4B2C-9FBB-0EC8521A25BF}"/>
              </a:ext>
            </a:extLst>
          </p:cNvPr>
          <p:cNvSpPr/>
          <p:nvPr/>
        </p:nvSpPr>
        <p:spPr>
          <a:xfrm>
            <a:off x="3119534" y="963751"/>
            <a:ext cx="1735494" cy="1492898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17" name="Hexagon 16">
            <a:hlinkClick r:id="rId9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04C281A5-EB5E-40E1-ACE9-D2568DACAC41}"/>
              </a:ext>
            </a:extLst>
          </p:cNvPr>
          <p:cNvSpPr/>
          <p:nvPr/>
        </p:nvSpPr>
        <p:spPr>
          <a:xfrm>
            <a:off x="4494244" y="1710200"/>
            <a:ext cx="1735494" cy="1492898"/>
          </a:xfrm>
          <a:prstGeom prst="hexag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</a:p>
        </p:txBody>
      </p:sp>
      <p:sp>
        <p:nvSpPr>
          <p:cNvPr id="18" name="Hexagon 17">
            <a:hlinkClick r:id="rId10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EB99718E-311C-43C1-B4A5-228E7DABF133}"/>
              </a:ext>
            </a:extLst>
          </p:cNvPr>
          <p:cNvSpPr/>
          <p:nvPr/>
        </p:nvSpPr>
        <p:spPr>
          <a:xfrm>
            <a:off x="3119534" y="2456649"/>
            <a:ext cx="1735494" cy="1492898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9" name="Hexagon 18">
            <a:hlinkClick r:id="rId11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8F8A697B-FC04-4FE4-9514-AB463230E46A}"/>
              </a:ext>
            </a:extLst>
          </p:cNvPr>
          <p:cNvSpPr/>
          <p:nvPr/>
        </p:nvSpPr>
        <p:spPr>
          <a:xfrm>
            <a:off x="4494244" y="3203098"/>
            <a:ext cx="1735494" cy="1492898"/>
          </a:xfrm>
          <a:prstGeom prst="hexag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L</a:t>
            </a:r>
          </a:p>
        </p:txBody>
      </p:sp>
      <p:sp>
        <p:nvSpPr>
          <p:cNvPr id="20" name="Hexagon 19">
            <a:hlinkClick r:id="rId12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99AD677E-D01E-466C-A3EA-FBB3EE852EA5}"/>
              </a:ext>
            </a:extLst>
          </p:cNvPr>
          <p:cNvSpPr/>
          <p:nvPr/>
        </p:nvSpPr>
        <p:spPr>
          <a:xfrm>
            <a:off x="3119534" y="3949547"/>
            <a:ext cx="1735494" cy="1492898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1" name="Hexagon 20">
            <a:hlinkClick r:id="rId13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E6CD9E1D-AF68-4B9C-AEB6-F0F6111C9CD6}"/>
              </a:ext>
            </a:extLst>
          </p:cNvPr>
          <p:cNvSpPr/>
          <p:nvPr/>
        </p:nvSpPr>
        <p:spPr>
          <a:xfrm>
            <a:off x="4494244" y="4695996"/>
            <a:ext cx="1735494" cy="1492898"/>
          </a:xfrm>
          <a:prstGeom prst="hexag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T</a:t>
            </a:r>
          </a:p>
        </p:txBody>
      </p:sp>
      <p:sp>
        <p:nvSpPr>
          <p:cNvPr id="23" name="Hexagon 22">
            <a:hlinkClick r:id="rId14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92ABA7B1-001E-475F-8649-2A7561F8CE92}"/>
              </a:ext>
            </a:extLst>
          </p:cNvPr>
          <p:cNvSpPr/>
          <p:nvPr/>
        </p:nvSpPr>
        <p:spPr>
          <a:xfrm>
            <a:off x="5863622" y="976792"/>
            <a:ext cx="1735494" cy="1492898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</a:p>
        </p:txBody>
      </p:sp>
      <p:sp>
        <p:nvSpPr>
          <p:cNvPr id="24" name="Hexagon 23">
            <a:hlinkClick r:id="rId15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60B09308-D89E-446F-9A1E-96CC80D321E3}"/>
              </a:ext>
            </a:extLst>
          </p:cNvPr>
          <p:cNvSpPr/>
          <p:nvPr/>
        </p:nvSpPr>
        <p:spPr>
          <a:xfrm>
            <a:off x="7238332" y="1710200"/>
            <a:ext cx="1735494" cy="1492898"/>
          </a:xfrm>
          <a:prstGeom prst="hex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</a:p>
        </p:txBody>
      </p:sp>
      <p:sp>
        <p:nvSpPr>
          <p:cNvPr id="25" name="Hexagon 24">
            <a:hlinkClick r:id="rId16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F28AD5A1-1B4B-4CAD-9E4E-E526FBBE132A}"/>
              </a:ext>
            </a:extLst>
          </p:cNvPr>
          <p:cNvSpPr/>
          <p:nvPr/>
        </p:nvSpPr>
        <p:spPr>
          <a:xfrm>
            <a:off x="5863622" y="2456649"/>
            <a:ext cx="1735494" cy="1492898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M</a:t>
            </a:r>
          </a:p>
        </p:txBody>
      </p:sp>
      <p:sp>
        <p:nvSpPr>
          <p:cNvPr id="26" name="Hexagon 25">
            <a:hlinkClick r:id="rId17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E9C27C0C-D8C2-43C3-B8D9-44C5D299C215}"/>
              </a:ext>
            </a:extLst>
          </p:cNvPr>
          <p:cNvSpPr/>
          <p:nvPr/>
        </p:nvSpPr>
        <p:spPr>
          <a:xfrm>
            <a:off x="7238332" y="3203098"/>
            <a:ext cx="1735494" cy="1492898"/>
          </a:xfrm>
          <a:prstGeom prst="hex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N</a:t>
            </a:r>
          </a:p>
        </p:txBody>
      </p:sp>
      <p:sp>
        <p:nvSpPr>
          <p:cNvPr id="27" name="Hexagon 26">
            <a:hlinkClick r:id="rId18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87F6E371-148F-43FC-BC88-BA2E047ED9FA}"/>
              </a:ext>
            </a:extLst>
          </p:cNvPr>
          <p:cNvSpPr/>
          <p:nvPr/>
        </p:nvSpPr>
        <p:spPr>
          <a:xfrm>
            <a:off x="5863622" y="3949547"/>
            <a:ext cx="1735494" cy="1492898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U</a:t>
            </a:r>
          </a:p>
        </p:txBody>
      </p:sp>
      <p:sp>
        <p:nvSpPr>
          <p:cNvPr id="28" name="Hexagon 27">
            <a:hlinkClick r:id="rId19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59CCD91A-C5B1-41CC-9A80-2942E4BAAFC2}"/>
              </a:ext>
            </a:extLst>
          </p:cNvPr>
          <p:cNvSpPr/>
          <p:nvPr/>
        </p:nvSpPr>
        <p:spPr>
          <a:xfrm>
            <a:off x="7238332" y="4695996"/>
            <a:ext cx="1735494" cy="1492898"/>
          </a:xfrm>
          <a:prstGeom prst="hex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V</a:t>
            </a:r>
          </a:p>
        </p:txBody>
      </p:sp>
      <p:sp>
        <p:nvSpPr>
          <p:cNvPr id="30" name="Hexagon 29">
            <a:hlinkClick r:id="rId20" action="ppaction://hlinksldjump"/>
            <a:extLst>
              <a:ext uri="{FF2B5EF4-FFF2-40B4-BE49-F238E27FC236}">
                <a16:creationId xmlns:a16="http://schemas.microsoft.com/office/drawing/2014/main" id="{A8F6266F-8282-45CC-86EE-610377A25C89}"/>
              </a:ext>
            </a:extLst>
          </p:cNvPr>
          <p:cNvSpPr/>
          <p:nvPr/>
        </p:nvSpPr>
        <p:spPr>
          <a:xfrm>
            <a:off x="8607710" y="963751"/>
            <a:ext cx="1735494" cy="1492898"/>
          </a:xfrm>
          <a:prstGeom prst="hexag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G</a:t>
            </a:r>
          </a:p>
        </p:txBody>
      </p:sp>
      <p:sp>
        <p:nvSpPr>
          <p:cNvPr id="31" name="Hexagon 30">
            <a:hlinkClick r:id="rId21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640E3873-870E-4480-B2F9-E868DF7339FD}"/>
              </a:ext>
            </a:extLst>
          </p:cNvPr>
          <p:cNvSpPr/>
          <p:nvPr/>
        </p:nvSpPr>
        <p:spPr>
          <a:xfrm>
            <a:off x="9982420" y="1710200"/>
            <a:ext cx="1735494" cy="1492898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H</a:t>
            </a:r>
          </a:p>
        </p:txBody>
      </p:sp>
      <p:sp>
        <p:nvSpPr>
          <p:cNvPr id="32" name="Hexagon 31">
            <a:hlinkClick r:id="rId22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007CA27A-D683-40DE-B8A8-5EBFFCFC09C1}"/>
              </a:ext>
            </a:extLst>
          </p:cNvPr>
          <p:cNvSpPr/>
          <p:nvPr/>
        </p:nvSpPr>
        <p:spPr>
          <a:xfrm>
            <a:off x="8607710" y="2456649"/>
            <a:ext cx="1735494" cy="1492898"/>
          </a:xfrm>
          <a:prstGeom prst="hexag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O</a:t>
            </a:r>
          </a:p>
        </p:txBody>
      </p:sp>
      <p:sp>
        <p:nvSpPr>
          <p:cNvPr id="33" name="Hexagon 32">
            <a:hlinkClick r:id="rId23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61FF3273-E53B-4583-B954-4B7A11591C6C}"/>
              </a:ext>
            </a:extLst>
          </p:cNvPr>
          <p:cNvSpPr/>
          <p:nvPr/>
        </p:nvSpPr>
        <p:spPr>
          <a:xfrm>
            <a:off x="9982420" y="3203098"/>
            <a:ext cx="1735494" cy="1492898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P</a:t>
            </a:r>
          </a:p>
        </p:txBody>
      </p:sp>
      <p:sp>
        <p:nvSpPr>
          <p:cNvPr id="34" name="Hexagon 33">
            <a:hlinkClick r:id="rId24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70F82B29-A30B-4FC6-9586-343BC36322AD}"/>
              </a:ext>
            </a:extLst>
          </p:cNvPr>
          <p:cNvSpPr/>
          <p:nvPr/>
        </p:nvSpPr>
        <p:spPr>
          <a:xfrm>
            <a:off x="8607710" y="3949547"/>
            <a:ext cx="1735494" cy="1492898"/>
          </a:xfrm>
          <a:prstGeom prst="hexag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W</a:t>
            </a:r>
          </a:p>
        </p:txBody>
      </p:sp>
      <p:sp>
        <p:nvSpPr>
          <p:cNvPr id="35" name="Hexagon 34">
            <a:hlinkClick r:id="rId25" action="ppaction://hlinksldjump" highlightClick="1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540FD7E3-3CAE-43A0-9B50-341A64EE5885}"/>
              </a:ext>
            </a:extLst>
          </p:cNvPr>
          <p:cNvSpPr/>
          <p:nvPr/>
        </p:nvSpPr>
        <p:spPr>
          <a:xfrm>
            <a:off x="9982420" y="4695996"/>
            <a:ext cx="1735494" cy="1492898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74582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V</a:t>
            </a:r>
            <a:br>
              <a:rPr lang="en-GB"/>
            </a:br>
            <a:br>
              <a:rPr lang="en-GB"/>
            </a:br>
            <a:r>
              <a:rPr lang="en-GB"/>
              <a:t>Since your first understanding of diversity, how has your opinion changed?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275547" y="255893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Think back to when you were growing up, in school, college, university, life experiences etc.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What have been your key moments which are defining your current understanding?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14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G</a:t>
            </a:r>
            <a:br>
              <a:rPr lang="en-GB"/>
            </a:br>
            <a:br>
              <a:rPr lang="en-GB"/>
            </a:br>
            <a:r>
              <a:rPr lang="en-GB"/>
              <a:t>What are the differences between prejudice, bias and discrimination?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570667" y="369428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Consider how overt they are, what influences could be and intent behind. 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Discuss phrases such as; Direct discrimination, Indirect discrimination, Unconscious Bias, Blind spots etc.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51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O </a:t>
            </a:r>
            <a:br>
              <a:rPr lang="en-GB"/>
            </a:br>
            <a:br>
              <a:rPr lang="en-GB"/>
            </a:br>
            <a:r>
              <a:rPr lang="en-GB"/>
              <a:t>Describe an instance when you went out your way to include someone else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517018" y="378671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endParaRPr lang="en-GB" sz="2800"/>
          </a:p>
          <a:p>
            <a:pPr algn="ctr"/>
            <a:r>
              <a:rPr lang="en-GB" sz="2400"/>
              <a:t>Consider your reasons for doing this, how did you feel? Do you know how they felt?</a:t>
            </a:r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12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W </a:t>
            </a:r>
            <a:br>
              <a:rPr lang="en-GB"/>
            </a:br>
            <a:br>
              <a:rPr lang="en-GB"/>
            </a:br>
            <a:r>
              <a:rPr lang="en-GB"/>
              <a:t>What is the difference between feeling included and assimilating?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517018" y="255893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Discuss times you have felt truly included and times where you have had to change how you present yourself in order to fit in.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Consider your sense of belonging and how much of your true self you could be.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9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H </a:t>
            </a:r>
            <a:br>
              <a:rPr lang="en-GB"/>
            </a:br>
            <a:br>
              <a:rPr lang="en-GB"/>
            </a:br>
            <a:r>
              <a:rPr lang="en-GB"/>
              <a:t>What similarities and differences do you share with your colleagues and your patients?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410987" y="255893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Consider hobbies, likes and dislikes, personality traits as well as protected characteristics.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Share about activities that bring you most joy, who shares these interests?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60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P</a:t>
            </a:r>
            <a:br>
              <a:rPr lang="en-GB"/>
            </a:br>
            <a:br>
              <a:rPr lang="en-GB"/>
            </a:br>
            <a:r>
              <a:rPr lang="en-GB"/>
              <a:t>A new member of staff joins the team, how can we demonstrate a culture of inclusion instead of expecting them to assimilate?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308419" y="62293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Consider how much of their diversity and their experiences are respected. </a:t>
            </a:r>
          </a:p>
          <a:p>
            <a:pPr algn="ctr"/>
            <a:r>
              <a:rPr lang="en-GB" sz="2800"/>
              <a:t>Do you expect new starters to learn to ‘fit in’ with the status quo or do you seek out what differences their experiences could bring to the team?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23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X </a:t>
            </a:r>
            <a:br>
              <a:rPr lang="en-GB"/>
            </a:br>
            <a:br>
              <a:rPr lang="en-GB"/>
            </a:br>
            <a:r>
              <a:rPr lang="en-GB"/>
              <a:t>Have you ever felt lonely in a big group? What led to this and what was the impact?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444307" y="242669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Discuss how outward expressions of inclusion could mask feelings of loneliness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What would have made your experience different?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1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856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A</a:t>
            </a:r>
            <a:br>
              <a:rPr lang="en-GB"/>
            </a:br>
            <a:br>
              <a:rPr lang="en-GB"/>
            </a:br>
            <a:r>
              <a:rPr lang="en-GB"/>
              <a:t>Can you highlight any of the 9 characteristics that affect you?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308419" y="242669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en-GB" sz="2800"/>
              <a:t>Discussion Prompts: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The 9 characteristics are: </a:t>
            </a:r>
          </a:p>
          <a:p>
            <a:pPr algn="ctr"/>
            <a:r>
              <a:rPr lang="en-GB" sz="2800"/>
              <a:t>Age, Disability, Gender Reassignment, Marriage and Civil Partnership, Pregnancy and Maternity, Race, Religion or Belief, Sex and Sexual Orientation.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37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8" y="2145286"/>
            <a:ext cx="5462081" cy="900000"/>
          </a:xfrm>
        </p:spPr>
        <p:txBody>
          <a:bodyPr>
            <a:normAutofit fontScale="90000"/>
          </a:bodyPr>
          <a:lstStyle/>
          <a:p>
            <a:r>
              <a:rPr lang="en-GB"/>
              <a:t>I</a:t>
            </a:r>
            <a:br>
              <a:rPr lang="en-GB"/>
            </a:br>
            <a:br>
              <a:rPr lang="en-GB"/>
            </a:br>
            <a:r>
              <a:rPr lang="en-GB"/>
              <a:t>Race, assumed gender and visible disability aside, what makes you different?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183902" y="365149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Consider any other protected characteristics you hold that might not be obvious to others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Also consider discussing anything that you feel makes you ‘You’. It could be your approach, outlook, how you think or things you like to do.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95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65" y="2437531"/>
            <a:ext cx="6050342" cy="900000"/>
          </a:xfrm>
        </p:spPr>
        <p:txBody>
          <a:bodyPr>
            <a:normAutofit fontScale="90000"/>
          </a:bodyPr>
          <a:lstStyle/>
          <a:p>
            <a:r>
              <a:rPr lang="en-GB"/>
              <a:t>Q </a:t>
            </a:r>
            <a:br>
              <a:rPr lang="en-GB"/>
            </a:br>
            <a:br>
              <a:rPr lang="en-GB"/>
            </a:br>
            <a:r>
              <a:rPr lang="en-GB"/>
              <a:t>What one assumption has been made about you that has been incorrect and how did it make you feel?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410987" y="457697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Has anyone made assumptions because of your age or how you dress?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Has anyone changed how they treat you once they know more about you?</a:t>
            </a:r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61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6334440" cy="900000"/>
          </a:xfrm>
        </p:spPr>
        <p:txBody>
          <a:bodyPr>
            <a:normAutofit fontScale="90000"/>
          </a:bodyPr>
          <a:lstStyle/>
          <a:p>
            <a:r>
              <a:rPr lang="en-GB"/>
              <a:t>B</a:t>
            </a:r>
            <a:br>
              <a:rPr lang="en-GB"/>
            </a:br>
            <a:br>
              <a:rPr lang="en-GB"/>
            </a:br>
            <a:r>
              <a:rPr lang="en-GB"/>
              <a:t>What is the difference between race, ethnicity and culture?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182218" y="680735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Think about whether you would answer differently to any of these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What do the words mean to you?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What other meanings could they have?</a:t>
            </a:r>
          </a:p>
          <a:p>
            <a:pPr algn="ctr"/>
            <a:endParaRPr lang="en-GB" sz="2800"/>
          </a:p>
          <a:p>
            <a:pPr algn="ctr"/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16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J</a:t>
            </a:r>
            <a:br>
              <a:rPr lang="en-GB"/>
            </a:br>
            <a:br>
              <a:rPr lang="en-GB"/>
            </a:br>
            <a:r>
              <a:rPr lang="en-GB" b="0"/>
              <a:t>What considerations should be given to colleagues who are practising Muslims or to patients?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517018" y="430925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/>
              <a:t>Consider religious holidays and periods of fasting</a:t>
            </a:r>
          </a:p>
          <a:p>
            <a:pPr algn="ctr"/>
            <a:r>
              <a:rPr lang="en-GB"/>
              <a:t>What impact could this have? How can you support colleagues in the role you do?</a:t>
            </a:r>
          </a:p>
          <a:p>
            <a:pPr algn="ctr"/>
            <a:endParaRPr lang="en-GB"/>
          </a:p>
          <a:p>
            <a:pPr algn="ctr"/>
            <a:r>
              <a:rPr lang="en-GB"/>
              <a:t>Think about gender boundaries and the impact this can have on patients who are practising Muslims</a:t>
            </a:r>
          </a:p>
          <a:p>
            <a:pPr algn="ctr"/>
            <a:endParaRPr lang="en-GB"/>
          </a:p>
          <a:p>
            <a:pPr algn="ctr"/>
            <a:r>
              <a:rPr lang="en-GB"/>
              <a:t>What about time and space for prayer, how can this be accommodated? </a:t>
            </a:r>
          </a:p>
          <a:p>
            <a:pPr algn="ctr"/>
            <a:endParaRPr lang="en-GB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38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2145286"/>
            <a:ext cx="5257796" cy="900000"/>
          </a:xfrm>
        </p:spPr>
        <p:txBody>
          <a:bodyPr>
            <a:normAutofit fontScale="90000"/>
          </a:bodyPr>
          <a:lstStyle/>
          <a:p>
            <a:r>
              <a:rPr lang="en-GB"/>
              <a:t>R</a:t>
            </a:r>
            <a:br>
              <a:rPr lang="en-GB"/>
            </a:br>
            <a:br>
              <a:rPr lang="en-GB"/>
            </a:br>
            <a:r>
              <a:rPr lang="en-GB"/>
              <a:t>What religions and/or countries do not celebrate Christmas as a national holiday?</a:t>
            </a:r>
            <a:endParaRPr lang="en-GB" b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517018" y="367820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What about New Year also?</a:t>
            </a:r>
          </a:p>
          <a:p>
            <a:pPr algn="ctr"/>
            <a:endParaRPr lang="en-GB" sz="2800"/>
          </a:p>
          <a:p>
            <a:pPr algn="ctr"/>
            <a:r>
              <a:rPr lang="en-GB" sz="2800"/>
              <a:t>What assumptions do you make about national holidays and how might this impact those who celebrate different holidays?</a:t>
            </a:r>
          </a:p>
          <a:p>
            <a:pPr algn="ctr"/>
            <a:endParaRPr lang="en-GB" sz="2800"/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66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ACD13C-76D2-4C7D-AFCF-81F05B869309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D867F0C0-2347-4620-B28F-4F4EC1295A4D}"/>
              </a:ext>
            </a:extLst>
          </p:cNvPr>
          <p:cNvSpPr/>
          <p:nvPr/>
        </p:nvSpPr>
        <p:spPr>
          <a:xfrm>
            <a:off x="7159557" y="1964987"/>
            <a:ext cx="4124528" cy="3832698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437C1B2-FCA8-4E06-85D7-7F859C0DEF67}"/>
              </a:ext>
            </a:extLst>
          </p:cNvPr>
          <p:cNvSpPr/>
          <p:nvPr/>
        </p:nvSpPr>
        <p:spPr>
          <a:xfrm>
            <a:off x="183902" y="5791499"/>
            <a:ext cx="1849821" cy="8238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961E5F3-7363-4718-B524-615E44342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8" y="2145286"/>
            <a:ext cx="6102439" cy="900000"/>
          </a:xfrm>
        </p:spPr>
        <p:txBody>
          <a:bodyPr>
            <a:normAutofit fontScale="90000"/>
          </a:bodyPr>
          <a:lstStyle/>
          <a:p>
            <a:r>
              <a:rPr lang="en-GB"/>
              <a:t>C</a:t>
            </a:r>
            <a:br>
              <a:rPr lang="en-GB"/>
            </a:br>
            <a:br>
              <a:rPr lang="en-GB"/>
            </a:br>
            <a:r>
              <a:rPr lang="en-GB" b="0"/>
              <a:t>What does LGBTQ+ or LGBTQIA stand for?</a:t>
            </a:r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3A6E294-97BD-42DC-8787-03E28198F82E}"/>
              </a:ext>
            </a:extLst>
          </p:cNvPr>
          <p:cNvSpPr/>
          <p:nvPr/>
        </p:nvSpPr>
        <p:spPr>
          <a:xfrm>
            <a:off x="7996136" y="894945"/>
            <a:ext cx="2587558" cy="7101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Start Timer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31D24D-C475-4A06-A3C9-B390039E9A1F}"/>
              </a:ext>
            </a:extLst>
          </p:cNvPr>
          <p:cNvSpPr/>
          <p:nvPr/>
        </p:nvSpPr>
        <p:spPr>
          <a:xfrm>
            <a:off x="2662736" y="5791499"/>
            <a:ext cx="966952" cy="900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err="1"/>
              <a:t>i</a:t>
            </a:r>
            <a:endParaRPr lang="en-GB" b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28F000-5873-42CE-A836-CF1BD421B65A}"/>
              </a:ext>
            </a:extLst>
          </p:cNvPr>
          <p:cNvSpPr/>
          <p:nvPr/>
        </p:nvSpPr>
        <p:spPr>
          <a:xfrm>
            <a:off x="410987" y="407055"/>
            <a:ext cx="6642538" cy="5065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800"/>
              <a:t>Discussion Prompts</a:t>
            </a:r>
          </a:p>
          <a:p>
            <a:pPr algn="ctr"/>
            <a:endParaRPr lang="en-GB" sz="2800"/>
          </a:p>
          <a:p>
            <a:pPr algn="ctr"/>
            <a:r>
              <a:rPr lang="en-GB"/>
              <a:t>Lesbian</a:t>
            </a:r>
          </a:p>
          <a:p>
            <a:pPr algn="ctr"/>
            <a:r>
              <a:rPr lang="en-GB"/>
              <a:t>Gay</a:t>
            </a:r>
          </a:p>
          <a:p>
            <a:pPr algn="ctr"/>
            <a:r>
              <a:rPr lang="en-GB"/>
              <a:t>Bisexual</a:t>
            </a:r>
          </a:p>
          <a:p>
            <a:pPr algn="ctr"/>
            <a:r>
              <a:rPr lang="en-GB"/>
              <a:t>Transgender</a:t>
            </a:r>
          </a:p>
          <a:p>
            <a:pPr algn="ctr"/>
            <a:r>
              <a:rPr lang="en-GB"/>
              <a:t>Queer or Questioning</a:t>
            </a:r>
          </a:p>
          <a:p>
            <a:pPr algn="ctr"/>
            <a:r>
              <a:rPr lang="en-GB"/>
              <a:t>Intersex</a:t>
            </a:r>
          </a:p>
          <a:p>
            <a:pPr algn="ctr"/>
            <a:r>
              <a:rPr lang="en-GB"/>
              <a:t>Asexual</a:t>
            </a:r>
          </a:p>
          <a:p>
            <a:pPr algn="ctr"/>
            <a:endParaRPr lang="en-GB"/>
          </a:p>
          <a:p>
            <a:pPr algn="ctr"/>
            <a:r>
              <a:rPr lang="en-GB"/>
              <a:t>Other initials are also sometimes included along with terms such as pansexual, two spirit and many more. The + symbol is designed to be inclusive of whichever other terms a person may most identify with. </a:t>
            </a:r>
          </a:p>
        </p:txBody>
      </p:sp>
      <p:pic>
        <p:nvPicPr>
          <p:cNvPr id="28" name="Picture 27" descr="Graphical user interface, text, application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EB25723C-C9C9-4E98-AC18-B02E0526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" y="5870524"/>
            <a:ext cx="1560711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40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6" grpId="1" animBg="1"/>
    </p:bldLst>
  </p:timing>
</p:sld>
</file>

<file path=ppt/theme/theme1.xml><?xml version="1.0" encoding="utf-8"?>
<a:theme xmlns:a="http://schemas.openxmlformats.org/drawingml/2006/main" name="NCH&amp;C PowerPoint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CH&amp;C PowerPoint theme" id="{FFFF637D-1E3F-409C-80DA-0E67302B5FB6}" vid="{545936CE-078A-4A06-8601-FBF4CD3D76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3B67F084376344B9408C90C9DAD7B9" ma:contentTypeVersion="13" ma:contentTypeDescription="Create a new document." ma:contentTypeScope="" ma:versionID="8da637407e408c1d17bfac3198792605">
  <xsd:schema xmlns:xsd="http://www.w3.org/2001/XMLSchema" xmlns:xs="http://www.w3.org/2001/XMLSchema" xmlns:p="http://schemas.microsoft.com/office/2006/metadata/properties" xmlns:ns2="dc47879e-7035-47af-9dac-f3a765062c11" xmlns:ns3="be4eb456-10f8-4606-93a3-603936a0698a" targetNamespace="http://schemas.microsoft.com/office/2006/metadata/properties" ma:root="true" ma:fieldsID="aed1dfc11a4e41c63d47921892cbfe01" ns2:_="" ns3:_="">
    <xsd:import namespace="dc47879e-7035-47af-9dac-f3a765062c11"/>
    <xsd:import namespace="be4eb456-10f8-4606-93a3-603936a069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47879e-7035-47af-9dac-f3a765062c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4eb456-10f8-4606-93a3-603936a0698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2E980C-B909-4265-A7C0-4BAADF95F4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B7754F-594F-4437-9F3F-4B6EBEDB9BB9}">
  <ds:schemaRefs>
    <ds:schemaRef ds:uri="be4eb456-10f8-4606-93a3-603936a0698a"/>
    <ds:schemaRef ds:uri="dc47879e-7035-47af-9dac-f3a765062c1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9A9D0F6-F850-4ECB-80FD-003EC1E00666}">
  <ds:schemaRefs>
    <ds:schemaRef ds:uri="be4eb456-10f8-4606-93a3-603936a0698a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dc47879e-7035-47af-9dac-f3a765062c1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1456</Words>
  <Application>Microsoft Office PowerPoint</Application>
  <PresentationFormat>Widescreen</PresentationFormat>
  <Paragraphs>239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Frutiger</vt:lpstr>
      <vt:lpstr>Tahoma</vt:lpstr>
      <vt:lpstr>NCH&amp;C PowerPoint theme</vt:lpstr>
      <vt:lpstr>Equality, Diversity and Inclusion</vt:lpstr>
      <vt:lpstr>PowerPoint Presentation</vt:lpstr>
      <vt:lpstr>A  Can you highlight any of the 9 characteristics that affect you?</vt:lpstr>
      <vt:lpstr>I  Race, assumed gender and visible disability aside, what makes you different?</vt:lpstr>
      <vt:lpstr>Q   What one assumption has been made about you that has been incorrect and how did it make you feel?</vt:lpstr>
      <vt:lpstr>B  What is the difference between race, ethnicity and culture?</vt:lpstr>
      <vt:lpstr>J  What considerations should be given to colleagues who are practising Muslims or to patients?</vt:lpstr>
      <vt:lpstr>R  What religions and/or countries do not celebrate Christmas as a national holiday?</vt:lpstr>
      <vt:lpstr>C  What does LGBTQ+ or LGBTQIA stand for?</vt:lpstr>
      <vt:lpstr>K   What does cis gender and gender non-conforming mean?</vt:lpstr>
      <vt:lpstr>S   He/ She/ They/ Her/ Him/ Them  What are your preferred pronouns and why?</vt:lpstr>
      <vt:lpstr>D   How would you define disability (visible and invisible) and what would it look like to you?</vt:lpstr>
      <vt:lpstr>L   Describe adjustments or considerations that you can make for colleagues or patients that are within your control to make</vt:lpstr>
      <vt:lpstr>T  Describe a time when someone went out of their way to make you feel included.</vt:lpstr>
      <vt:lpstr>E   What is a health inequality and whom does it affect?</vt:lpstr>
      <vt:lpstr>M  What is the difference between marriage and civil partnership?</vt:lpstr>
      <vt:lpstr>U  What assumptions are made of people who are not married?</vt:lpstr>
      <vt:lpstr>F   Have you ever been in the minority and if so how did it make you feel? (positive and negative examples welcome)</vt:lpstr>
      <vt:lpstr>N  What does discrimination look like?</vt:lpstr>
      <vt:lpstr>V  Since your first understanding of diversity, how has your opinion changed?</vt:lpstr>
      <vt:lpstr>G  What are the differences between prejudice, bias and discrimination?</vt:lpstr>
      <vt:lpstr>O   Describe an instance when you went out your way to include someone else</vt:lpstr>
      <vt:lpstr>W   What is the difference between feeling included and assimilating?</vt:lpstr>
      <vt:lpstr>H   What similarities and differences do you share with your colleagues and your patients?</vt:lpstr>
      <vt:lpstr>P  A new member of staff joins the team, how can we demonstrate a culture of inclusion instead of expecting them to assimilate?</vt:lpstr>
      <vt:lpstr>X   Have you ever felt lonely in a big group? What led to this and what was the impact?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Bamford Tom</dc:creator>
  <cp:lastModifiedBy>Mason Lianne</cp:lastModifiedBy>
  <cp:revision>30</cp:revision>
  <dcterms:created xsi:type="dcterms:W3CDTF">2019-08-22T09:20:28Z</dcterms:created>
  <dcterms:modified xsi:type="dcterms:W3CDTF">2023-02-23T12:27:34Z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0x010100E43B67F084376344B9408C90C9DAD7B9</vt:lpwstr>
  </property>
</Properties>
</file>