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4"/>
  </p:sldMasterIdLst>
  <p:notesMasterIdLst>
    <p:notesMasterId r:id="rId13"/>
  </p:notesMasterIdLst>
  <p:sldIdLst>
    <p:sldId id="274" r:id="rId5"/>
    <p:sldId id="276" r:id="rId6"/>
    <p:sldId id="275" r:id="rId7"/>
    <p:sldId id="278" r:id="rId8"/>
    <p:sldId id="280" r:id="rId9"/>
    <p:sldId id="290" r:id="rId10"/>
    <p:sldId id="281" r:id="rId11"/>
    <p:sldId id="28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8B00"/>
    <a:srgbClr val="005EB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708" autoAdjust="0"/>
  </p:normalViewPr>
  <p:slideViewPr>
    <p:cSldViewPr snapToGrid="0">
      <p:cViewPr varScale="1">
        <p:scale>
          <a:sx n="79" d="100"/>
          <a:sy n="79" d="100"/>
        </p:scale>
        <p:origin x="179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B242A2-AB7E-4B8E-9D5C-01CE0F6D0636}" type="datetimeFigureOut">
              <a:rPr lang="en-GB" smtClean="0"/>
              <a:t>23/02/2023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253EA0-B9C1-4B9A-A291-EEFC26AA510E}" type="slidenum">
              <a:rPr lang="en-GB" smtClean="0"/>
              <a:t>‹#›</a:t>
            </a:fld>
            <a:endParaRPr lang="en-GB"/>
          </a:p>
        </p:txBody>
      </p:sp>
    </p:spTree>
    <p:extLst>
      <p:ext uri="{BB962C8B-B14F-4D97-AF65-F5344CB8AC3E}">
        <p14:creationId xmlns:p14="http://schemas.microsoft.com/office/powerpoint/2010/main" val="1288356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These terms, Equality, Diversity and Inclusion could mean different things to different people. I am curious to know, before we start, what these terms mean to you? Using the chat function, type in a brief definition or meaning for each word.</a:t>
            </a:r>
          </a:p>
        </p:txBody>
      </p:sp>
      <p:sp>
        <p:nvSpPr>
          <p:cNvPr id="4" name="Slide Number Placeholder 3"/>
          <p:cNvSpPr>
            <a:spLocks noGrp="1"/>
          </p:cNvSpPr>
          <p:nvPr>
            <p:ph type="sldNum" sz="quarter" idx="5"/>
          </p:nvPr>
        </p:nvSpPr>
        <p:spPr/>
        <p:txBody>
          <a:bodyPr/>
          <a:lstStyle/>
          <a:p>
            <a:fld id="{76253EA0-B9C1-4B9A-A291-EEFC26AA510E}" type="slidenum">
              <a:rPr lang="en-GB" smtClean="0"/>
              <a:t>1</a:t>
            </a:fld>
            <a:endParaRPr lang="en-GB"/>
          </a:p>
        </p:txBody>
      </p:sp>
    </p:spTree>
    <p:extLst>
      <p:ext uri="{BB962C8B-B14F-4D97-AF65-F5344CB8AC3E}">
        <p14:creationId xmlns:p14="http://schemas.microsoft.com/office/powerpoint/2010/main" val="4187575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None/>
            </a:pPr>
            <a:endParaRPr lang="en-GB">
              <a:effectLst/>
            </a:endParaRPr>
          </a:p>
          <a:p>
            <a:r>
              <a:rPr lang="en-GB" sz="1200"/>
              <a:t>Equality is about creating a fairer society where everyone can participate and has the same opportunity to fulfil their potential</a:t>
            </a:r>
          </a:p>
          <a:p>
            <a:endParaRPr lang="en-GB" sz="1200"/>
          </a:p>
          <a:p>
            <a:r>
              <a:rPr lang="en-GB"/>
              <a:t>Based in law. Equality is about ensuring that every individual has an equal opportunity to make the most of their life and talents irrespective of age, sex, race, disability, religion/belief, sexual orientation, gender reassignment, maternity/pregnancy and marriage/civil partnerships. It is also the belief that no one should have poorer life chances because of the way they were born, where they come from, what they believe, or whether they have a disability. Equality recognises that historically certain groups of people with protected characteristics, such as age, disability, gender reassignment, sex, sexual orientation, race or due to the fact they have chosen to have children, have experienced discrimination. </a:t>
            </a:r>
          </a:p>
        </p:txBody>
      </p:sp>
      <p:sp>
        <p:nvSpPr>
          <p:cNvPr id="4" name="Slide Number Placeholder 3"/>
          <p:cNvSpPr>
            <a:spLocks noGrp="1"/>
          </p:cNvSpPr>
          <p:nvPr>
            <p:ph type="sldNum" sz="quarter" idx="5"/>
          </p:nvPr>
        </p:nvSpPr>
        <p:spPr/>
        <p:txBody>
          <a:bodyPr/>
          <a:lstStyle/>
          <a:p>
            <a:fld id="{76253EA0-B9C1-4B9A-A291-EEFC26AA510E}" type="slidenum">
              <a:rPr lang="en-GB" smtClean="0"/>
              <a:t>2</a:t>
            </a:fld>
            <a:endParaRPr lang="en-GB"/>
          </a:p>
        </p:txBody>
      </p:sp>
    </p:spTree>
    <p:extLst>
      <p:ext uri="{BB962C8B-B14F-4D97-AF65-F5344CB8AC3E}">
        <p14:creationId xmlns:p14="http://schemas.microsoft.com/office/powerpoint/2010/main" val="872646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Everyone is different. Everyone has individual qualities and differences. Each individual should be valued for their skills experience and talent and be treated with dignity and respect. It is acknowledging the benefit of having a range of perspectives in decision-making, widening participation and making a workforce representative of the organisation’s service users. </a:t>
            </a:r>
          </a:p>
        </p:txBody>
      </p:sp>
      <p:sp>
        <p:nvSpPr>
          <p:cNvPr id="4" name="Slide Number Placeholder 3"/>
          <p:cNvSpPr>
            <a:spLocks noGrp="1"/>
          </p:cNvSpPr>
          <p:nvPr>
            <p:ph type="sldNum" sz="quarter" idx="5"/>
          </p:nvPr>
        </p:nvSpPr>
        <p:spPr/>
        <p:txBody>
          <a:bodyPr/>
          <a:lstStyle/>
          <a:p>
            <a:fld id="{76253EA0-B9C1-4B9A-A291-EEFC26AA510E}" type="slidenum">
              <a:rPr lang="en-GB" smtClean="0"/>
              <a:t>3</a:t>
            </a:fld>
            <a:endParaRPr lang="en-GB"/>
          </a:p>
        </p:txBody>
      </p:sp>
    </p:spTree>
    <p:extLst>
      <p:ext uri="{BB962C8B-B14F-4D97-AF65-F5344CB8AC3E}">
        <p14:creationId xmlns:p14="http://schemas.microsoft.com/office/powerpoint/2010/main" val="220152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Inclusion is where different is seen as a benefit to utilise; and where perspectives and differences are shared, leading to better decisions. An inclusive working environment is one in which everyone feels valued, that their contribution matters, and they are able to perform to their full potential, no matter their background, identity or circumstances. An inclusive workplace enables a diverse range of people to work together effectively. </a:t>
            </a:r>
          </a:p>
        </p:txBody>
      </p:sp>
      <p:sp>
        <p:nvSpPr>
          <p:cNvPr id="4" name="Slide Number Placeholder 3"/>
          <p:cNvSpPr>
            <a:spLocks noGrp="1"/>
          </p:cNvSpPr>
          <p:nvPr>
            <p:ph type="sldNum" sz="quarter" idx="5"/>
          </p:nvPr>
        </p:nvSpPr>
        <p:spPr/>
        <p:txBody>
          <a:bodyPr/>
          <a:lstStyle/>
          <a:p>
            <a:fld id="{76253EA0-B9C1-4B9A-A291-EEFC26AA510E}" type="slidenum">
              <a:rPr lang="en-GB" smtClean="0"/>
              <a:t>4</a:t>
            </a:fld>
            <a:endParaRPr lang="en-GB"/>
          </a:p>
        </p:txBody>
      </p:sp>
    </p:spTree>
    <p:extLst>
      <p:ext uri="{BB962C8B-B14F-4D97-AF65-F5344CB8AC3E}">
        <p14:creationId xmlns:p14="http://schemas.microsoft.com/office/powerpoint/2010/main" val="4223655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b="1" dirty="0"/>
              <a:t>What are Protected Characteristics? – List them in the chat</a:t>
            </a:r>
            <a:endParaRPr lang="en-GB" b="1" dirty="0">
              <a:cs typeface="Calibri"/>
            </a:endParaRPr>
          </a:p>
          <a:p>
            <a:endParaRPr lang="en-GB" dirty="0"/>
          </a:p>
          <a:p>
            <a:r>
              <a:rPr lang="en-GB" dirty="0"/>
              <a:t>Link: Which of these characteristics do you feel you are included in – how it affects us all</a:t>
            </a:r>
            <a:endParaRPr lang="en-GB" dirty="0">
              <a:cs typeface="Calibri"/>
            </a:endParaRPr>
          </a:p>
          <a:p>
            <a:r>
              <a:rPr lang="en-GB" dirty="0"/>
              <a:t>Diversity is made up of all these and more – intersectionality, not just one thing</a:t>
            </a:r>
            <a:endParaRPr lang="en-GB" dirty="0">
              <a:cs typeface="Calibri"/>
            </a:endParaRPr>
          </a:p>
          <a:p>
            <a:endParaRPr lang="en-GB" dirty="0"/>
          </a:p>
          <a:p>
            <a:r>
              <a:rPr lang="en-GB" b="1" dirty="0">
                <a:effectLst/>
              </a:rPr>
              <a:t>Age</a:t>
            </a:r>
            <a:r>
              <a:rPr lang="en-GB" b="1" dirty="0"/>
              <a:t> </a:t>
            </a:r>
            <a:endParaRPr lang="en-GB" b="1" dirty="0">
              <a:effectLst/>
              <a:cs typeface="Calibri"/>
            </a:endParaRPr>
          </a:p>
          <a:p>
            <a:pPr algn="l"/>
            <a:r>
              <a:rPr lang="en-GB" dirty="0">
                <a:solidFill>
                  <a:srgbClr val="FFFFFF"/>
                </a:solidFill>
                <a:effectLst/>
              </a:rPr>
              <a:t>Means a person belonging to a particular age group.</a:t>
            </a:r>
            <a:endParaRPr lang="en-GB" dirty="0">
              <a:effectLst/>
            </a:endParaRPr>
          </a:p>
          <a:p>
            <a:r>
              <a:rPr lang="en-GB" b="1" dirty="0">
                <a:effectLst/>
              </a:rPr>
              <a:t>Disability </a:t>
            </a:r>
          </a:p>
          <a:p>
            <a:pPr algn="l"/>
            <a:r>
              <a:rPr lang="en-GB" dirty="0">
                <a:effectLst/>
              </a:rPr>
              <a:t>A person is deemed to have a disability if they have a physical or mental impairment, and the impairment has a substantial and long-term adverse effect on the person’s ability to carry out normal day-to-day activities.</a:t>
            </a:r>
          </a:p>
          <a:p>
            <a:pPr algn="l"/>
            <a:r>
              <a:rPr lang="en-GB" dirty="0">
                <a:effectLst/>
              </a:rPr>
              <a:t>Someone who may have had an impairment or condition such as cancer is also covered by this legal definition of disability.</a:t>
            </a:r>
          </a:p>
          <a:p>
            <a:r>
              <a:rPr lang="en-GB" b="1" dirty="0">
                <a:effectLst/>
              </a:rPr>
              <a:t>Gender Reassignment </a:t>
            </a:r>
          </a:p>
          <a:p>
            <a:pPr algn="l"/>
            <a:r>
              <a:rPr lang="en-GB" dirty="0">
                <a:effectLst/>
              </a:rPr>
              <a:t>The Equality Act defined gender reassignment as:</a:t>
            </a:r>
          </a:p>
          <a:p>
            <a:pPr algn="l"/>
            <a:r>
              <a:rPr lang="en-GB" dirty="0">
                <a:effectLst/>
              </a:rPr>
              <a:t>Where a person has proposed, started or completed a process to change his or her sex.</a:t>
            </a:r>
          </a:p>
          <a:p>
            <a:r>
              <a:rPr lang="en-GB" b="1" dirty="0">
                <a:effectLst/>
              </a:rPr>
              <a:t>Marriage and Civil Partnership </a:t>
            </a:r>
          </a:p>
          <a:p>
            <a:pPr algn="l"/>
            <a:r>
              <a:rPr lang="en-GB" dirty="0">
                <a:effectLst/>
              </a:rPr>
              <a:t>People who are married or in a civil partnership have this protected characteristic</a:t>
            </a:r>
          </a:p>
          <a:p>
            <a:r>
              <a:rPr lang="en-GB" b="1" dirty="0">
                <a:effectLst/>
              </a:rPr>
              <a:t>Pregnancy and Maternity </a:t>
            </a:r>
          </a:p>
          <a:p>
            <a:pPr algn="l"/>
            <a:r>
              <a:rPr lang="en-GB" dirty="0">
                <a:effectLst/>
              </a:rPr>
              <a:t>Maternity refers to the period after the birth. Maternity discrimination is linked to maternity leave in employment.</a:t>
            </a:r>
          </a:p>
          <a:p>
            <a:pPr algn="l"/>
            <a:r>
              <a:rPr lang="en-GB" dirty="0">
                <a:effectLst/>
              </a:rPr>
              <a:t>In the non-work context, protection against maternity discrimination is for 26 weeks after giving birth, and includes treating a woman unfavourably because she is breastfeeding.</a:t>
            </a:r>
          </a:p>
          <a:p>
            <a:r>
              <a:rPr lang="en-GB" b="1" dirty="0">
                <a:effectLst/>
              </a:rPr>
              <a:t>Race </a:t>
            </a:r>
          </a:p>
          <a:p>
            <a:pPr algn="l"/>
            <a:r>
              <a:rPr lang="en-GB" dirty="0">
                <a:effectLst/>
              </a:rPr>
              <a:t>People who have or share characteristics of colour, nationality or ethnic or national origin can be described as belonging to a particular racial group.</a:t>
            </a:r>
          </a:p>
          <a:p>
            <a:pPr algn="l"/>
            <a:r>
              <a:rPr lang="en-GB" b="0" i="0" dirty="0">
                <a:solidFill>
                  <a:srgbClr val="333333"/>
                </a:solidFill>
                <a:effectLst/>
                <a:latin typeface="Georgia"/>
              </a:rPr>
              <a:t>“Race” is usually associated with biology and linked with physical characteristics such as skin </a:t>
            </a:r>
            <a:r>
              <a:rPr lang="en-GB" b="0" i="0" dirty="0" err="1">
                <a:solidFill>
                  <a:srgbClr val="333333"/>
                </a:solidFill>
                <a:effectLst/>
                <a:latin typeface="Georgia"/>
              </a:rPr>
              <a:t>color</a:t>
            </a:r>
            <a:r>
              <a:rPr lang="en-GB" b="0" i="0" dirty="0">
                <a:solidFill>
                  <a:srgbClr val="333333"/>
                </a:solidFill>
                <a:effectLst/>
                <a:latin typeface="Georgia"/>
              </a:rPr>
              <a:t> or hair texture. “Ethnicity” is linked with cultural expression and identification. </a:t>
            </a:r>
            <a:endParaRPr lang="en-GB" dirty="0">
              <a:effectLst/>
              <a:latin typeface="Georgia"/>
            </a:endParaRPr>
          </a:p>
          <a:p>
            <a:r>
              <a:rPr lang="en-GB" b="1" dirty="0">
                <a:effectLst/>
              </a:rPr>
              <a:t>Religion or Belief </a:t>
            </a:r>
          </a:p>
          <a:p>
            <a:pPr algn="l"/>
            <a:r>
              <a:rPr lang="en-GB" dirty="0">
                <a:effectLst/>
              </a:rPr>
              <a:t>People who have a religion or religious or philosophical belief, or a lack of religion or belief, share this protected characteristic.</a:t>
            </a:r>
          </a:p>
          <a:p>
            <a:r>
              <a:rPr lang="en-GB" b="1" dirty="0">
                <a:effectLst/>
              </a:rPr>
              <a:t>Sex </a:t>
            </a:r>
          </a:p>
          <a:p>
            <a:r>
              <a:rPr lang="en-GB" dirty="0">
                <a:effectLst/>
              </a:rPr>
              <a:t>Being a man or a woman. However, it should be noted that, although not acknowledged in the Equality Act, some people may recognise themselves as non-binary or intersex.</a:t>
            </a:r>
          </a:p>
          <a:p>
            <a:r>
              <a:rPr lang="en-GB" dirty="0">
                <a:effectLst/>
              </a:rPr>
              <a:t> Intersex people are individuals whose anatomy or physiology are different from the typical definitions of male and female</a:t>
            </a:r>
          </a:p>
          <a:p>
            <a:pPr>
              <a:buFont typeface="Arial" panose="020B0604020202020204" pitchFamily="34" charset="0"/>
              <a:buNone/>
            </a:pPr>
            <a:r>
              <a:rPr lang="en-GB" dirty="0">
                <a:effectLst/>
              </a:rPr>
              <a:t>Those with non-binary genders do not see themselves as exclusively male or female</a:t>
            </a:r>
          </a:p>
          <a:p>
            <a:r>
              <a:rPr lang="en-GB" b="1" dirty="0">
                <a:effectLst/>
              </a:rPr>
              <a:t>Sexual Orientation </a:t>
            </a:r>
          </a:p>
          <a:p>
            <a:pPr algn="l"/>
            <a:r>
              <a:rPr lang="en-GB" dirty="0">
                <a:effectLst/>
              </a:rPr>
              <a:t>A person’s sexual orientation may be towards:</a:t>
            </a:r>
          </a:p>
          <a:p>
            <a:pPr algn="l">
              <a:buFont typeface="Arial" panose="020B0604020202020204" pitchFamily="34" charset="0"/>
              <a:buChar char="•"/>
            </a:pPr>
            <a:r>
              <a:rPr lang="en-GB" dirty="0">
                <a:effectLst/>
              </a:rPr>
              <a:t>People of the same sex as him or her (in other words the person is a gay man or a lesbian)</a:t>
            </a:r>
          </a:p>
          <a:p>
            <a:pPr algn="l">
              <a:buFont typeface="Arial" panose="020B0604020202020204" pitchFamily="34" charset="0"/>
              <a:buChar char="•"/>
            </a:pPr>
            <a:r>
              <a:rPr lang="en-GB" dirty="0">
                <a:effectLst/>
              </a:rPr>
              <a:t>People of both sexes (the person is bisexual)</a:t>
            </a:r>
          </a:p>
          <a:p>
            <a:pPr algn="l">
              <a:buFont typeface="Arial" panose="020B0604020202020204" pitchFamily="34" charset="0"/>
              <a:buChar char="•"/>
            </a:pPr>
            <a:r>
              <a:rPr lang="en-GB" dirty="0">
                <a:effectLst/>
              </a:rPr>
              <a:t>People of the opposite sex from him or her (the person is heterosexual)</a:t>
            </a:r>
          </a:p>
          <a:p>
            <a:endParaRPr lang="en-GB" dirty="0"/>
          </a:p>
        </p:txBody>
      </p:sp>
      <p:sp>
        <p:nvSpPr>
          <p:cNvPr id="4" name="Slide Number Placeholder 3"/>
          <p:cNvSpPr>
            <a:spLocks noGrp="1"/>
          </p:cNvSpPr>
          <p:nvPr>
            <p:ph type="sldNum" sz="quarter" idx="5"/>
          </p:nvPr>
        </p:nvSpPr>
        <p:spPr/>
        <p:txBody>
          <a:bodyPr/>
          <a:lstStyle/>
          <a:p>
            <a:fld id="{76253EA0-B9C1-4B9A-A291-EEFC26AA510E}" type="slidenum">
              <a:rPr lang="en-GB" smtClean="0"/>
              <a:t>5</a:t>
            </a:fld>
            <a:endParaRPr lang="en-GB"/>
          </a:p>
        </p:txBody>
      </p:sp>
    </p:spTree>
    <p:extLst>
      <p:ext uri="{BB962C8B-B14F-4D97-AF65-F5344CB8AC3E}">
        <p14:creationId xmlns:p14="http://schemas.microsoft.com/office/powerpoint/2010/main" val="1959619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On the </a:t>
            </a:r>
            <a:r>
              <a:rPr lang="en-GB" sz="1200" dirty="0" err="1"/>
              <a:t>powerpoint</a:t>
            </a:r>
            <a:r>
              <a:rPr lang="en-GB" sz="1200" dirty="0"/>
              <a:t> that we will load for you, you will see a grid of letters. Behind each letter is a question. </a:t>
            </a:r>
          </a:p>
          <a:p>
            <a:r>
              <a:rPr lang="en-GB" sz="1200" dirty="0"/>
              <a:t>Start by selecting a ‘red’ question to discuss as a group. </a:t>
            </a:r>
            <a:r>
              <a:rPr lang="en-GB" sz="1200" b="1" dirty="0"/>
              <a:t>Remember</a:t>
            </a:r>
            <a:r>
              <a:rPr lang="en-GB" sz="1200" dirty="0"/>
              <a:t>: all members of the group can request a ‘pass’ on any question without needing to explain why. </a:t>
            </a:r>
          </a:p>
          <a:p>
            <a:endParaRPr lang="en-GB" sz="1200" dirty="0"/>
          </a:p>
          <a:p>
            <a:r>
              <a:rPr lang="en-GB" sz="1200" dirty="0"/>
              <a:t>There is a timer on each question page which will slowly turn red as time passes. Press ‘start timer’ when you begin discussing and aim to move onto another topic once it finishes. Make a note of the letters of the questions you completed. The aim is to answer a question in each colour category however as the main purpose is the fruitful conversations that are stimulated, feel free to take your time and answer those that are most meaningful to your group.</a:t>
            </a:r>
          </a:p>
          <a:p>
            <a:endParaRPr lang="en-GB" dirty="0"/>
          </a:p>
          <a:p>
            <a:r>
              <a:rPr lang="en-GB" dirty="0"/>
              <a:t>On each question page there is an information button ‘</a:t>
            </a:r>
            <a:r>
              <a:rPr lang="en-GB" dirty="0" err="1"/>
              <a:t>i</a:t>
            </a:r>
            <a:r>
              <a:rPr lang="en-GB" dirty="0"/>
              <a:t>’. This button can be clicked without affecting the time and will provide further discussion points. </a:t>
            </a:r>
          </a:p>
          <a:p>
            <a:endParaRPr lang="en-GB" dirty="0"/>
          </a:p>
          <a:p>
            <a:r>
              <a:rPr lang="en-GB" dirty="0"/>
              <a:t>You are also welcome to use the internet, to look up definitions or research further into the conversation to provide alternative views. We recommend our Trust Equality, Diversity and Inclusion page as a good place to start. </a:t>
            </a:r>
          </a:p>
          <a:p>
            <a:endParaRPr lang="en-GB" dirty="0"/>
          </a:p>
          <a:p>
            <a:r>
              <a:rPr lang="en-GB" dirty="0"/>
              <a:t>Please do not share your screen as part of this session as you will lose this presentation and will need a facilitator to reload it. If you have a link you wish to share then use the chat function to share it instead.</a:t>
            </a:r>
          </a:p>
          <a:p>
            <a:endParaRPr lang="en-GB" dirty="0"/>
          </a:p>
          <a:p>
            <a:r>
              <a:rPr lang="en-GB" dirty="0"/>
              <a:t>When you have exhausted this topic or your timer runs out and you are ready to move on, click the ‘MENU’ button to return to the grid and choose another question.</a:t>
            </a:r>
          </a:p>
          <a:p>
            <a:endParaRPr lang="en-GB" dirty="0"/>
          </a:p>
        </p:txBody>
      </p:sp>
      <p:sp>
        <p:nvSpPr>
          <p:cNvPr id="4" name="Slide Number Placeholder 3"/>
          <p:cNvSpPr>
            <a:spLocks noGrp="1"/>
          </p:cNvSpPr>
          <p:nvPr>
            <p:ph type="sldNum" sz="quarter" idx="5"/>
          </p:nvPr>
        </p:nvSpPr>
        <p:spPr/>
        <p:txBody>
          <a:bodyPr/>
          <a:lstStyle/>
          <a:p>
            <a:fld id="{76253EA0-B9C1-4B9A-A291-EEFC26AA510E}" type="slidenum">
              <a:rPr lang="en-GB" smtClean="0"/>
              <a:t>6</a:t>
            </a:fld>
            <a:endParaRPr lang="en-GB"/>
          </a:p>
        </p:txBody>
      </p:sp>
    </p:spTree>
    <p:extLst>
      <p:ext uri="{BB962C8B-B14F-4D97-AF65-F5344CB8AC3E}">
        <p14:creationId xmlns:p14="http://schemas.microsoft.com/office/powerpoint/2010/main" val="2831598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we will pop in and out do feel free to invite us into the conversation as you require</a:t>
            </a:r>
          </a:p>
          <a:p>
            <a:r>
              <a:rPr lang="en-GB" dirty="0"/>
              <a:t>Don’t let us stop your train of thought/ disrupt conversation, supports us to create best training possible.</a:t>
            </a:r>
          </a:p>
          <a:p>
            <a:r>
              <a:rPr lang="en-GB" dirty="0"/>
              <a:t>Like us wandering around a classroom</a:t>
            </a:r>
          </a:p>
          <a:p>
            <a:r>
              <a:rPr lang="en-GB" dirty="0"/>
              <a:t>Also welcome to call us in to invite into the conversation</a:t>
            </a:r>
          </a:p>
        </p:txBody>
      </p:sp>
      <p:sp>
        <p:nvSpPr>
          <p:cNvPr id="4" name="Slide Number Placeholder 3"/>
          <p:cNvSpPr>
            <a:spLocks noGrp="1"/>
          </p:cNvSpPr>
          <p:nvPr>
            <p:ph type="sldNum" sz="quarter" idx="5"/>
          </p:nvPr>
        </p:nvSpPr>
        <p:spPr/>
        <p:txBody>
          <a:bodyPr/>
          <a:lstStyle/>
          <a:p>
            <a:fld id="{76253EA0-B9C1-4B9A-A291-EEFC26AA510E}" type="slidenum">
              <a:rPr lang="en-GB" smtClean="0"/>
              <a:t>7</a:t>
            </a:fld>
            <a:endParaRPr lang="en-GB"/>
          </a:p>
        </p:txBody>
      </p:sp>
    </p:spTree>
    <p:extLst>
      <p:ext uri="{BB962C8B-B14F-4D97-AF65-F5344CB8AC3E}">
        <p14:creationId xmlns:p14="http://schemas.microsoft.com/office/powerpoint/2010/main" val="810092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aim of this session is to stimulate thinking and begin or contribute to the journey of discovery of seeing the world through the lens of others.</a:t>
            </a:r>
          </a:p>
          <a:p>
            <a:r>
              <a:rPr lang="en-GB"/>
              <a:t>There are links on the training resource page on the loop to videos which can help deepen your discovery. Other things you can do is to read biographies of people with different life experiences to yours, listen to others, continue to be curious and look to create an inclusive environment wherever you can, rather than expecting others to </a:t>
            </a:r>
            <a:r>
              <a:rPr lang="en-GB" err="1"/>
              <a:t>assimulate</a:t>
            </a:r>
            <a:r>
              <a:rPr lang="en-GB"/>
              <a:t>. </a:t>
            </a:r>
          </a:p>
          <a:p>
            <a:endParaRPr lang="en-GB"/>
          </a:p>
          <a:p>
            <a:r>
              <a:rPr lang="en-GB"/>
              <a:t>What was your key takeaway from the session?</a:t>
            </a:r>
          </a:p>
        </p:txBody>
      </p:sp>
      <p:sp>
        <p:nvSpPr>
          <p:cNvPr id="4" name="Slide Number Placeholder 3"/>
          <p:cNvSpPr>
            <a:spLocks noGrp="1"/>
          </p:cNvSpPr>
          <p:nvPr>
            <p:ph type="sldNum" sz="quarter" idx="5"/>
          </p:nvPr>
        </p:nvSpPr>
        <p:spPr/>
        <p:txBody>
          <a:bodyPr/>
          <a:lstStyle/>
          <a:p>
            <a:fld id="{76253EA0-B9C1-4B9A-A291-EEFC26AA510E}" type="slidenum">
              <a:rPr lang="en-GB" smtClean="0"/>
              <a:t>8</a:t>
            </a:fld>
            <a:endParaRPr lang="en-GB"/>
          </a:p>
        </p:txBody>
      </p:sp>
    </p:spTree>
    <p:extLst>
      <p:ext uri="{BB962C8B-B14F-4D97-AF65-F5344CB8AC3E}">
        <p14:creationId xmlns:p14="http://schemas.microsoft.com/office/powerpoint/2010/main" val="22498007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1E288E02-84DB-4CD2-B61D-2E18DFE037BA}"/>
              </a:ext>
            </a:extLst>
          </p:cNvPr>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9267535" y="0"/>
            <a:ext cx="2924465" cy="1800000"/>
          </a:xfrm>
          <a:prstGeom prst="rect">
            <a:avLst/>
          </a:prstGeom>
        </p:spPr>
      </p:pic>
      <p:sp>
        <p:nvSpPr>
          <p:cNvPr id="2" name="Title 1">
            <a:extLst>
              <a:ext uri="{FF2B5EF4-FFF2-40B4-BE49-F238E27FC236}">
                <a16:creationId xmlns:a16="http://schemas.microsoft.com/office/drawing/2014/main" id="{DCBA84CB-643B-44B6-82C9-B97625B45EA8}"/>
              </a:ext>
            </a:extLst>
          </p:cNvPr>
          <p:cNvSpPr>
            <a:spLocks noGrp="1"/>
          </p:cNvSpPr>
          <p:nvPr>
            <p:ph type="ctrTitle" hasCustomPrompt="1"/>
          </p:nvPr>
        </p:nvSpPr>
        <p:spPr>
          <a:xfrm>
            <a:off x="4963886" y="1600199"/>
            <a:ext cx="6096000" cy="1909763"/>
          </a:xfrm>
        </p:spPr>
        <p:txBody>
          <a:bodyPr anchor="b"/>
          <a:lstStyle>
            <a:lvl1pPr algn="l">
              <a:defRPr sz="6000" b="1">
                <a:solidFill>
                  <a:srgbClr val="005EB8"/>
                </a:solidFill>
              </a:defRPr>
            </a:lvl1pPr>
          </a:lstStyle>
          <a:p>
            <a:r>
              <a:rPr lang="en-US"/>
              <a:t>Presentation </a:t>
            </a:r>
            <a:br>
              <a:rPr lang="en-US"/>
            </a:br>
            <a:r>
              <a:rPr lang="en-US"/>
              <a:t>title</a:t>
            </a:r>
            <a:endParaRPr lang="en-GB"/>
          </a:p>
        </p:txBody>
      </p:sp>
      <p:sp>
        <p:nvSpPr>
          <p:cNvPr id="3" name="Subtitle 2">
            <a:extLst>
              <a:ext uri="{FF2B5EF4-FFF2-40B4-BE49-F238E27FC236}">
                <a16:creationId xmlns:a16="http://schemas.microsoft.com/office/drawing/2014/main" id="{FC2F16B3-F0DF-44A9-B72F-748552FF9788}"/>
              </a:ext>
            </a:extLst>
          </p:cNvPr>
          <p:cNvSpPr>
            <a:spLocks noGrp="1"/>
          </p:cNvSpPr>
          <p:nvPr>
            <p:ph type="subTitle" idx="1" hasCustomPrompt="1"/>
          </p:nvPr>
        </p:nvSpPr>
        <p:spPr>
          <a:xfrm>
            <a:off x="4963886" y="3602038"/>
            <a:ext cx="4572000" cy="1655762"/>
          </a:xfrm>
        </p:spPr>
        <p:txBody>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By Staff Member</a:t>
            </a:r>
            <a:endParaRPr lang="en-GB"/>
          </a:p>
        </p:txBody>
      </p:sp>
      <p:sp>
        <p:nvSpPr>
          <p:cNvPr id="5" name="Picture Placeholder 4">
            <a:extLst>
              <a:ext uri="{FF2B5EF4-FFF2-40B4-BE49-F238E27FC236}">
                <a16:creationId xmlns:a16="http://schemas.microsoft.com/office/drawing/2014/main" id="{FE924551-B10E-4BFC-A732-B8EFBED3F17D}"/>
              </a:ext>
            </a:extLst>
          </p:cNvPr>
          <p:cNvSpPr>
            <a:spLocks noGrp="1"/>
          </p:cNvSpPr>
          <p:nvPr>
            <p:ph type="pic" sz="quarter" idx="10" hasCustomPrompt="1"/>
          </p:nvPr>
        </p:nvSpPr>
        <p:spPr>
          <a:xfrm>
            <a:off x="0" y="0"/>
            <a:ext cx="4572000" cy="6858000"/>
          </a:xfrm>
        </p:spPr>
        <p:txBody>
          <a:bodyPr/>
          <a:lstStyle>
            <a:lvl1pPr marL="0" indent="0">
              <a:buNone/>
              <a:defRPr/>
            </a:lvl1pPr>
          </a:lstStyle>
          <a:p>
            <a:r>
              <a:rPr lang="en-GB"/>
              <a:t>Insert picture here</a:t>
            </a:r>
          </a:p>
        </p:txBody>
      </p:sp>
      <p:sp>
        <p:nvSpPr>
          <p:cNvPr id="7" name="Rectangle 6">
            <a:extLst>
              <a:ext uri="{FF2B5EF4-FFF2-40B4-BE49-F238E27FC236}">
                <a16:creationId xmlns:a16="http://schemas.microsoft.com/office/drawing/2014/main" id="{72894362-AE1F-4093-8123-48294A318D3C}"/>
              </a:ext>
            </a:extLst>
          </p:cNvPr>
          <p:cNvSpPr/>
          <p:nvPr userDrawn="1"/>
        </p:nvSpPr>
        <p:spPr>
          <a:xfrm>
            <a:off x="10392000" y="6159900"/>
            <a:ext cx="1800000" cy="2160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800" b="1">
                <a:latin typeface="Frutiger" panose="020B0602020204020204" pitchFamily="34" charset="0"/>
              </a:rPr>
              <a:t>LOOKING AFTER YOU LOCALLY</a:t>
            </a:r>
          </a:p>
        </p:txBody>
      </p:sp>
    </p:spTree>
    <p:extLst>
      <p:ext uri="{BB962C8B-B14F-4D97-AF65-F5344CB8AC3E}">
        <p14:creationId xmlns:p14="http://schemas.microsoft.com/office/powerpoint/2010/main" val="69338385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B0743D-2EFD-4B7B-AAFE-33F9FBADD14C}"/>
              </a:ext>
            </a:extLst>
          </p:cNvPr>
          <p:cNvSpPr>
            <a:spLocks noGrp="1"/>
          </p:cNvSpPr>
          <p:nvPr>
            <p:ph idx="1" hasCustomPrompt="1"/>
          </p:nvPr>
        </p:nvSpPr>
        <p:spPr>
          <a:xfrm>
            <a:off x="838200" y="1449000"/>
            <a:ext cx="10515600" cy="3960000"/>
          </a:xfrm>
        </p:spPr>
        <p:txBody>
          <a:bodyPr/>
          <a:lstStyle>
            <a:lvl1pPr marL="0" indent="0">
              <a:buNone/>
              <a:defRPr sz="2000"/>
            </a:lvl1pPr>
            <a:lvl2pPr>
              <a:defRPr sz="1800"/>
            </a:lvl2pPr>
            <a:lvl3pPr marL="914400" indent="0">
              <a:buNone/>
              <a:defRPr sz="1600"/>
            </a:lvl3pPr>
            <a:lvl4pPr>
              <a:defRPr sz="1400"/>
            </a:lvl4pPr>
            <a:lvl5pPr>
              <a:defRPr sz="1200"/>
            </a:lvl5pPr>
          </a:lstStyle>
          <a:p>
            <a:pPr lvl="0"/>
            <a:r>
              <a:rPr lang="en-US"/>
              <a:t>Main text</a:t>
            </a:r>
          </a:p>
          <a:p>
            <a:pPr lvl="0"/>
            <a:endParaRPr lang="en-US"/>
          </a:p>
          <a:p>
            <a:pPr lvl="1"/>
            <a:r>
              <a:rPr lang="en-US"/>
              <a:t>Bullet points</a:t>
            </a:r>
          </a:p>
        </p:txBody>
      </p:sp>
      <p:pic>
        <p:nvPicPr>
          <p:cNvPr id="7" name="Picture 6" descr="A close up of a logo&#10;&#10;Description automatically generated">
            <a:extLst>
              <a:ext uri="{FF2B5EF4-FFF2-40B4-BE49-F238E27FC236}">
                <a16:creationId xmlns:a16="http://schemas.microsoft.com/office/drawing/2014/main" id="{378FFCA5-B597-4889-A95E-154E2BBBB0F5}"/>
              </a:ext>
            </a:extLst>
          </p:cNvPr>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0144870" y="0"/>
            <a:ext cx="2047130" cy="1260000"/>
          </a:xfrm>
          <a:prstGeom prst="rect">
            <a:avLst/>
          </a:prstGeom>
        </p:spPr>
      </p:pic>
      <p:sp>
        <p:nvSpPr>
          <p:cNvPr id="2" name="Title 1">
            <a:extLst>
              <a:ext uri="{FF2B5EF4-FFF2-40B4-BE49-F238E27FC236}">
                <a16:creationId xmlns:a16="http://schemas.microsoft.com/office/drawing/2014/main" id="{A540A4FE-BE95-4CF0-B9D0-36EE1DDFA2EA}"/>
              </a:ext>
            </a:extLst>
          </p:cNvPr>
          <p:cNvSpPr>
            <a:spLocks noGrp="1"/>
          </p:cNvSpPr>
          <p:nvPr>
            <p:ph type="title" hasCustomPrompt="1"/>
          </p:nvPr>
        </p:nvSpPr>
        <p:spPr>
          <a:xfrm>
            <a:off x="838200" y="365125"/>
            <a:ext cx="9306670" cy="900000"/>
          </a:xfrm>
        </p:spPr>
        <p:txBody>
          <a:bodyPr/>
          <a:lstStyle>
            <a:lvl1pPr>
              <a:defRPr b="1">
                <a:solidFill>
                  <a:srgbClr val="005EB8"/>
                </a:solidFill>
              </a:defRPr>
            </a:lvl1pPr>
          </a:lstStyle>
          <a:p>
            <a:r>
              <a:rPr lang="en-US"/>
              <a:t>Title</a:t>
            </a:r>
            <a:endParaRPr lang="en-GB"/>
          </a:p>
        </p:txBody>
      </p:sp>
      <p:sp>
        <p:nvSpPr>
          <p:cNvPr id="6" name="Slide Number Placeholder 5">
            <a:extLst>
              <a:ext uri="{FF2B5EF4-FFF2-40B4-BE49-F238E27FC236}">
                <a16:creationId xmlns:a16="http://schemas.microsoft.com/office/drawing/2014/main" id="{A10C889A-68F3-49B1-9655-18BFF41B1E84}"/>
              </a:ext>
            </a:extLst>
          </p:cNvPr>
          <p:cNvSpPr>
            <a:spLocks noGrp="1"/>
          </p:cNvSpPr>
          <p:nvPr>
            <p:ph type="sldNum" sz="quarter" idx="4"/>
          </p:nvPr>
        </p:nvSpPr>
        <p:spPr>
          <a:xfrm>
            <a:off x="9279600" y="649287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F3D73DB7-BDB6-4A7C-9C44-D17F393F6CE5}" type="slidenum">
              <a:rPr lang="en-GB" smtClean="0"/>
              <a:pPr/>
              <a:t>‹#›</a:t>
            </a:fld>
            <a:endParaRPr lang="en-GB"/>
          </a:p>
        </p:txBody>
      </p:sp>
      <p:sp>
        <p:nvSpPr>
          <p:cNvPr id="8" name="Rectangle 7">
            <a:extLst>
              <a:ext uri="{FF2B5EF4-FFF2-40B4-BE49-F238E27FC236}">
                <a16:creationId xmlns:a16="http://schemas.microsoft.com/office/drawing/2014/main" id="{E833A9B7-8D21-4B62-A690-5568D1D7310C}"/>
              </a:ext>
            </a:extLst>
          </p:cNvPr>
          <p:cNvSpPr/>
          <p:nvPr userDrawn="1"/>
        </p:nvSpPr>
        <p:spPr>
          <a:xfrm>
            <a:off x="10392000" y="6159900"/>
            <a:ext cx="1800000" cy="2160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800" b="1">
                <a:latin typeface="Frutiger" panose="020B0602020204020204" pitchFamily="34" charset="0"/>
              </a:rPr>
              <a:t>LOOKING AFTER YOU LOCALLY</a:t>
            </a:r>
          </a:p>
        </p:txBody>
      </p:sp>
    </p:spTree>
    <p:extLst>
      <p:ext uri="{BB962C8B-B14F-4D97-AF65-F5344CB8AC3E}">
        <p14:creationId xmlns:p14="http://schemas.microsoft.com/office/powerpoint/2010/main" val="1161734164"/>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2 ">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B0743D-2EFD-4B7B-AAFE-33F9FBADD14C}"/>
              </a:ext>
            </a:extLst>
          </p:cNvPr>
          <p:cNvSpPr>
            <a:spLocks noGrp="1"/>
          </p:cNvSpPr>
          <p:nvPr>
            <p:ph idx="1" hasCustomPrompt="1"/>
          </p:nvPr>
        </p:nvSpPr>
        <p:spPr>
          <a:xfrm>
            <a:off x="838200" y="1449000"/>
            <a:ext cx="5257800" cy="3960000"/>
          </a:xfrm>
        </p:spPr>
        <p:txBody>
          <a:bodyPr/>
          <a:lstStyle>
            <a:lvl1pPr marL="0" indent="0">
              <a:buNone/>
              <a:defRPr sz="2000"/>
            </a:lvl1pPr>
            <a:lvl2pPr>
              <a:defRPr sz="1800"/>
            </a:lvl2pPr>
            <a:lvl3pPr marL="914400" indent="0">
              <a:buNone/>
              <a:defRPr sz="1600"/>
            </a:lvl3pPr>
            <a:lvl4pPr>
              <a:defRPr sz="1400"/>
            </a:lvl4pPr>
            <a:lvl5pPr>
              <a:defRPr sz="1200"/>
            </a:lvl5pPr>
          </a:lstStyle>
          <a:p>
            <a:pPr lvl="0"/>
            <a:r>
              <a:rPr lang="en-US"/>
              <a:t>Main text</a:t>
            </a:r>
          </a:p>
          <a:p>
            <a:pPr lvl="0"/>
            <a:endParaRPr lang="en-US"/>
          </a:p>
          <a:p>
            <a:pPr lvl="1"/>
            <a:r>
              <a:rPr lang="en-US"/>
              <a:t>Bullet points</a:t>
            </a:r>
          </a:p>
        </p:txBody>
      </p:sp>
      <p:sp>
        <p:nvSpPr>
          <p:cNvPr id="7" name="Content Placeholder 2">
            <a:extLst>
              <a:ext uri="{FF2B5EF4-FFF2-40B4-BE49-F238E27FC236}">
                <a16:creationId xmlns:a16="http://schemas.microsoft.com/office/drawing/2014/main" id="{9CB65B97-E99E-43EA-BC05-8661E4936D99}"/>
              </a:ext>
            </a:extLst>
          </p:cNvPr>
          <p:cNvSpPr>
            <a:spLocks noGrp="1"/>
          </p:cNvSpPr>
          <p:nvPr>
            <p:ph idx="10" hasCustomPrompt="1"/>
          </p:nvPr>
        </p:nvSpPr>
        <p:spPr>
          <a:xfrm>
            <a:off x="6096000" y="1449000"/>
            <a:ext cx="5257800" cy="3960000"/>
          </a:xfrm>
        </p:spPr>
        <p:txBody>
          <a:bodyPr/>
          <a:lstStyle>
            <a:lvl1pPr marL="0" indent="0">
              <a:buNone/>
              <a:defRPr sz="2000"/>
            </a:lvl1pPr>
            <a:lvl2pPr>
              <a:defRPr sz="1800"/>
            </a:lvl2pPr>
            <a:lvl3pPr marL="914400" indent="0">
              <a:buNone/>
              <a:defRPr sz="1600"/>
            </a:lvl3pPr>
            <a:lvl4pPr>
              <a:defRPr sz="1400"/>
            </a:lvl4pPr>
            <a:lvl5pPr>
              <a:defRPr sz="1200"/>
            </a:lvl5pPr>
          </a:lstStyle>
          <a:p>
            <a:pPr lvl="0"/>
            <a:r>
              <a:rPr lang="en-US"/>
              <a:t>Main text</a:t>
            </a:r>
          </a:p>
          <a:p>
            <a:pPr lvl="0"/>
            <a:endParaRPr lang="en-US"/>
          </a:p>
          <a:p>
            <a:pPr lvl="1"/>
            <a:r>
              <a:rPr lang="en-US"/>
              <a:t>Bullet points</a:t>
            </a:r>
          </a:p>
        </p:txBody>
      </p:sp>
      <p:pic>
        <p:nvPicPr>
          <p:cNvPr id="11" name="Picture 10" descr="A close up of a logo&#10;&#10;Description automatically generated">
            <a:extLst>
              <a:ext uri="{FF2B5EF4-FFF2-40B4-BE49-F238E27FC236}">
                <a16:creationId xmlns:a16="http://schemas.microsoft.com/office/drawing/2014/main" id="{F31AD759-5C25-48A3-AF22-477E5D70BED7}"/>
              </a:ext>
            </a:extLst>
          </p:cNvPr>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0144870" y="0"/>
            <a:ext cx="2047130" cy="1260000"/>
          </a:xfrm>
          <a:prstGeom prst="rect">
            <a:avLst/>
          </a:prstGeom>
        </p:spPr>
      </p:pic>
      <p:sp>
        <p:nvSpPr>
          <p:cNvPr id="2" name="Title 1">
            <a:extLst>
              <a:ext uri="{FF2B5EF4-FFF2-40B4-BE49-F238E27FC236}">
                <a16:creationId xmlns:a16="http://schemas.microsoft.com/office/drawing/2014/main" id="{A540A4FE-BE95-4CF0-B9D0-36EE1DDFA2EA}"/>
              </a:ext>
            </a:extLst>
          </p:cNvPr>
          <p:cNvSpPr>
            <a:spLocks noGrp="1"/>
          </p:cNvSpPr>
          <p:nvPr>
            <p:ph type="title" hasCustomPrompt="1"/>
          </p:nvPr>
        </p:nvSpPr>
        <p:spPr>
          <a:xfrm>
            <a:off x="838200" y="365125"/>
            <a:ext cx="9306670" cy="900000"/>
          </a:xfrm>
        </p:spPr>
        <p:txBody>
          <a:bodyPr/>
          <a:lstStyle>
            <a:lvl1pPr>
              <a:defRPr b="1">
                <a:solidFill>
                  <a:srgbClr val="005EB8"/>
                </a:solidFill>
              </a:defRPr>
            </a:lvl1pPr>
          </a:lstStyle>
          <a:p>
            <a:r>
              <a:rPr lang="en-US"/>
              <a:t>Title</a:t>
            </a:r>
            <a:endParaRPr lang="en-GB"/>
          </a:p>
        </p:txBody>
      </p:sp>
      <p:sp>
        <p:nvSpPr>
          <p:cNvPr id="9" name="Slide Number Placeholder 5">
            <a:extLst>
              <a:ext uri="{FF2B5EF4-FFF2-40B4-BE49-F238E27FC236}">
                <a16:creationId xmlns:a16="http://schemas.microsoft.com/office/drawing/2014/main" id="{FA38B1D4-EE79-42A1-89CD-75646FA5B04A}"/>
              </a:ext>
            </a:extLst>
          </p:cNvPr>
          <p:cNvSpPr>
            <a:spLocks noGrp="1"/>
          </p:cNvSpPr>
          <p:nvPr>
            <p:ph type="sldNum" sz="quarter" idx="4"/>
          </p:nvPr>
        </p:nvSpPr>
        <p:spPr>
          <a:xfrm>
            <a:off x="9279600" y="649287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F3D73DB7-BDB6-4A7C-9C44-D17F393F6CE5}" type="slidenum">
              <a:rPr lang="en-GB" smtClean="0"/>
              <a:pPr/>
              <a:t>‹#›</a:t>
            </a:fld>
            <a:endParaRPr lang="en-GB"/>
          </a:p>
        </p:txBody>
      </p:sp>
      <p:pic>
        <p:nvPicPr>
          <p:cNvPr id="8" name="Picture 7" descr="A close up of a logo&#10;&#10;Description automatically generated">
            <a:extLst>
              <a:ext uri="{FF2B5EF4-FFF2-40B4-BE49-F238E27FC236}">
                <a16:creationId xmlns:a16="http://schemas.microsoft.com/office/drawing/2014/main" id="{BE3B69BD-25CD-4906-ABDE-FAC2E64A682B}"/>
              </a:ext>
            </a:extLst>
          </p:cNvPr>
          <p:cNvPicPr>
            <a:picLocks noChangeAspect="1"/>
          </p:cNvPicPr>
          <p:nvPr userDrawn="1"/>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0144870" y="0"/>
            <a:ext cx="2047130" cy="1260000"/>
          </a:xfrm>
          <a:prstGeom prst="rect">
            <a:avLst/>
          </a:prstGeom>
        </p:spPr>
      </p:pic>
      <p:sp>
        <p:nvSpPr>
          <p:cNvPr id="13" name="Rectangle 12">
            <a:extLst>
              <a:ext uri="{FF2B5EF4-FFF2-40B4-BE49-F238E27FC236}">
                <a16:creationId xmlns:a16="http://schemas.microsoft.com/office/drawing/2014/main" id="{56FC08F9-B9AB-4EDB-84B2-EF573CEA8304}"/>
              </a:ext>
            </a:extLst>
          </p:cNvPr>
          <p:cNvSpPr/>
          <p:nvPr userDrawn="1"/>
        </p:nvSpPr>
        <p:spPr>
          <a:xfrm>
            <a:off x="10392000" y="6159900"/>
            <a:ext cx="1800000" cy="2160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800" b="1">
                <a:latin typeface="Frutiger" panose="020B0602020204020204" pitchFamily="34" charset="0"/>
              </a:rPr>
              <a:t>LOOKING AFTER YOU LOCALLY</a:t>
            </a:r>
          </a:p>
        </p:txBody>
      </p:sp>
    </p:spTree>
    <p:extLst>
      <p:ext uri="{BB962C8B-B14F-4D97-AF65-F5344CB8AC3E}">
        <p14:creationId xmlns:p14="http://schemas.microsoft.com/office/powerpoint/2010/main" val="1170097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with imag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B0743D-2EFD-4B7B-AAFE-33F9FBADD14C}"/>
              </a:ext>
            </a:extLst>
          </p:cNvPr>
          <p:cNvSpPr>
            <a:spLocks noGrp="1"/>
          </p:cNvSpPr>
          <p:nvPr>
            <p:ph idx="1" hasCustomPrompt="1"/>
          </p:nvPr>
        </p:nvSpPr>
        <p:spPr>
          <a:xfrm>
            <a:off x="838200" y="1449000"/>
            <a:ext cx="5257800" cy="3960000"/>
          </a:xfrm>
        </p:spPr>
        <p:txBody>
          <a:bodyPr/>
          <a:lstStyle>
            <a:lvl1pPr marL="0" indent="0">
              <a:buNone/>
              <a:defRPr sz="2000"/>
            </a:lvl1pPr>
            <a:lvl2pPr>
              <a:defRPr sz="1800"/>
            </a:lvl2pPr>
            <a:lvl3pPr marL="914400" indent="0">
              <a:buNone/>
              <a:defRPr sz="1600"/>
            </a:lvl3pPr>
            <a:lvl4pPr>
              <a:defRPr sz="1400"/>
            </a:lvl4pPr>
            <a:lvl5pPr>
              <a:defRPr sz="1200"/>
            </a:lvl5pPr>
          </a:lstStyle>
          <a:p>
            <a:pPr lvl="0"/>
            <a:r>
              <a:rPr lang="en-US"/>
              <a:t>Main text</a:t>
            </a:r>
          </a:p>
          <a:p>
            <a:pPr lvl="0"/>
            <a:endParaRPr lang="en-US"/>
          </a:p>
          <a:p>
            <a:pPr lvl="1"/>
            <a:r>
              <a:rPr lang="en-US"/>
              <a:t>Bullet points</a:t>
            </a:r>
          </a:p>
        </p:txBody>
      </p:sp>
      <p:sp>
        <p:nvSpPr>
          <p:cNvPr id="11" name="Picture Placeholder 4">
            <a:extLst>
              <a:ext uri="{FF2B5EF4-FFF2-40B4-BE49-F238E27FC236}">
                <a16:creationId xmlns:a16="http://schemas.microsoft.com/office/drawing/2014/main" id="{D6A083C7-6A9B-45CA-AEC1-E4DB68C743BA}"/>
              </a:ext>
            </a:extLst>
          </p:cNvPr>
          <p:cNvSpPr>
            <a:spLocks noGrp="1"/>
          </p:cNvSpPr>
          <p:nvPr>
            <p:ph type="pic" sz="quarter" idx="10" hasCustomPrompt="1"/>
          </p:nvPr>
        </p:nvSpPr>
        <p:spPr>
          <a:xfrm>
            <a:off x="6095996" y="0"/>
            <a:ext cx="6096003" cy="6858000"/>
          </a:xfrm>
        </p:spPr>
        <p:txBody>
          <a:bodyPr/>
          <a:lstStyle>
            <a:lvl1pPr marL="0" indent="0">
              <a:buNone/>
              <a:defRPr/>
            </a:lvl1pPr>
          </a:lstStyle>
          <a:p>
            <a:r>
              <a:rPr lang="en-GB"/>
              <a:t>Insert picture here</a:t>
            </a:r>
          </a:p>
        </p:txBody>
      </p:sp>
      <p:sp>
        <p:nvSpPr>
          <p:cNvPr id="14" name="Title 1">
            <a:extLst>
              <a:ext uri="{FF2B5EF4-FFF2-40B4-BE49-F238E27FC236}">
                <a16:creationId xmlns:a16="http://schemas.microsoft.com/office/drawing/2014/main" id="{CD0F8854-E83B-445C-BF3E-C99D7F7AC40E}"/>
              </a:ext>
            </a:extLst>
          </p:cNvPr>
          <p:cNvSpPr>
            <a:spLocks noGrp="1"/>
          </p:cNvSpPr>
          <p:nvPr>
            <p:ph type="title" hasCustomPrompt="1"/>
          </p:nvPr>
        </p:nvSpPr>
        <p:spPr>
          <a:xfrm>
            <a:off x="838200" y="365125"/>
            <a:ext cx="5257796" cy="900000"/>
          </a:xfrm>
        </p:spPr>
        <p:txBody>
          <a:bodyPr/>
          <a:lstStyle>
            <a:lvl1pPr>
              <a:defRPr b="1">
                <a:solidFill>
                  <a:srgbClr val="005EB8"/>
                </a:solidFill>
              </a:defRPr>
            </a:lvl1pPr>
          </a:lstStyle>
          <a:p>
            <a:r>
              <a:rPr lang="en-US"/>
              <a:t>Title</a:t>
            </a:r>
            <a:endParaRPr lang="en-GB"/>
          </a:p>
        </p:txBody>
      </p:sp>
      <p:sp>
        <p:nvSpPr>
          <p:cNvPr id="6" name="Slide Number Placeholder 5">
            <a:extLst>
              <a:ext uri="{FF2B5EF4-FFF2-40B4-BE49-F238E27FC236}">
                <a16:creationId xmlns:a16="http://schemas.microsoft.com/office/drawing/2014/main" id="{0082833A-1068-45FA-B29D-BBD37F794F1C}"/>
              </a:ext>
            </a:extLst>
          </p:cNvPr>
          <p:cNvSpPr>
            <a:spLocks noGrp="1"/>
          </p:cNvSpPr>
          <p:nvPr>
            <p:ph type="sldNum" sz="quarter" idx="4"/>
          </p:nvPr>
        </p:nvSpPr>
        <p:spPr>
          <a:xfrm>
            <a:off x="9279600" y="649287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F3D73DB7-BDB6-4A7C-9C44-D17F393F6CE5}" type="slidenum">
              <a:rPr lang="en-GB" smtClean="0"/>
              <a:pPr/>
              <a:t>‹#›</a:t>
            </a:fld>
            <a:endParaRPr lang="en-GB"/>
          </a:p>
        </p:txBody>
      </p:sp>
    </p:spTree>
    <p:extLst>
      <p:ext uri="{BB962C8B-B14F-4D97-AF65-F5344CB8AC3E}">
        <p14:creationId xmlns:p14="http://schemas.microsoft.com/office/powerpoint/2010/main" val="2864629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9" name="Picture 8" descr="A close up of a logo&#10;&#10;Description automatically generated">
            <a:extLst>
              <a:ext uri="{FF2B5EF4-FFF2-40B4-BE49-F238E27FC236}">
                <a16:creationId xmlns:a16="http://schemas.microsoft.com/office/drawing/2014/main" id="{158B9786-AF69-470A-BA71-591536E9F368}"/>
              </a:ext>
            </a:extLst>
          </p:cNvPr>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0144870" y="0"/>
            <a:ext cx="2047130" cy="1260000"/>
          </a:xfrm>
          <a:prstGeom prst="rect">
            <a:avLst/>
          </a:prstGeom>
        </p:spPr>
      </p:pic>
      <p:sp>
        <p:nvSpPr>
          <p:cNvPr id="2" name="Title 1">
            <a:extLst>
              <a:ext uri="{FF2B5EF4-FFF2-40B4-BE49-F238E27FC236}">
                <a16:creationId xmlns:a16="http://schemas.microsoft.com/office/drawing/2014/main" id="{5A45E5C9-55E7-4AAF-8185-3AD12BAA5797}"/>
              </a:ext>
            </a:extLst>
          </p:cNvPr>
          <p:cNvSpPr>
            <a:spLocks noGrp="1"/>
          </p:cNvSpPr>
          <p:nvPr>
            <p:ph type="title" hasCustomPrompt="1"/>
          </p:nvPr>
        </p:nvSpPr>
        <p:spPr>
          <a:xfrm>
            <a:off x="838200" y="365125"/>
            <a:ext cx="9306670" cy="900000"/>
          </a:xfrm>
        </p:spPr>
        <p:txBody>
          <a:bodyPr/>
          <a:lstStyle>
            <a:lvl1pPr>
              <a:defRPr b="1">
                <a:solidFill>
                  <a:srgbClr val="005EB8"/>
                </a:solidFill>
              </a:defRPr>
            </a:lvl1pPr>
          </a:lstStyle>
          <a:p>
            <a:r>
              <a:rPr lang="en-US"/>
              <a:t>Title</a:t>
            </a:r>
            <a:endParaRPr lang="en-GB"/>
          </a:p>
        </p:txBody>
      </p:sp>
      <p:sp>
        <p:nvSpPr>
          <p:cNvPr id="6" name="Slide Number Placeholder 5">
            <a:extLst>
              <a:ext uri="{FF2B5EF4-FFF2-40B4-BE49-F238E27FC236}">
                <a16:creationId xmlns:a16="http://schemas.microsoft.com/office/drawing/2014/main" id="{48CE6BD7-4254-4352-A965-0731DD5D12AB}"/>
              </a:ext>
            </a:extLst>
          </p:cNvPr>
          <p:cNvSpPr>
            <a:spLocks noGrp="1"/>
          </p:cNvSpPr>
          <p:nvPr>
            <p:ph type="sldNum" sz="quarter" idx="4"/>
          </p:nvPr>
        </p:nvSpPr>
        <p:spPr>
          <a:xfrm>
            <a:off x="9279600" y="649287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F3D73DB7-BDB6-4A7C-9C44-D17F393F6CE5}" type="slidenum">
              <a:rPr lang="en-GB" smtClean="0"/>
              <a:pPr/>
              <a:t>‹#›</a:t>
            </a:fld>
            <a:endParaRPr lang="en-GB"/>
          </a:p>
        </p:txBody>
      </p:sp>
      <p:sp>
        <p:nvSpPr>
          <p:cNvPr id="7" name="Rectangle 6">
            <a:extLst>
              <a:ext uri="{FF2B5EF4-FFF2-40B4-BE49-F238E27FC236}">
                <a16:creationId xmlns:a16="http://schemas.microsoft.com/office/drawing/2014/main" id="{E03B7C67-1D56-4AE5-96BF-E4C7571A6E98}"/>
              </a:ext>
            </a:extLst>
          </p:cNvPr>
          <p:cNvSpPr/>
          <p:nvPr userDrawn="1"/>
        </p:nvSpPr>
        <p:spPr>
          <a:xfrm>
            <a:off x="10392000" y="6159900"/>
            <a:ext cx="1800000" cy="2160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800" b="1">
                <a:latin typeface="Frutiger" panose="020B0602020204020204" pitchFamily="34" charset="0"/>
              </a:rPr>
              <a:t>LOOKING AFTER YOU LOCALLY</a:t>
            </a:r>
          </a:p>
        </p:txBody>
      </p:sp>
    </p:spTree>
    <p:extLst>
      <p:ext uri="{BB962C8B-B14F-4D97-AF65-F5344CB8AC3E}">
        <p14:creationId xmlns:p14="http://schemas.microsoft.com/office/powerpoint/2010/main" val="424846359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119F7F59-FD5F-4CCF-BC2C-117F7948F01F}"/>
              </a:ext>
            </a:extLst>
          </p:cNvPr>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0144870" y="0"/>
            <a:ext cx="2047130" cy="1260000"/>
          </a:xfrm>
          <a:prstGeom prst="rect">
            <a:avLst/>
          </a:prstGeom>
        </p:spPr>
      </p:pic>
      <p:sp>
        <p:nvSpPr>
          <p:cNvPr id="5" name="Slide Number Placeholder 5">
            <a:extLst>
              <a:ext uri="{FF2B5EF4-FFF2-40B4-BE49-F238E27FC236}">
                <a16:creationId xmlns:a16="http://schemas.microsoft.com/office/drawing/2014/main" id="{EB3070EE-0557-4162-9828-FDF0DD9F8729}"/>
              </a:ext>
            </a:extLst>
          </p:cNvPr>
          <p:cNvSpPr>
            <a:spLocks noGrp="1"/>
          </p:cNvSpPr>
          <p:nvPr>
            <p:ph type="sldNum" sz="quarter" idx="4"/>
          </p:nvPr>
        </p:nvSpPr>
        <p:spPr>
          <a:xfrm>
            <a:off x="9279600" y="649287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F3D73DB7-BDB6-4A7C-9C44-D17F393F6CE5}" type="slidenum">
              <a:rPr lang="en-GB" smtClean="0"/>
              <a:pPr/>
              <a:t>‹#›</a:t>
            </a:fld>
            <a:endParaRPr lang="en-GB"/>
          </a:p>
        </p:txBody>
      </p:sp>
      <p:pic>
        <p:nvPicPr>
          <p:cNvPr id="6" name="Picture 5" descr="A close up of a logo&#10;&#10;Description automatically generated">
            <a:extLst>
              <a:ext uri="{FF2B5EF4-FFF2-40B4-BE49-F238E27FC236}">
                <a16:creationId xmlns:a16="http://schemas.microsoft.com/office/drawing/2014/main" id="{41A28882-E6F8-4BC3-BED5-C61030843A8D}"/>
              </a:ext>
            </a:extLst>
          </p:cNvPr>
          <p:cNvPicPr>
            <a:picLocks noChangeAspect="1"/>
          </p:cNvPicPr>
          <p:nvPr userDrawn="1"/>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0144870" y="0"/>
            <a:ext cx="2047130" cy="1260000"/>
          </a:xfrm>
          <a:prstGeom prst="rect">
            <a:avLst/>
          </a:prstGeom>
        </p:spPr>
      </p:pic>
      <p:sp>
        <p:nvSpPr>
          <p:cNvPr id="10" name="Rectangle 9">
            <a:extLst>
              <a:ext uri="{FF2B5EF4-FFF2-40B4-BE49-F238E27FC236}">
                <a16:creationId xmlns:a16="http://schemas.microsoft.com/office/drawing/2014/main" id="{CC739C9E-1BFB-468E-BC54-61022A954E5E}"/>
              </a:ext>
            </a:extLst>
          </p:cNvPr>
          <p:cNvSpPr/>
          <p:nvPr userDrawn="1"/>
        </p:nvSpPr>
        <p:spPr>
          <a:xfrm>
            <a:off x="10392000" y="6159900"/>
            <a:ext cx="1800000" cy="2160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800" b="1">
                <a:latin typeface="Frutiger" panose="020B0602020204020204" pitchFamily="34" charset="0"/>
              </a:rPr>
              <a:t>LOOKING AFTER YOU LOCALLY</a:t>
            </a:r>
          </a:p>
        </p:txBody>
      </p:sp>
    </p:spTree>
    <p:extLst>
      <p:ext uri="{BB962C8B-B14F-4D97-AF65-F5344CB8AC3E}">
        <p14:creationId xmlns:p14="http://schemas.microsoft.com/office/powerpoint/2010/main" val="2526687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sta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7C77AC3-079A-471C-8A30-FC4D8B30E011}"/>
              </a:ext>
            </a:extLst>
          </p:cNvPr>
          <p:cNvSpPr>
            <a:spLocks noGrp="1"/>
          </p:cNvSpPr>
          <p:nvPr>
            <p:ph type="ctrTitle" hasCustomPrompt="1"/>
          </p:nvPr>
        </p:nvSpPr>
        <p:spPr>
          <a:xfrm>
            <a:off x="3048000" y="2093119"/>
            <a:ext cx="6096000" cy="1909763"/>
          </a:xfrm>
        </p:spPr>
        <p:txBody>
          <a:bodyPr anchor="ctr">
            <a:noAutofit/>
          </a:bodyPr>
          <a:lstStyle>
            <a:lvl1pPr algn="ctr">
              <a:defRPr sz="13800" b="1">
                <a:solidFill>
                  <a:schemeClr val="tx1"/>
                </a:solidFill>
              </a:defRPr>
            </a:lvl1pPr>
          </a:lstStyle>
          <a:p>
            <a:r>
              <a:rPr lang="en-US"/>
              <a:t>100%</a:t>
            </a:r>
            <a:endParaRPr lang="en-GB"/>
          </a:p>
        </p:txBody>
      </p:sp>
      <p:cxnSp>
        <p:nvCxnSpPr>
          <p:cNvPr id="11" name="Straight Connector 10">
            <a:extLst>
              <a:ext uri="{FF2B5EF4-FFF2-40B4-BE49-F238E27FC236}">
                <a16:creationId xmlns:a16="http://schemas.microsoft.com/office/drawing/2014/main" id="{81D71E13-A792-42E4-8747-95FFBF5EBB88}"/>
              </a:ext>
            </a:extLst>
          </p:cNvPr>
          <p:cNvCxnSpPr>
            <a:cxnSpLocks/>
          </p:cNvCxnSpPr>
          <p:nvPr/>
        </p:nvCxnSpPr>
        <p:spPr>
          <a:xfrm>
            <a:off x="4386000" y="3966025"/>
            <a:ext cx="3420000" cy="0"/>
          </a:xfrm>
          <a:prstGeom prst="line">
            <a:avLst/>
          </a:prstGeom>
          <a:ln w="57150">
            <a:solidFill>
              <a:srgbClr val="005EB8"/>
            </a:solidFill>
          </a:ln>
        </p:spPr>
        <p:style>
          <a:lnRef idx="1">
            <a:schemeClr val="accent1"/>
          </a:lnRef>
          <a:fillRef idx="0">
            <a:schemeClr val="accent1"/>
          </a:fillRef>
          <a:effectRef idx="0">
            <a:schemeClr val="accent1"/>
          </a:effectRef>
          <a:fontRef idx="minor">
            <a:schemeClr val="tx1"/>
          </a:fontRef>
        </p:style>
      </p:cxnSp>
      <p:pic>
        <p:nvPicPr>
          <p:cNvPr id="9" name="Picture 8" descr="A close up of a logo&#10;&#10;Description automatically generated">
            <a:extLst>
              <a:ext uri="{FF2B5EF4-FFF2-40B4-BE49-F238E27FC236}">
                <a16:creationId xmlns:a16="http://schemas.microsoft.com/office/drawing/2014/main" id="{0276FDB5-03BF-4CED-8E58-1D7811D61F4F}"/>
              </a:ext>
            </a:extLst>
          </p:cNvPr>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0144870" y="0"/>
            <a:ext cx="2047130" cy="1260000"/>
          </a:xfrm>
          <a:prstGeom prst="rect">
            <a:avLst/>
          </a:prstGeom>
        </p:spPr>
      </p:pic>
      <p:sp>
        <p:nvSpPr>
          <p:cNvPr id="6" name="Slide Number Placeholder 5">
            <a:extLst>
              <a:ext uri="{FF2B5EF4-FFF2-40B4-BE49-F238E27FC236}">
                <a16:creationId xmlns:a16="http://schemas.microsoft.com/office/drawing/2014/main" id="{593CB7B6-DD55-4C6E-92DE-FF350BCFAA0E}"/>
              </a:ext>
            </a:extLst>
          </p:cNvPr>
          <p:cNvSpPr>
            <a:spLocks noGrp="1"/>
          </p:cNvSpPr>
          <p:nvPr>
            <p:ph type="sldNum" sz="quarter" idx="4"/>
          </p:nvPr>
        </p:nvSpPr>
        <p:spPr>
          <a:xfrm>
            <a:off x="9279600" y="649287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F3D73DB7-BDB6-4A7C-9C44-D17F393F6CE5}" type="slidenum">
              <a:rPr lang="en-GB" smtClean="0"/>
              <a:pPr/>
              <a:t>‹#›</a:t>
            </a:fld>
            <a:endParaRPr lang="en-GB"/>
          </a:p>
        </p:txBody>
      </p:sp>
      <p:cxnSp>
        <p:nvCxnSpPr>
          <p:cNvPr id="7" name="Straight Connector 6">
            <a:extLst>
              <a:ext uri="{FF2B5EF4-FFF2-40B4-BE49-F238E27FC236}">
                <a16:creationId xmlns:a16="http://schemas.microsoft.com/office/drawing/2014/main" id="{AF758227-E59D-45D6-A83A-6BB6B0521085}"/>
              </a:ext>
            </a:extLst>
          </p:cNvPr>
          <p:cNvCxnSpPr>
            <a:cxnSpLocks/>
          </p:cNvCxnSpPr>
          <p:nvPr userDrawn="1"/>
        </p:nvCxnSpPr>
        <p:spPr>
          <a:xfrm>
            <a:off x="4386000" y="3966025"/>
            <a:ext cx="3420000" cy="0"/>
          </a:xfrm>
          <a:prstGeom prst="line">
            <a:avLst/>
          </a:prstGeom>
          <a:ln w="57150">
            <a:solidFill>
              <a:srgbClr val="005EB8"/>
            </a:solidFill>
          </a:ln>
        </p:spPr>
        <p:style>
          <a:lnRef idx="1">
            <a:schemeClr val="accent1"/>
          </a:lnRef>
          <a:fillRef idx="0">
            <a:schemeClr val="accent1"/>
          </a:fillRef>
          <a:effectRef idx="0">
            <a:schemeClr val="accent1"/>
          </a:effectRef>
          <a:fontRef idx="minor">
            <a:schemeClr val="tx1"/>
          </a:fontRef>
        </p:style>
      </p:cxnSp>
      <p:pic>
        <p:nvPicPr>
          <p:cNvPr id="12" name="Picture 11" descr="A close up of a logo&#10;&#10;Description automatically generated">
            <a:extLst>
              <a:ext uri="{FF2B5EF4-FFF2-40B4-BE49-F238E27FC236}">
                <a16:creationId xmlns:a16="http://schemas.microsoft.com/office/drawing/2014/main" id="{6C71C095-3DD6-4BDB-BC29-AEB0C9A81007}"/>
              </a:ext>
            </a:extLst>
          </p:cNvPr>
          <p:cNvPicPr>
            <a:picLocks noChangeAspect="1"/>
          </p:cNvPicPr>
          <p:nvPr userDrawn="1"/>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0144870" y="0"/>
            <a:ext cx="2047130" cy="1260000"/>
          </a:xfrm>
          <a:prstGeom prst="rect">
            <a:avLst/>
          </a:prstGeom>
        </p:spPr>
      </p:pic>
      <p:sp>
        <p:nvSpPr>
          <p:cNvPr id="14" name="Rectangle 13">
            <a:extLst>
              <a:ext uri="{FF2B5EF4-FFF2-40B4-BE49-F238E27FC236}">
                <a16:creationId xmlns:a16="http://schemas.microsoft.com/office/drawing/2014/main" id="{35F8F064-28F4-4E05-AF0D-CE19C0504B62}"/>
              </a:ext>
            </a:extLst>
          </p:cNvPr>
          <p:cNvSpPr/>
          <p:nvPr userDrawn="1"/>
        </p:nvSpPr>
        <p:spPr>
          <a:xfrm>
            <a:off x="10392000" y="6159900"/>
            <a:ext cx="1800000" cy="2160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800" b="1">
                <a:latin typeface="Frutiger" panose="020B0602020204020204" pitchFamily="34" charset="0"/>
              </a:rPr>
              <a:t>LOOKING AFTER YOU LOCALLY</a:t>
            </a:r>
          </a:p>
        </p:txBody>
      </p:sp>
    </p:spTree>
    <p:extLst>
      <p:ext uri="{BB962C8B-B14F-4D97-AF65-F5344CB8AC3E}">
        <p14:creationId xmlns:p14="http://schemas.microsoft.com/office/powerpoint/2010/main" val="298444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3DEC22EF-E97E-4E1B-9654-9A9B60E73873}"/>
              </a:ext>
            </a:extLst>
          </p:cNvPr>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9267535" y="0"/>
            <a:ext cx="2924465" cy="1800000"/>
          </a:xfrm>
          <a:prstGeom prst="rect">
            <a:avLst/>
          </a:prstGeom>
        </p:spPr>
      </p:pic>
      <p:cxnSp>
        <p:nvCxnSpPr>
          <p:cNvPr id="10" name="Straight Connector 9">
            <a:extLst>
              <a:ext uri="{FF2B5EF4-FFF2-40B4-BE49-F238E27FC236}">
                <a16:creationId xmlns:a16="http://schemas.microsoft.com/office/drawing/2014/main" id="{4EA55C1E-4028-4034-9EC6-CB1398197C0E}"/>
              </a:ext>
            </a:extLst>
          </p:cNvPr>
          <p:cNvCxnSpPr>
            <a:cxnSpLocks/>
          </p:cNvCxnSpPr>
          <p:nvPr/>
        </p:nvCxnSpPr>
        <p:spPr>
          <a:xfrm>
            <a:off x="4386000" y="3966025"/>
            <a:ext cx="3420000" cy="0"/>
          </a:xfrm>
          <a:prstGeom prst="line">
            <a:avLst/>
          </a:prstGeom>
          <a:ln w="57150">
            <a:solidFill>
              <a:srgbClr val="005EB8"/>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9FBA4AB-3187-4D5B-B312-753DECEF37B5}"/>
              </a:ext>
            </a:extLst>
          </p:cNvPr>
          <p:cNvSpPr txBox="1"/>
          <p:nvPr/>
        </p:nvSpPr>
        <p:spPr>
          <a:xfrm>
            <a:off x="3116861" y="2903086"/>
            <a:ext cx="5958278" cy="1015663"/>
          </a:xfrm>
          <a:prstGeom prst="rect">
            <a:avLst/>
          </a:prstGeom>
          <a:noFill/>
        </p:spPr>
        <p:txBody>
          <a:bodyPr wrap="square" rtlCol="0">
            <a:spAutoFit/>
          </a:bodyPr>
          <a:lstStyle/>
          <a:p>
            <a:pPr algn="ctr"/>
            <a:r>
              <a:rPr lang="en-GB" sz="6000">
                <a:latin typeface="Arial" panose="020B0604020202020204" pitchFamily="34" charset="0"/>
                <a:cs typeface="Arial" panose="020B0604020202020204" pitchFamily="34" charset="0"/>
              </a:rPr>
              <a:t>Thank you</a:t>
            </a:r>
          </a:p>
        </p:txBody>
      </p:sp>
      <p:pic>
        <p:nvPicPr>
          <p:cNvPr id="6" name="Picture 5" descr="A close up of a logo&#10;&#10;Description automatically generated">
            <a:extLst>
              <a:ext uri="{FF2B5EF4-FFF2-40B4-BE49-F238E27FC236}">
                <a16:creationId xmlns:a16="http://schemas.microsoft.com/office/drawing/2014/main" id="{2A9E826F-7827-43C6-9CFB-11CEAC794062}"/>
              </a:ext>
            </a:extLst>
          </p:cNvPr>
          <p:cNvPicPr>
            <a:picLocks noChangeAspect="1"/>
          </p:cNvPicPr>
          <p:nvPr userDrawn="1"/>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9267535" y="0"/>
            <a:ext cx="2924465" cy="1800000"/>
          </a:xfrm>
          <a:prstGeom prst="rect">
            <a:avLst/>
          </a:prstGeom>
        </p:spPr>
      </p:pic>
      <p:cxnSp>
        <p:nvCxnSpPr>
          <p:cNvPr id="8" name="Straight Connector 7">
            <a:extLst>
              <a:ext uri="{FF2B5EF4-FFF2-40B4-BE49-F238E27FC236}">
                <a16:creationId xmlns:a16="http://schemas.microsoft.com/office/drawing/2014/main" id="{3EFE096D-45C5-4689-A7C9-276DC88A732F}"/>
              </a:ext>
            </a:extLst>
          </p:cNvPr>
          <p:cNvCxnSpPr>
            <a:cxnSpLocks/>
          </p:cNvCxnSpPr>
          <p:nvPr userDrawn="1"/>
        </p:nvCxnSpPr>
        <p:spPr>
          <a:xfrm>
            <a:off x="4386000" y="3966025"/>
            <a:ext cx="3420000" cy="0"/>
          </a:xfrm>
          <a:prstGeom prst="line">
            <a:avLst/>
          </a:prstGeom>
          <a:ln w="57150">
            <a:solidFill>
              <a:srgbClr val="005EB8"/>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44C9C64-27A2-4F98-894F-C4BB103B0AB2}"/>
              </a:ext>
            </a:extLst>
          </p:cNvPr>
          <p:cNvSpPr txBox="1"/>
          <p:nvPr userDrawn="1"/>
        </p:nvSpPr>
        <p:spPr>
          <a:xfrm>
            <a:off x="3116861" y="2903086"/>
            <a:ext cx="5958278" cy="1015663"/>
          </a:xfrm>
          <a:prstGeom prst="rect">
            <a:avLst/>
          </a:prstGeom>
          <a:noFill/>
        </p:spPr>
        <p:txBody>
          <a:bodyPr wrap="square" rtlCol="0">
            <a:spAutoFit/>
          </a:bodyPr>
          <a:lstStyle/>
          <a:p>
            <a:pPr algn="ctr"/>
            <a:r>
              <a:rPr lang="en-GB" sz="6000">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520590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A03D1A6-0B22-41A6-9A5D-9A0C759933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4909A02-3D2D-43FF-9EDB-2427BDDDB3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D5E90FF-2CCB-4916-B674-AC45734D2E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endParaRPr lang="en-GB"/>
          </a:p>
        </p:txBody>
      </p:sp>
      <p:sp>
        <p:nvSpPr>
          <p:cNvPr id="5" name="Footer Placeholder 4">
            <a:extLst>
              <a:ext uri="{FF2B5EF4-FFF2-40B4-BE49-F238E27FC236}">
                <a16:creationId xmlns:a16="http://schemas.microsoft.com/office/drawing/2014/main" id="{B69473D2-96AC-47EB-995E-A81E7CBF1B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GB"/>
          </a:p>
        </p:txBody>
      </p:sp>
      <p:sp>
        <p:nvSpPr>
          <p:cNvPr id="6" name="Slide Number Placeholder 5">
            <a:extLst>
              <a:ext uri="{FF2B5EF4-FFF2-40B4-BE49-F238E27FC236}">
                <a16:creationId xmlns:a16="http://schemas.microsoft.com/office/drawing/2014/main" id="{27D43FA6-68FF-4849-9764-3B89E1510F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F3D73DB7-BDB6-4A7C-9C44-D17F393F6CE5}" type="slidenum">
              <a:rPr lang="en-GB" smtClean="0"/>
              <a:pPr/>
              <a:t>‹#›</a:t>
            </a:fld>
            <a:endParaRPr lang="en-GB"/>
          </a:p>
        </p:txBody>
      </p:sp>
    </p:spTree>
    <p:extLst>
      <p:ext uri="{BB962C8B-B14F-4D97-AF65-F5344CB8AC3E}">
        <p14:creationId xmlns:p14="http://schemas.microsoft.com/office/powerpoint/2010/main" val="136147286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C1F39-6D05-49EA-9097-3FCA8C97863E}"/>
              </a:ext>
            </a:extLst>
          </p:cNvPr>
          <p:cNvSpPr>
            <a:spLocks noGrp="1"/>
          </p:cNvSpPr>
          <p:nvPr>
            <p:ph type="ctrTitle"/>
          </p:nvPr>
        </p:nvSpPr>
        <p:spPr>
          <a:xfrm>
            <a:off x="5066527" y="1749495"/>
            <a:ext cx="6096000" cy="1909763"/>
          </a:xfrm>
        </p:spPr>
        <p:txBody>
          <a:bodyPr anchor="b">
            <a:normAutofit/>
          </a:bodyPr>
          <a:lstStyle/>
          <a:p>
            <a:r>
              <a:rPr lang="en-GB" sz="5100"/>
              <a:t>Equality, Diversity and Inclusion</a:t>
            </a:r>
          </a:p>
        </p:txBody>
      </p:sp>
      <p:sp>
        <p:nvSpPr>
          <p:cNvPr id="3" name="Subtitle 2">
            <a:extLst>
              <a:ext uri="{FF2B5EF4-FFF2-40B4-BE49-F238E27FC236}">
                <a16:creationId xmlns:a16="http://schemas.microsoft.com/office/drawing/2014/main" id="{FCCF0AD0-C28A-4BBE-8D8B-214057300FD1}"/>
              </a:ext>
            </a:extLst>
          </p:cNvPr>
          <p:cNvSpPr>
            <a:spLocks noGrp="1"/>
          </p:cNvSpPr>
          <p:nvPr>
            <p:ph type="subTitle" idx="1"/>
          </p:nvPr>
        </p:nvSpPr>
        <p:spPr>
          <a:xfrm>
            <a:off x="5066527" y="3751334"/>
            <a:ext cx="4572000" cy="1655762"/>
          </a:xfrm>
        </p:spPr>
        <p:txBody>
          <a:bodyPr>
            <a:normAutofit/>
          </a:bodyPr>
          <a:lstStyle/>
          <a:p>
            <a:r>
              <a:rPr lang="en-GB"/>
              <a:t>Virtual Mandatory Training</a:t>
            </a:r>
          </a:p>
        </p:txBody>
      </p:sp>
      <p:pic>
        <p:nvPicPr>
          <p:cNvPr id="1026" name="Picture 2">
            <a:extLst>
              <a:ext uri="{FF2B5EF4-FFF2-40B4-BE49-F238E27FC236}">
                <a16:creationId xmlns:a16="http://schemas.microsoft.com/office/drawing/2014/main" id="{AAF67657-0C23-42B6-B56D-9F4587E62C6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017" r="19935"/>
          <a:stretch/>
        </p:blipFill>
        <p:spPr bwMode="auto">
          <a:xfrm>
            <a:off x="161731" y="1113260"/>
            <a:ext cx="4572000" cy="4282750"/>
          </a:xfrm>
          <a:prstGeom prst="rect">
            <a:avLst/>
          </a:prstGeom>
          <a:solidFill>
            <a:srgbClr val="FFFFFF"/>
          </a:solidFill>
        </p:spPr>
      </p:pic>
    </p:spTree>
    <p:extLst>
      <p:ext uri="{BB962C8B-B14F-4D97-AF65-F5344CB8AC3E}">
        <p14:creationId xmlns:p14="http://schemas.microsoft.com/office/powerpoint/2010/main" val="421561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ones balancing on a wood">
            <a:extLst>
              <a:ext uri="{FF2B5EF4-FFF2-40B4-BE49-F238E27FC236}">
                <a16:creationId xmlns:a16="http://schemas.microsoft.com/office/drawing/2014/main" id="{31A5B806-F07F-4198-B091-F2D24CB1C5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845088"/>
            <a:ext cx="5257800" cy="3167824"/>
          </a:xfrm>
          <a:prstGeom prst="rect">
            <a:avLst/>
          </a:prstGeom>
          <a:noFill/>
        </p:spPr>
      </p:pic>
      <p:sp>
        <p:nvSpPr>
          <p:cNvPr id="5" name="Content Placeholder 4">
            <a:extLst>
              <a:ext uri="{FF2B5EF4-FFF2-40B4-BE49-F238E27FC236}">
                <a16:creationId xmlns:a16="http://schemas.microsoft.com/office/drawing/2014/main" id="{CC4757F2-CDA3-4781-BBD0-6B9E6850DA76}"/>
              </a:ext>
            </a:extLst>
          </p:cNvPr>
          <p:cNvSpPr>
            <a:spLocks noGrp="1"/>
          </p:cNvSpPr>
          <p:nvPr>
            <p:ph idx="10"/>
          </p:nvPr>
        </p:nvSpPr>
        <p:spPr>
          <a:xfrm>
            <a:off x="6511637" y="2105071"/>
            <a:ext cx="5257800" cy="3167824"/>
          </a:xfrm>
        </p:spPr>
        <p:txBody>
          <a:bodyPr vert="horz" lIns="91440" tIns="45720" rIns="91440" bIns="45720" rtlCol="0" anchor="t">
            <a:normAutofit/>
          </a:bodyPr>
          <a:lstStyle/>
          <a:p>
            <a:pPr algn="ctr"/>
            <a:r>
              <a:rPr lang="en-GB" sz="3200" dirty="0">
                <a:latin typeface="Arial"/>
                <a:cs typeface="Arial"/>
              </a:rPr>
              <a:t>Equality is about ensuring that every individual has an equal opportunity to make the most of their life and talents irrespective of their </a:t>
            </a:r>
            <a:r>
              <a:rPr lang="en-GB" sz="3200">
                <a:latin typeface="Arial"/>
                <a:cs typeface="Arial"/>
              </a:rPr>
              <a:t>protected characteristics </a:t>
            </a:r>
            <a:endParaRPr lang="en-GB" sz="3200"/>
          </a:p>
        </p:txBody>
      </p:sp>
      <p:sp>
        <p:nvSpPr>
          <p:cNvPr id="4" name="Title 3">
            <a:extLst>
              <a:ext uri="{FF2B5EF4-FFF2-40B4-BE49-F238E27FC236}">
                <a16:creationId xmlns:a16="http://schemas.microsoft.com/office/drawing/2014/main" id="{897CCF46-0633-42CD-9DCE-9399A87D8BDA}"/>
              </a:ext>
            </a:extLst>
          </p:cNvPr>
          <p:cNvSpPr>
            <a:spLocks noGrp="1"/>
          </p:cNvSpPr>
          <p:nvPr>
            <p:ph type="title"/>
          </p:nvPr>
        </p:nvSpPr>
        <p:spPr>
          <a:xfrm>
            <a:off x="838200" y="365125"/>
            <a:ext cx="9306670" cy="900000"/>
          </a:xfrm>
        </p:spPr>
        <p:txBody>
          <a:bodyPr anchor="ctr">
            <a:normAutofit/>
          </a:bodyPr>
          <a:lstStyle/>
          <a:p>
            <a:r>
              <a:rPr lang="en-GB"/>
              <a:t>What is Equality?</a:t>
            </a:r>
          </a:p>
        </p:txBody>
      </p:sp>
      <p:sp>
        <p:nvSpPr>
          <p:cNvPr id="10" name="Slide Number Placeholder 4">
            <a:extLst>
              <a:ext uri="{FF2B5EF4-FFF2-40B4-BE49-F238E27FC236}">
                <a16:creationId xmlns:a16="http://schemas.microsoft.com/office/drawing/2014/main" id="{54824B4A-F50A-21A4-ADF2-D3133D65FCEA}"/>
              </a:ext>
            </a:extLst>
          </p:cNvPr>
          <p:cNvSpPr>
            <a:spLocks noGrp="1"/>
          </p:cNvSpPr>
          <p:nvPr>
            <p:ph type="sldNum" sz="quarter" idx="4"/>
          </p:nvPr>
        </p:nvSpPr>
        <p:spPr>
          <a:xfrm>
            <a:off x="9279600" y="6492875"/>
            <a:ext cx="2743200" cy="365125"/>
          </a:xfrm>
        </p:spPr>
        <p:txBody>
          <a:bodyPr/>
          <a:lstStyle/>
          <a:p>
            <a:pPr>
              <a:spcAft>
                <a:spcPts val="600"/>
              </a:spcAft>
            </a:pPr>
            <a:fld id="{F3D73DB7-BDB6-4A7C-9C44-D17F393F6CE5}" type="slidenum">
              <a:rPr lang="en-GB" smtClean="0"/>
              <a:pPr>
                <a:spcAft>
                  <a:spcPts val="600"/>
                </a:spcAft>
              </a:pPr>
              <a:t>2</a:t>
            </a:fld>
            <a:endParaRPr lang="en-GB"/>
          </a:p>
        </p:txBody>
      </p:sp>
    </p:spTree>
    <p:extLst>
      <p:ext uri="{BB962C8B-B14F-4D97-AF65-F5344CB8AC3E}">
        <p14:creationId xmlns:p14="http://schemas.microsoft.com/office/powerpoint/2010/main" val="97784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7CCF46-0633-42CD-9DCE-9399A87D8BDA}"/>
              </a:ext>
            </a:extLst>
          </p:cNvPr>
          <p:cNvSpPr>
            <a:spLocks noGrp="1"/>
          </p:cNvSpPr>
          <p:nvPr>
            <p:ph type="ctrTitle"/>
          </p:nvPr>
        </p:nvSpPr>
        <p:spPr>
          <a:xfrm>
            <a:off x="4963886" y="339436"/>
            <a:ext cx="6096000" cy="1909763"/>
          </a:xfrm>
        </p:spPr>
        <p:txBody>
          <a:bodyPr anchor="b">
            <a:normAutofit/>
          </a:bodyPr>
          <a:lstStyle/>
          <a:p>
            <a:r>
              <a:rPr lang="en-GB" sz="4400"/>
              <a:t>What is Diversity?</a:t>
            </a:r>
          </a:p>
        </p:txBody>
      </p:sp>
      <p:sp>
        <p:nvSpPr>
          <p:cNvPr id="5" name="Content Placeholder 4">
            <a:extLst>
              <a:ext uri="{FF2B5EF4-FFF2-40B4-BE49-F238E27FC236}">
                <a16:creationId xmlns:a16="http://schemas.microsoft.com/office/drawing/2014/main" id="{CC4757F2-CDA3-4781-BBD0-6B9E6850DA76}"/>
              </a:ext>
            </a:extLst>
          </p:cNvPr>
          <p:cNvSpPr>
            <a:spLocks noGrp="1"/>
          </p:cNvSpPr>
          <p:nvPr>
            <p:ph type="subTitle" idx="1"/>
          </p:nvPr>
        </p:nvSpPr>
        <p:spPr>
          <a:xfrm>
            <a:off x="4963886" y="2840182"/>
            <a:ext cx="6096000" cy="2946325"/>
          </a:xfrm>
        </p:spPr>
        <p:txBody>
          <a:bodyPr>
            <a:normAutofit/>
          </a:bodyPr>
          <a:lstStyle/>
          <a:p>
            <a:pPr algn="ctr"/>
            <a:r>
              <a:rPr lang="en-GB" sz="3200"/>
              <a:t>Everyone is different. Everyone has individual qualities and differences. Each individual should be valued for their skills experience and talent and be treated with dignity and respect.</a:t>
            </a:r>
          </a:p>
        </p:txBody>
      </p:sp>
      <p:pic>
        <p:nvPicPr>
          <p:cNvPr id="7" name="Picture 6" descr="Six color pencils with different colors are drawing lines">
            <a:extLst>
              <a:ext uri="{FF2B5EF4-FFF2-40B4-BE49-F238E27FC236}">
                <a16:creationId xmlns:a16="http://schemas.microsoft.com/office/drawing/2014/main" id="{080238A8-E0F3-4292-9F19-F7992DA6B417}"/>
              </a:ext>
            </a:extLst>
          </p:cNvPr>
          <p:cNvPicPr>
            <a:picLocks noChangeAspect="1"/>
          </p:cNvPicPr>
          <p:nvPr/>
        </p:nvPicPr>
        <p:blipFill rotWithShape="1">
          <a:blip r:embed="rId3">
            <a:extLst>
              <a:ext uri="{28A0092B-C50C-407E-A947-70E740481C1C}">
                <a14:useLocalDpi xmlns:a14="http://schemas.microsoft.com/office/drawing/2010/main" val="0"/>
              </a:ext>
            </a:extLst>
          </a:blip>
          <a:srcRect l="34261" t="-1" r="21239" b="-1"/>
          <a:stretch/>
        </p:blipFill>
        <p:spPr>
          <a:xfrm>
            <a:off x="20" y="10"/>
            <a:ext cx="4571980" cy="6857990"/>
          </a:xfrm>
          <a:prstGeom prst="rect">
            <a:avLst/>
          </a:prstGeom>
          <a:noFill/>
        </p:spPr>
      </p:pic>
    </p:spTree>
    <p:extLst>
      <p:ext uri="{BB962C8B-B14F-4D97-AF65-F5344CB8AC3E}">
        <p14:creationId xmlns:p14="http://schemas.microsoft.com/office/powerpoint/2010/main" val="4095774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5DFC9A2-6510-4E79-8191-5A6928A3F063}"/>
              </a:ext>
            </a:extLst>
          </p:cNvPr>
          <p:cNvSpPr>
            <a:spLocks noGrp="1"/>
          </p:cNvSpPr>
          <p:nvPr>
            <p:ph idx="1"/>
          </p:nvPr>
        </p:nvSpPr>
        <p:spPr>
          <a:xfrm>
            <a:off x="838200" y="1449000"/>
            <a:ext cx="4966855" cy="4655584"/>
          </a:xfrm>
        </p:spPr>
        <p:txBody>
          <a:bodyPr>
            <a:normAutofit fontScale="92500" lnSpcReduction="10000"/>
          </a:bodyPr>
          <a:lstStyle/>
          <a:p>
            <a:pPr algn="ctr"/>
            <a:r>
              <a:rPr lang="en-GB" sz="3200"/>
              <a:t>Inclusion is where different is seen as a benefit to utilise; and where perspectives and differences are shared, leading to better decisions.</a:t>
            </a:r>
          </a:p>
          <a:p>
            <a:pPr algn="ctr"/>
            <a:endParaRPr lang="en-GB" sz="3200"/>
          </a:p>
          <a:p>
            <a:pPr algn="ctr"/>
            <a:r>
              <a:rPr lang="en-GB" sz="3200"/>
              <a:t> An inclusive workplace enables a diverse range of people to work together effectively. </a:t>
            </a:r>
          </a:p>
          <a:p>
            <a:pPr algn="ctr"/>
            <a:endParaRPr lang="en-GB" sz="3200"/>
          </a:p>
        </p:txBody>
      </p:sp>
      <p:pic>
        <p:nvPicPr>
          <p:cNvPr id="6" name="Picture 5" descr="Multi-colored cubes letters spelling inclusion">
            <a:extLst>
              <a:ext uri="{FF2B5EF4-FFF2-40B4-BE49-F238E27FC236}">
                <a16:creationId xmlns:a16="http://schemas.microsoft.com/office/drawing/2014/main" id="{3CBDD0AE-48DF-4FF0-AC01-624369622B44}"/>
              </a:ext>
            </a:extLst>
          </p:cNvPr>
          <p:cNvPicPr>
            <a:picLocks noChangeAspect="1"/>
          </p:cNvPicPr>
          <p:nvPr/>
        </p:nvPicPr>
        <p:blipFill rotWithShape="1">
          <a:blip r:embed="rId3">
            <a:extLst>
              <a:ext uri="{28A0092B-C50C-407E-A947-70E740481C1C}">
                <a14:useLocalDpi xmlns:a14="http://schemas.microsoft.com/office/drawing/2010/main" val="0"/>
              </a:ext>
            </a:extLst>
          </a:blip>
          <a:srcRect l="11141" t="-1" r="9261" b="-3"/>
          <a:stretch/>
        </p:blipFill>
        <p:spPr>
          <a:xfrm>
            <a:off x="5999018" y="1052945"/>
            <a:ext cx="6023782" cy="5051639"/>
          </a:xfrm>
          <a:prstGeom prst="rect">
            <a:avLst/>
          </a:prstGeom>
          <a:noFill/>
        </p:spPr>
      </p:pic>
      <p:sp>
        <p:nvSpPr>
          <p:cNvPr id="3" name="Title 2">
            <a:extLst>
              <a:ext uri="{FF2B5EF4-FFF2-40B4-BE49-F238E27FC236}">
                <a16:creationId xmlns:a16="http://schemas.microsoft.com/office/drawing/2014/main" id="{D920CA5C-25E5-4FF0-A141-24507336C19E}"/>
              </a:ext>
            </a:extLst>
          </p:cNvPr>
          <p:cNvSpPr>
            <a:spLocks noGrp="1"/>
          </p:cNvSpPr>
          <p:nvPr>
            <p:ph type="title"/>
          </p:nvPr>
        </p:nvSpPr>
        <p:spPr>
          <a:xfrm>
            <a:off x="838200" y="365125"/>
            <a:ext cx="9306670" cy="900000"/>
          </a:xfrm>
        </p:spPr>
        <p:txBody>
          <a:bodyPr anchor="ctr">
            <a:normAutofit/>
          </a:bodyPr>
          <a:lstStyle/>
          <a:p>
            <a:r>
              <a:rPr lang="en-GB"/>
              <a:t>What is Inclusion?</a:t>
            </a:r>
          </a:p>
        </p:txBody>
      </p:sp>
      <p:sp>
        <p:nvSpPr>
          <p:cNvPr id="4" name="Slide Number Placeholder 3">
            <a:extLst>
              <a:ext uri="{FF2B5EF4-FFF2-40B4-BE49-F238E27FC236}">
                <a16:creationId xmlns:a16="http://schemas.microsoft.com/office/drawing/2014/main" id="{384F45C7-CEE3-4B47-89A6-ACF17A9CF3F0}"/>
              </a:ext>
            </a:extLst>
          </p:cNvPr>
          <p:cNvSpPr>
            <a:spLocks noGrp="1"/>
          </p:cNvSpPr>
          <p:nvPr>
            <p:ph type="sldNum" sz="quarter" idx="4"/>
          </p:nvPr>
        </p:nvSpPr>
        <p:spPr>
          <a:xfrm>
            <a:off x="9279600" y="6492875"/>
            <a:ext cx="2743200" cy="365125"/>
          </a:xfrm>
        </p:spPr>
        <p:txBody>
          <a:bodyPr anchor="ctr">
            <a:normAutofit/>
          </a:bodyPr>
          <a:lstStyle/>
          <a:p>
            <a:pPr>
              <a:spcAft>
                <a:spcPts val="600"/>
              </a:spcAft>
            </a:pPr>
            <a:fld id="{F3D73DB7-BDB6-4A7C-9C44-D17F393F6CE5}" type="slidenum">
              <a:rPr lang="en-GB" smtClean="0"/>
              <a:pPr>
                <a:spcAft>
                  <a:spcPts val="600"/>
                </a:spcAft>
              </a:pPr>
              <a:t>4</a:t>
            </a:fld>
            <a:endParaRPr lang="en-GB"/>
          </a:p>
        </p:txBody>
      </p:sp>
    </p:spTree>
    <p:extLst>
      <p:ext uri="{BB962C8B-B14F-4D97-AF65-F5344CB8AC3E}">
        <p14:creationId xmlns:p14="http://schemas.microsoft.com/office/powerpoint/2010/main" val="1847846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a:extLst>
              <a:ext uri="{FF2B5EF4-FFF2-40B4-BE49-F238E27FC236}">
                <a16:creationId xmlns:a16="http://schemas.microsoft.com/office/drawing/2014/main" id="{5B10413B-514B-4A45-BAE8-1353AECA195A}"/>
              </a:ext>
            </a:extLst>
          </p:cNvPr>
          <p:cNvSpPr>
            <a:spLocks noGrp="1"/>
          </p:cNvSpPr>
          <p:nvPr>
            <p:ph type="title"/>
          </p:nvPr>
        </p:nvSpPr>
        <p:spPr>
          <a:xfrm>
            <a:off x="838200" y="365125"/>
            <a:ext cx="9306670" cy="900000"/>
          </a:xfrm>
        </p:spPr>
        <p:txBody>
          <a:bodyPr>
            <a:normAutofit fontScale="90000"/>
          </a:bodyPr>
          <a:lstStyle/>
          <a:p>
            <a:r>
              <a:rPr lang="en-GB"/>
              <a:t>What Characteristics are Protected?</a:t>
            </a:r>
          </a:p>
        </p:txBody>
      </p:sp>
      <p:sp>
        <p:nvSpPr>
          <p:cNvPr id="2" name="Rectangle 1">
            <a:extLst>
              <a:ext uri="{FF2B5EF4-FFF2-40B4-BE49-F238E27FC236}">
                <a16:creationId xmlns:a16="http://schemas.microsoft.com/office/drawing/2014/main" id="{23770ACF-2DBD-4F90-B426-0AF1D88EAA79}"/>
              </a:ext>
            </a:extLst>
          </p:cNvPr>
          <p:cNvSpPr/>
          <p:nvPr/>
        </p:nvSpPr>
        <p:spPr>
          <a:xfrm>
            <a:off x="8936668" y="1126207"/>
            <a:ext cx="1492717" cy="923330"/>
          </a:xfrm>
          <a:prstGeom prst="rect">
            <a:avLst/>
          </a:prstGeom>
          <a:noFill/>
        </p:spPr>
        <p:txBody>
          <a:bodyPr wrap="none" lIns="91440" tIns="45720" rIns="91440" bIns="45720">
            <a:spAutoFit/>
          </a:bodyPr>
          <a:lstStyle/>
          <a:p>
            <a:pPr algn="ctr"/>
            <a:r>
              <a:rPr lang="en-US" sz="5400" b="1" cap="none" spc="0">
                <a:ln w="22225">
                  <a:solidFill>
                    <a:srgbClr val="C00000"/>
                  </a:solidFill>
                  <a:prstDash val="solid"/>
                </a:ln>
                <a:solidFill>
                  <a:srgbClr val="C00000"/>
                </a:solidFill>
                <a:effectLst/>
              </a:rPr>
              <a:t>Age</a:t>
            </a:r>
          </a:p>
        </p:txBody>
      </p:sp>
      <p:sp>
        <p:nvSpPr>
          <p:cNvPr id="3" name="Rectangle 2">
            <a:extLst>
              <a:ext uri="{FF2B5EF4-FFF2-40B4-BE49-F238E27FC236}">
                <a16:creationId xmlns:a16="http://schemas.microsoft.com/office/drawing/2014/main" id="{50FE9B9C-3717-4F94-B666-5C61581D8EEA}"/>
              </a:ext>
            </a:extLst>
          </p:cNvPr>
          <p:cNvSpPr/>
          <p:nvPr/>
        </p:nvSpPr>
        <p:spPr>
          <a:xfrm>
            <a:off x="8603458" y="5131210"/>
            <a:ext cx="3262433"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5400" b="1" cap="none" spc="0">
                <a:ln>
                  <a:solidFill>
                    <a:srgbClr val="FF0000"/>
                  </a:solidFill>
                </a:ln>
                <a:solidFill>
                  <a:srgbClr val="FF0000"/>
                </a:solidFill>
                <a:effectLst/>
              </a:rPr>
              <a:t>Disability</a:t>
            </a:r>
          </a:p>
        </p:txBody>
      </p:sp>
      <p:sp>
        <p:nvSpPr>
          <p:cNvPr id="4" name="Rectangle 3">
            <a:extLst>
              <a:ext uri="{FF2B5EF4-FFF2-40B4-BE49-F238E27FC236}">
                <a16:creationId xmlns:a16="http://schemas.microsoft.com/office/drawing/2014/main" id="{48079619-B648-4F0D-80DB-8BA1E612FE22}"/>
              </a:ext>
            </a:extLst>
          </p:cNvPr>
          <p:cNvSpPr/>
          <p:nvPr/>
        </p:nvSpPr>
        <p:spPr>
          <a:xfrm>
            <a:off x="411140" y="5387805"/>
            <a:ext cx="7532831" cy="923330"/>
          </a:xfrm>
          <a:prstGeom prst="rect">
            <a:avLst/>
          </a:prstGeom>
          <a:noFill/>
        </p:spPr>
        <p:txBody>
          <a:bodyPr wrap="none" lIns="91440" tIns="45720" rIns="91440" bIns="45720">
            <a:spAutoFit/>
          </a:bodyPr>
          <a:lstStyle/>
          <a:p>
            <a:pPr algn="ctr"/>
            <a:r>
              <a:rPr lang="en-US" sz="5400" b="1" cap="none" spc="0">
                <a:ln w="13462">
                  <a:solidFill>
                    <a:srgbClr val="FFC000"/>
                  </a:solidFill>
                  <a:prstDash val="solid"/>
                </a:ln>
                <a:solidFill>
                  <a:srgbClr val="ED8B00"/>
                </a:solidFill>
                <a:effectLst>
                  <a:outerShdw dist="38100" dir="2700000" algn="bl" rotWithShape="0">
                    <a:schemeClr val="accent5"/>
                  </a:outerShdw>
                </a:effectLst>
              </a:rPr>
              <a:t>Gender Reassignment</a:t>
            </a:r>
          </a:p>
        </p:txBody>
      </p:sp>
      <p:sp>
        <p:nvSpPr>
          <p:cNvPr id="5" name="Rectangle 4">
            <a:extLst>
              <a:ext uri="{FF2B5EF4-FFF2-40B4-BE49-F238E27FC236}">
                <a16:creationId xmlns:a16="http://schemas.microsoft.com/office/drawing/2014/main" id="{21874AD5-1250-45AE-B03A-688DC05136E0}"/>
              </a:ext>
            </a:extLst>
          </p:cNvPr>
          <p:cNvSpPr/>
          <p:nvPr/>
        </p:nvSpPr>
        <p:spPr>
          <a:xfrm>
            <a:off x="1002305" y="2967335"/>
            <a:ext cx="10187404" cy="923330"/>
          </a:xfrm>
          <a:prstGeom prst="rect">
            <a:avLst/>
          </a:prstGeom>
          <a:noFill/>
        </p:spPr>
        <p:txBody>
          <a:bodyPr wrap="none" lIns="91440" tIns="45720" rIns="91440" bIns="45720">
            <a:spAutoFit/>
          </a:bodyPr>
          <a:lstStyle/>
          <a:p>
            <a:pPr algn="ctr"/>
            <a:r>
              <a:rPr lang="en-US" sz="5400" b="1" cap="none" spc="0">
                <a:ln w="12700">
                  <a:solidFill>
                    <a:srgbClr val="FFC000"/>
                  </a:solidFill>
                  <a:prstDash val="solid"/>
                </a:ln>
                <a:solidFill>
                  <a:srgbClr val="FFFF00"/>
                </a:solidFill>
                <a:effectLst>
                  <a:outerShdw dist="38100" dir="2640000" algn="bl" rotWithShape="0">
                    <a:schemeClr val="accent1"/>
                  </a:outerShdw>
                </a:effectLst>
              </a:rPr>
              <a:t>Marriage and Civil Partnership</a:t>
            </a:r>
          </a:p>
        </p:txBody>
      </p:sp>
      <p:sp>
        <p:nvSpPr>
          <p:cNvPr id="6" name="Rectangle 5">
            <a:extLst>
              <a:ext uri="{FF2B5EF4-FFF2-40B4-BE49-F238E27FC236}">
                <a16:creationId xmlns:a16="http://schemas.microsoft.com/office/drawing/2014/main" id="{09115C32-D7DD-4B43-8514-308AB567E4DD}"/>
              </a:ext>
            </a:extLst>
          </p:cNvPr>
          <p:cNvSpPr/>
          <p:nvPr/>
        </p:nvSpPr>
        <p:spPr>
          <a:xfrm>
            <a:off x="2515814" y="3997920"/>
            <a:ext cx="9470861" cy="769441"/>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4400" b="1" cap="none" spc="0">
                <a:ln>
                  <a:solidFill>
                    <a:srgbClr val="00B050"/>
                  </a:solidFill>
                </a:ln>
                <a:solidFill>
                  <a:srgbClr val="92D050"/>
                </a:solidFill>
                <a:effectLst/>
              </a:rPr>
              <a:t>Pregnancy and Maternity/Paternity</a:t>
            </a:r>
          </a:p>
        </p:txBody>
      </p:sp>
      <p:sp>
        <p:nvSpPr>
          <p:cNvPr id="7" name="Rectangle 6">
            <a:extLst>
              <a:ext uri="{FF2B5EF4-FFF2-40B4-BE49-F238E27FC236}">
                <a16:creationId xmlns:a16="http://schemas.microsoft.com/office/drawing/2014/main" id="{CBF2CD05-DFC7-400F-BD4A-7698E84AEC9D}"/>
              </a:ext>
            </a:extLst>
          </p:cNvPr>
          <p:cNvSpPr/>
          <p:nvPr/>
        </p:nvSpPr>
        <p:spPr>
          <a:xfrm>
            <a:off x="2261669" y="2008163"/>
            <a:ext cx="1838965" cy="923330"/>
          </a:xfrm>
          <a:prstGeom prst="rect">
            <a:avLst/>
          </a:prstGeom>
          <a:noFill/>
        </p:spPr>
        <p:txBody>
          <a:bodyPr wrap="none" lIns="91440" tIns="45720" rIns="91440" bIns="45720">
            <a:spAutoFit/>
          </a:bodyPr>
          <a:lstStyle/>
          <a:p>
            <a:pPr algn="ctr"/>
            <a:r>
              <a:rPr lang="en-US" sz="5400" b="1" cap="none" spc="0">
                <a:ln w="10160">
                  <a:solidFill>
                    <a:srgbClr val="92D050"/>
                  </a:solidFill>
                  <a:prstDash val="solid"/>
                </a:ln>
                <a:solidFill>
                  <a:srgbClr val="00B050"/>
                </a:solidFill>
                <a:effectLst>
                  <a:outerShdw blurRad="38100" dist="22860" dir="5400000" algn="tl" rotWithShape="0">
                    <a:srgbClr val="000000">
                      <a:alpha val="30000"/>
                    </a:srgbClr>
                  </a:outerShdw>
                </a:effectLst>
              </a:rPr>
              <a:t>Race</a:t>
            </a:r>
          </a:p>
        </p:txBody>
      </p:sp>
      <p:sp>
        <p:nvSpPr>
          <p:cNvPr id="8" name="Rectangle 7">
            <a:extLst>
              <a:ext uri="{FF2B5EF4-FFF2-40B4-BE49-F238E27FC236}">
                <a16:creationId xmlns:a16="http://schemas.microsoft.com/office/drawing/2014/main" id="{B465E839-E59F-40C9-8A8C-8D1B22F36995}"/>
              </a:ext>
            </a:extLst>
          </p:cNvPr>
          <p:cNvSpPr/>
          <p:nvPr/>
        </p:nvSpPr>
        <p:spPr>
          <a:xfrm>
            <a:off x="5004703" y="2026084"/>
            <a:ext cx="5878533" cy="923330"/>
          </a:xfrm>
          <a:prstGeom prst="rect">
            <a:avLst/>
          </a:prstGeom>
          <a:noFill/>
        </p:spPr>
        <p:txBody>
          <a:bodyPr wrap="none" lIns="91440" tIns="45720" rIns="91440" bIns="45720">
            <a:spAutoFit/>
          </a:bodyPr>
          <a:lstStyle/>
          <a:p>
            <a:pPr algn="ctr"/>
            <a:r>
              <a:rPr lang="en-US" sz="5400" b="1" cap="none" spc="0">
                <a:ln w="13462">
                  <a:solidFill>
                    <a:schemeClr val="bg1"/>
                  </a:solidFill>
                  <a:prstDash val="solid"/>
                </a:ln>
                <a:solidFill>
                  <a:srgbClr val="00B0F0"/>
                </a:solidFill>
                <a:effectLst>
                  <a:outerShdw dist="38100" dir="2700000" algn="bl" rotWithShape="0">
                    <a:schemeClr val="accent5"/>
                  </a:outerShdw>
                </a:effectLst>
              </a:rPr>
              <a:t>Religion or Belief</a:t>
            </a:r>
          </a:p>
        </p:txBody>
      </p:sp>
      <p:sp>
        <p:nvSpPr>
          <p:cNvPr id="9" name="Rectangle 8">
            <a:extLst>
              <a:ext uri="{FF2B5EF4-FFF2-40B4-BE49-F238E27FC236}">
                <a16:creationId xmlns:a16="http://schemas.microsoft.com/office/drawing/2014/main" id="{C39C01B7-0474-4E0C-A76D-5825A74CB286}"/>
              </a:ext>
            </a:extLst>
          </p:cNvPr>
          <p:cNvSpPr/>
          <p:nvPr/>
        </p:nvSpPr>
        <p:spPr>
          <a:xfrm>
            <a:off x="1008454" y="4177570"/>
            <a:ext cx="1377300" cy="923330"/>
          </a:xfrm>
          <a:prstGeom prst="rect">
            <a:avLst/>
          </a:prstGeom>
          <a:noFill/>
        </p:spPr>
        <p:txBody>
          <a:bodyPr wrap="none" lIns="91440" tIns="45720" rIns="91440" bIns="45720">
            <a:spAutoFit/>
          </a:bodyPr>
          <a:lstStyle/>
          <a:p>
            <a:pPr algn="ctr"/>
            <a:r>
              <a:rPr lang="en-US" sz="5400" b="0" cap="none" spc="0">
                <a:ln w="0"/>
                <a:solidFill>
                  <a:srgbClr val="002060"/>
                </a:solidFill>
                <a:effectLst>
                  <a:reflection blurRad="6350" stA="53000" endA="300" endPos="35500" dir="5400000" sy="-90000" algn="bl" rotWithShape="0"/>
                </a:effectLst>
              </a:rPr>
              <a:t>Sex</a:t>
            </a:r>
          </a:p>
        </p:txBody>
      </p:sp>
      <p:sp>
        <p:nvSpPr>
          <p:cNvPr id="11" name="Rectangle 10">
            <a:extLst>
              <a:ext uri="{FF2B5EF4-FFF2-40B4-BE49-F238E27FC236}">
                <a16:creationId xmlns:a16="http://schemas.microsoft.com/office/drawing/2014/main" id="{F4B27F33-7A93-48B9-A697-121CD0140B40}"/>
              </a:ext>
            </a:extLst>
          </p:cNvPr>
          <p:cNvSpPr/>
          <p:nvPr/>
        </p:nvSpPr>
        <p:spPr>
          <a:xfrm>
            <a:off x="411140" y="1126207"/>
            <a:ext cx="6301725" cy="923330"/>
          </a:xfrm>
          <a:prstGeom prst="rect">
            <a:avLst/>
          </a:prstGeom>
          <a:noFill/>
        </p:spPr>
        <p:txBody>
          <a:bodyPr wrap="none" lIns="91440" tIns="45720" rIns="91440" bIns="45720">
            <a:spAutoFit/>
          </a:bodyPr>
          <a:lstStyle/>
          <a:p>
            <a:pPr algn="ctr"/>
            <a:r>
              <a:rPr lang="en-US" sz="5400" b="1" cap="none" spc="0">
                <a:ln w="9525">
                  <a:solidFill>
                    <a:schemeClr val="bg1"/>
                  </a:solidFill>
                  <a:prstDash val="solid"/>
                </a:ln>
                <a:solidFill>
                  <a:srgbClr val="7030A0"/>
                </a:solidFill>
                <a:effectLst>
                  <a:outerShdw blurRad="12700" dist="38100" dir="2700000" algn="tl" rotWithShape="0">
                    <a:schemeClr val="accent5">
                      <a:lumMod val="60000"/>
                      <a:lumOff val="40000"/>
                    </a:schemeClr>
                  </a:outerShdw>
                </a:effectLst>
              </a:rPr>
              <a:t>Sexual Orientation</a:t>
            </a:r>
          </a:p>
        </p:txBody>
      </p:sp>
    </p:spTree>
    <p:extLst>
      <p:ext uri="{BB962C8B-B14F-4D97-AF65-F5344CB8AC3E}">
        <p14:creationId xmlns:p14="http://schemas.microsoft.com/office/powerpoint/2010/main" val="4132046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heel(1)">
                                      <p:cBhvr>
                                        <p:cTn id="27" dur="2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80">
                                          <p:stCondLst>
                                            <p:cond delay="0"/>
                                          </p:stCondLst>
                                        </p:cTn>
                                        <p:tgtEl>
                                          <p:spTgt spid="8"/>
                                        </p:tgtEl>
                                      </p:cBhvr>
                                    </p:animEffect>
                                    <p:anim calcmode="lin" valueType="num">
                                      <p:cBhvr>
                                        <p:cTn id="4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5" dur="26">
                                          <p:stCondLst>
                                            <p:cond delay="650"/>
                                          </p:stCondLst>
                                        </p:cTn>
                                        <p:tgtEl>
                                          <p:spTgt spid="8"/>
                                        </p:tgtEl>
                                      </p:cBhvr>
                                      <p:to x="100000" y="60000"/>
                                    </p:animScale>
                                    <p:animScale>
                                      <p:cBhvr>
                                        <p:cTn id="46" dur="166" decel="50000">
                                          <p:stCondLst>
                                            <p:cond delay="676"/>
                                          </p:stCondLst>
                                        </p:cTn>
                                        <p:tgtEl>
                                          <p:spTgt spid="8"/>
                                        </p:tgtEl>
                                      </p:cBhvr>
                                      <p:to x="100000" y="100000"/>
                                    </p:animScale>
                                    <p:animScale>
                                      <p:cBhvr>
                                        <p:cTn id="47" dur="26">
                                          <p:stCondLst>
                                            <p:cond delay="1312"/>
                                          </p:stCondLst>
                                        </p:cTn>
                                        <p:tgtEl>
                                          <p:spTgt spid="8"/>
                                        </p:tgtEl>
                                      </p:cBhvr>
                                      <p:to x="100000" y="80000"/>
                                    </p:animScale>
                                    <p:animScale>
                                      <p:cBhvr>
                                        <p:cTn id="48" dur="166" decel="50000">
                                          <p:stCondLst>
                                            <p:cond delay="1338"/>
                                          </p:stCondLst>
                                        </p:cTn>
                                        <p:tgtEl>
                                          <p:spTgt spid="8"/>
                                        </p:tgtEl>
                                      </p:cBhvr>
                                      <p:to x="100000" y="100000"/>
                                    </p:animScale>
                                    <p:animScale>
                                      <p:cBhvr>
                                        <p:cTn id="49" dur="26">
                                          <p:stCondLst>
                                            <p:cond delay="1642"/>
                                          </p:stCondLst>
                                        </p:cTn>
                                        <p:tgtEl>
                                          <p:spTgt spid="8"/>
                                        </p:tgtEl>
                                      </p:cBhvr>
                                      <p:to x="100000" y="90000"/>
                                    </p:animScale>
                                    <p:animScale>
                                      <p:cBhvr>
                                        <p:cTn id="50" dur="166" decel="50000">
                                          <p:stCondLst>
                                            <p:cond delay="1668"/>
                                          </p:stCondLst>
                                        </p:cTn>
                                        <p:tgtEl>
                                          <p:spTgt spid="8"/>
                                        </p:tgtEl>
                                      </p:cBhvr>
                                      <p:to x="100000" y="100000"/>
                                    </p:animScale>
                                    <p:animScale>
                                      <p:cBhvr>
                                        <p:cTn id="51" dur="26">
                                          <p:stCondLst>
                                            <p:cond delay="1808"/>
                                          </p:stCondLst>
                                        </p:cTn>
                                        <p:tgtEl>
                                          <p:spTgt spid="8"/>
                                        </p:tgtEl>
                                      </p:cBhvr>
                                      <p:to x="100000" y="95000"/>
                                    </p:animScale>
                                    <p:animScale>
                                      <p:cBhvr>
                                        <p:cTn id="52" dur="166" decel="50000">
                                          <p:stCondLst>
                                            <p:cond delay="1834"/>
                                          </p:stCondLst>
                                        </p:cTn>
                                        <p:tgtEl>
                                          <p:spTgt spid="8"/>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6" presetClass="entr" presetSubtype="16"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circle(in)">
                                      <p:cBhvr>
                                        <p:cTn id="57" dur="20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down)">
                                      <p:cBhvr>
                                        <p:cTn id="6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7CCF46-0633-42CD-9DCE-9399A87D8BDA}"/>
              </a:ext>
            </a:extLst>
          </p:cNvPr>
          <p:cNvSpPr>
            <a:spLocks noGrp="1"/>
          </p:cNvSpPr>
          <p:nvPr>
            <p:ph type="title"/>
          </p:nvPr>
        </p:nvSpPr>
        <p:spPr>
          <a:xfrm>
            <a:off x="451945" y="166500"/>
            <a:ext cx="9306670" cy="900000"/>
          </a:xfrm>
        </p:spPr>
        <p:txBody>
          <a:bodyPr/>
          <a:lstStyle/>
          <a:p>
            <a:r>
              <a:rPr lang="en-GB" dirty="0"/>
              <a:t>EDI Activity</a:t>
            </a:r>
          </a:p>
        </p:txBody>
      </p:sp>
      <p:sp>
        <p:nvSpPr>
          <p:cNvPr id="9" name="Flowchart: Connector 8">
            <a:extLst>
              <a:ext uri="{FF2B5EF4-FFF2-40B4-BE49-F238E27FC236}">
                <a16:creationId xmlns:a16="http://schemas.microsoft.com/office/drawing/2014/main" id="{8394BF63-4E10-4183-90D7-6A1593845B62}"/>
              </a:ext>
            </a:extLst>
          </p:cNvPr>
          <p:cNvSpPr/>
          <p:nvPr/>
        </p:nvSpPr>
        <p:spPr>
          <a:xfrm>
            <a:off x="9487612" y="2408309"/>
            <a:ext cx="2034354" cy="1814421"/>
          </a:xfrm>
          <a:prstGeom prst="flowChartConnector">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4A53CD11-0C99-47A4-9FF1-53067ABDC38F}"/>
              </a:ext>
            </a:extLst>
          </p:cNvPr>
          <p:cNvSpPr/>
          <p:nvPr/>
        </p:nvSpPr>
        <p:spPr>
          <a:xfrm>
            <a:off x="9228023" y="1584562"/>
            <a:ext cx="2587558" cy="710119"/>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t>Start Timer</a:t>
            </a:r>
          </a:p>
        </p:txBody>
      </p:sp>
      <p:sp>
        <p:nvSpPr>
          <p:cNvPr id="2" name="Partial Circle 1">
            <a:extLst>
              <a:ext uri="{FF2B5EF4-FFF2-40B4-BE49-F238E27FC236}">
                <a16:creationId xmlns:a16="http://schemas.microsoft.com/office/drawing/2014/main" id="{31C5146E-1BF5-411F-A74A-958435EA438F}"/>
              </a:ext>
            </a:extLst>
          </p:cNvPr>
          <p:cNvSpPr/>
          <p:nvPr/>
        </p:nvSpPr>
        <p:spPr>
          <a:xfrm>
            <a:off x="9501292" y="2401098"/>
            <a:ext cx="2034353" cy="1814421"/>
          </a:xfrm>
          <a:prstGeom prst="pi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1" name="Picture 10">
            <a:extLst>
              <a:ext uri="{FF2B5EF4-FFF2-40B4-BE49-F238E27FC236}">
                <a16:creationId xmlns:a16="http://schemas.microsoft.com/office/drawing/2014/main" id="{D02393B2-5CA5-4C13-B4BC-587604A733A7}"/>
              </a:ext>
            </a:extLst>
          </p:cNvPr>
          <p:cNvPicPr>
            <a:picLocks noChangeAspect="1"/>
          </p:cNvPicPr>
          <p:nvPr/>
        </p:nvPicPr>
        <p:blipFill rotWithShape="1">
          <a:blip r:embed="rId3"/>
          <a:srcRect l="25949" t="33315" r="16119" b="15277"/>
          <a:stretch/>
        </p:blipFill>
        <p:spPr>
          <a:xfrm>
            <a:off x="609719" y="1817360"/>
            <a:ext cx="7647151" cy="3655185"/>
          </a:xfrm>
          <a:prstGeom prst="rect">
            <a:avLst/>
          </a:prstGeom>
        </p:spPr>
      </p:pic>
      <p:sp>
        <p:nvSpPr>
          <p:cNvPr id="12" name="Rectangle: Rounded Corners 11">
            <a:hlinkClick r:id="" action="ppaction://noaction" highlightClick="1"/>
            <a:extLst>
              <a:ext uri="{FF2B5EF4-FFF2-40B4-BE49-F238E27FC236}">
                <a16:creationId xmlns:a16="http://schemas.microsoft.com/office/drawing/2014/main" id="{CD0331FC-2407-4458-93DC-FA0CCEC65B6F}"/>
              </a:ext>
            </a:extLst>
          </p:cNvPr>
          <p:cNvSpPr/>
          <p:nvPr/>
        </p:nvSpPr>
        <p:spPr>
          <a:xfrm>
            <a:off x="10219673" y="5059443"/>
            <a:ext cx="1849821" cy="823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Graphical user interface, text, application&#10;&#10;Description automatically generated">
            <a:extLst>
              <a:ext uri="{FF2B5EF4-FFF2-40B4-BE49-F238E27FC236}">
                <a16:creationId xmlns:a16="http://schemas.microsoft.com/office/drawing/2014/main" id="{DCE3BAD4-23DB-4288-A618-130DD59EE6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4227" y="5151692"/>
            <a:ext cx="1560711" cy="731583"/>
          </a:xfrm>
          <a:prstGeom prst="rect">
            <a:avLst/>
          </a:prstGeom>
        </p:spPr>
      </p:pic>
      <p:sp>
        <p:nvSpPr>
          <p:cNvPr id="14" name="Oval 13">
            <a:extLst>
              <a:ext uri="{FF2B5EF4-FFF2-40B4-BE49-F238E27FC236}">
                <a16:creationId xmlns:a16="http://schemas.microsoft.com/office/drawing/2014/main" id="{5498AA52-E275-4B25-82BF-E79282346CC8}"/>
              </a:ext>
            </a:extLst>
          </p:cNvPr>
          <p:cNvSpPr/>
          <p:nvPr/>
        </p:nvSpPr>
        <p:spPr>
          <a:xfrm>
            <a:off x="8791663" y="4946377"/>
            <a:ext cx="966952" cy="900000"/>
          </a:xfrm>
          <a:prstGeom prst="ellips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err="1"/>
              <a:t>i</a:t>
            </a:r>
            <a:endParaRPr lang="en-GB" b="1"/>
          </a:p>
        </p:txBody>
      </p:sp>
    </p:spTree>
    <p:extLst>
      <p:ext uri="{BB962C8B-B14F-4D97-AF65-F5344CB8AC3E}">
        <p14:creationId xmlns:p14="http://schemas.microsoft.com/office/powerpoint/2010/main" val="1824212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a:extLst>
              <a:ext uri="{FF2B5EF4-FFF2-40B4-BE49-F238E27FC236}">
                <a16:creationId xmlns:a16="http://schemas.microsoft.com/office/drawing/2014/main" id="{D961E5F3-7363-4718-B524-615E44342B98}"/>
              </a:ext>
            </a:extLst>
          </p:cNvPr>
          <p:cNvSpPr>
            <a:spLocks noGrp="1"/>
          </p:cNvSpPr>
          <p:nvPr>
            <p:ph type="title"/>
          </p:nvPr>
        </p:nvSpPr>
        <p:spPr>
          <a:xfrm>
            <a:off x="436470" y="233082"/>
            <a:ext cx="10654191" cy="1025736"/>
          </a:xfrm>
        </p:spPr>
        <p:txBody>
          <a:bodyPr>
            <a:normAutofit/>
          </a:bodyPr>
          <a:lstStyle/>
          <a:p>
            <a:r>
              <a:rPr lang="en-GB"/>
              <a:t>Remember:</a:t>
            </a:r>
            <a:endParaRPr lang="en-GB" b="0">
              <a:solidFill>
                <a:schemeClr val="tx1"/>
              </a:solidFill>
            </a:endParaRPr>
          </a:p>
        </p:txBody>
      </p:sp>
      <p:pic>
        <p:nvPicPr>
          <p:cNvPr id="1026" name="Picture 2">
            <a:extLst>
              <a:ext uri="{FF2B5EF4-FFF2-40B4-BE49-F238E27FC236}">
                <a16:creationId xmlns:a16="http://schemas.microsoft.com/office/drawing/2014/main" id="{3E970AC3-11E7-44C5-A6A4-E69EB40733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7976" y="1044244"/>
            <a:ext cx="4906495" cy="4769512"/>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4">
            <a:extLst>
              <a:ext uri="{FF2B5EF4-FFF2-40B4-BE49-F238E27FC236}">
                <a16:creationId xmlns:a16="http://schemas.microsoft.com/office/drawing/2014/main" id="{5C13541A-5F22-469B-8B12-A3FCEB203D49}"/>
              </a:ext>
            </a:extLst>
          </p:cNvPr>
          <p:cNvSpPr>
            <a:spLocks noGrp="1"/>
          </p:cNvSpPr>
          <p:nvPr>
            <p:ph idx="1"/>
          </p:nvPr>
        </p:nvSpPr>
        <p:spPr>
          <a:xfrm>
            <a:off x="575891" y="1495659"/>
            <a:ext cx="7047565" cy="5153634"/>
          </a:xfrm>
        </p:spPr>
        <p:txBody>
          <a:bodyPr>
            <a:normAutofit fontScale="70000" lnSpcReduction="20000"/>
          </a:bodyPr>
          <a:lstStyle/>
          <a:p>
            <a:pPr marL="457200" indent="-457200">
              <a:buFont typeface="Arial" panose="020B0604020202020204" pitchFamily="34" charset="0"/>
              <a:buChar char="•"/>
            </a:pPr>
            <a:r>
              <a:rPr lang="en-GB" sz="5400" b="0">
                <a:solidFill>
                  <a:schemeClr val="tx1"/>
                </a:solidFill>
              </a:rPr>
              <a:t>Be curious</a:t>
            </a:r>
          </a:p>
          <a:p>
            <a:pPr marL="457200" indent="-457200">
              <a:buFont typeface="Arial" panose="020B0604020202020204" pitchFamily="34" charset="0"/>
              <a:buChar char="•"/>
            </a:pPr>
            <a:r>
              <a:rPr lang="en-GB" sz="5400" b="0">
                <a:solidFill>
                  <a:schemeClr val="tx1"/>
                </a:solidFill>
              </a:rPr>
              <a:t>Be open minded</a:t>
            </a:r>
          </a:p>
          <a:p>
            <a:pPr marL="457200" indent="-457200">
              <a:buFont typeface="Arial" panose="020B0604020202020204" pitchFamily="34" charset="0"/>
              <a:buChar char="•"/>
            </a:pPr>
            <a:r>
              <a:rPr lang="en-GB" sz="5400" b="0">
                <a:solidFill>
                  <a:schemeClr val="tx1"/>
                </a:solidFill>
              </a:rPr>
              <a:t>Be inclusive</a:t>
            </a:r>
          </a:p>
          <a:p>
            <a:pPr marL="457200" indent="-457200">
              <a:buFont typeface="Arial" panose="020B0604020202020204" pitchFamily="34" charset="0"/>
              <a:buChar char="•"/>
            </a:pPr>
            <a:r>
              <a:rPr lang="en-GB" sz="5400" b="0">
                <a:solidFill>
                  <a:schemeClr val="tx1"/>
                </a:solidFill>
              </a:rPr>
              <a:t>Think broadly</a:t>
            </a:r>
          </a:p>
          <a:p>
            <a:pPr marL="457200" indent="-457200">
              <a:buFont typeface="Arial" panose="020B0604020202020204" pitchFamily="34" charset="0"/>
              <a:buChar char="•"/>
            </a:pPr>
            <a:r>
              <a:rPr lang="en-GB" sz="5400" b="0">
                <a:solidFill>
                  <a:schemeClr val="tx1"/>
                </a:solidFill>
              </a:rPr>
              <a:t>Feel free to share personal experiences, equally feel free not to</a:t>
            </a:r>
          </a:p>
          <a:p>
            <a:pPr marL="457200" indent="-457200">
              <a:buFont typeface="Arial" panose="020B0604020202020204" pitchFamily="34" charset="0"/>
              <a:buChar char="•"/>
            </a:pPr>
            <a:r>
              <a:rPr lang="en-GB" sz="5400" b="0">
                <a:solidFill>
                  <a:schemeClr val="tx1"/>
                </a:solidFill>
              </a:rPr>
              <a:t>Free ‘pass’ for all on any question no explanation required</a:t>
            </a:r>
            <a:endParaRPr lang="en-GB" sz="5200"/>
          </a:p>
        </p:txBody>
      </p:sp>
      <p:pic>
        <p:nvPicPr>
          <p:cNvPr id="5" name="Picture 4" descr="A close up of a logo&#10;&#10;Description automatically generated">
            <a:extLst>
              <a:ext uri="{FF2B5EF4-FFF2-40B4-BE49-F238E27FC236}">
                <a16:creationId xmlns:a16="http://schemas.microsoft.com/office/drawing/2014/main" id="{5FE9B216-5B4C-4F27-A73F-01E8541ED26E}"/>
              </a:ext>
            </a:extLst>
          </p:cNvPr>
          <p:cNvPicPr>
            <a:picLocks noChangeAspect="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0144870" y="0"/>
            <a:ext cx="2047130" cy="1260000"/>
          </a:xfrm>
          <a:prstGeom prst="rect">
            <a:avLst/>
          </a:prstGeom>
        </p:spPr>
      </p:pic>
      <p:sp>
        <p:nvSpPr>
          <p:cNvPr id="6" name="Rectangle 5">
            <a:extLst>
              <a:ext uri="{FF2B5EF4-FFF2-40B4-BE49-F238E27FC236}">
                <a16:creationId xmlns:a16="http://schemas.microsoft.com/office/drawing/2014/main" id="{95BCA645-51FE-453E-8F7E-EAB4DC1E3AE8}"/>
              </a:ext>
            </a:extLst>
          </p:cNvPr>
          <p:cNvSpPr/>
          <p:nvPr/>
        </p:nvSpPr>
        <p:spPr>
          <a:xfrm>
            <a:off x="10392000" y="6159900"/>
            <a:ext cx="1800000" cy="216000"/>
          </a:xfrm>
          <a:prstGeom prst="rect">
            <a:avLst/>
          </a:prstGeom>
          <a:solidFill>
            <a:srgbClr val="ED8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800" b="1">
                <a:latin typeface="Frutiger" panose="020B0602020204020204" pitchFamily="34" charset="0"/>
              </a:rPr>
              <a:t>LOOKING AFTER YOU LOCALLY</a:t>
            </a:r>
          </a:p>
        </p:txBody>
      </p:sp>
    </p:spTree>
    <p:extLst>
      <p:ext uri="{BB962C8B-B14F-4D97-AF65-F5344CB8AC3E}">
        <p14:creationId xmlns:p14="http://schemas.microsoft.com/office/powerpoint/2010/main" val="4070485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Binoculars and ocean">
            <a:extLst>
              <a:ext uri="{FF2B5EF4-FFF2-40B4-BE49-F238E27FC236}">
                <a16:creationId xmlns:a16="http://schemas.microsoft.com/office/drawing/2014/main" id="{0AD8851F-67E9-42DF-AAA4-A2B42AF32312}"/>
              </a:ext>
            </a:extLst>
          </p:cNvPr>
          <p:cNvPicPr>
            <a:picLocks noChangeAspect="1"/>
          </p:cNvPicPr>
          <p:nvPr/>
        </p:nvPicPr>
        <p:blipFill rotWithShape="1">
          <a:blip r:embed="rId3">
            <a:extLst>
              <a:ext uri="{28A0092B-C50C-407E-A947-70E740481C1C}">
                <a14:useLocalDpi xmlns:a14="http://schemas.microsoft.com/office/drawing/2010/main" val="0"/>
              </a:ext>
            </a:extLst>
          </a:blip>
          <a:srcRect l="54436" r="9786"/>
          <a:stretch/>
        </p:blipFill>
        <p:spPr>
          <a:xfrm>
            <a:off x="6095996" y="10"/>
            <a:ext cx="6096003" cy="6857990"/>
          </a:xfrm>
          <a:prstGeom prst="rect">
            <a:avLst/>
          </a:prstGeom>
          <a:noFill/>
        </p:spPr>
      </p:pic>
      <p:sp>
        <p:nvSpPr>
          <p:cNvPr id="6" name="Title 5">
            <a:extLst>
              <a:ext uri="{FF2B5EF4-FFF2-40B4-BE49-F238E27FC236}">
                <a16:creationId xmlns:a16="http://schemas.microsoft.com/office/drawing/2014/main" id="{94906C00-F51F-4D6A-B15C-525CC49A55CA}"/>
              </a:ext>
            </a:extLst>
          </p:cNvPr>
          <p:cNvSpPr>
            <a:spLocks noGrp="1"/>
          </p:cNvSpPr>
          <p:nvPr>
            <p:ph type="title"/>
          </p:nvPr>
        </p:nvSpPr>
        <p:spPr>
          <a:xfrm>
            <a:off x="505691" y="2141071"/>
            <a:ext cx="5257796" cy="2361655"/>
          </a:xfrm>
        </p:spPr>
        <p:txBody>
          <a:bodyPr vert="horz" lIns="91440" tIns="45720" rIns="91440" bIns="45720" rtlCol="0" anchor="ctr">
            <a:normAutofit/>
          </a:bodyPr>
          <a:lstStyle/>
          <a:p>
            <a:r>
              <a:rPr lang="en-GB"/>
              <a:t>What is your key takeaway from this session?</a:t>
            </a:r>
          </a:p>
        </p:txBody>
      </p:sp>
      <p:sp>
        <p:nvSpPr>
          <p:cNvPr id="14" name="Slide Number Placeholder 4">
            <a:extLst>
              <a:ext uri="{FF2B5EF4-FFF2-40B4-BE49-F238E27FC236}">
                <a16:creationId xmlns:a16="http://schemas.microsoft.com/office/drawing/2014/main" id="{08E67C6F-CD1A-C08B-C0EC-08C64627FBD4}"/>
              </a:ext>
            </a:extLst>
          </p:cNvPr>
          <p:cNvSpPr>
            <a:spLocks noGrp="1"/>
          </p:cNvSpPr>
          <p:nvPr>
            <p:ph type="sldNum" sz="quarter" idx="4"/>
          </p:nvPr>
        </p:nvSpPr>
        <p:spPr>
          <a:xfrm>
            <a:off x="9279600" y="6492875"/>
            <a:ext cx="2743200" cy="365125"/>
          </a:xfrm>
        </p:spPr>
        <p:txBody>
          <a:bodyPr/>
          <a:lstStyle/>
          <a:p>
            <a:pPr>
              <a:spcAft>
                <a:spcPts val="600"/>
              </a:spcAft>
            </a:pPr>
            <a:fld id="{F3D73DB7-BDB6-4A7C-9C44-D17F393F6CE5}" type="slidenum">
              <a:rPr lang="en-GB" smtClean="0"/>
              <a:pPr>
                <a:spcAft>
                  <a:spcPts val="600"/>
                </a:spcAft>
              </a:pPr>
              <a:t>8</a:t>
            </a:fld>
            <a:endParaRPr lang="en-GB"/>
          </a:p>
        </p:txBody>
      </p:sp>
    </p:spTree>
    <p:extLst>
      <p:ext uri="{BB962C8B-B14F-4D97-AF65-F5344CB8AC3E}">
        <p14:creationId xmlns:p14="http://schemas.microsoft.com/office/powerpoint/2010/main" val="2957572456"/>
      </p:ext>
    </p:extLst>
  </p:cSld>
  <p:clrMapOvr>
    <a:masterClrMapping/>
  </p:clrMapOvr>
</p:sld>
</file>

<file path=ppt/theme/theme1.xml><?xml version="1.0" encoding="utf-8"?>
<a:theme xmlns:a="http://schemas.openxmlformats.org/drawingml/2006/main" name="NCH&amp;C PowerPoint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CH&amp;C PowerPoint theme" id="{FFFF637D-1E3F-409C-80DA-0E67302B5FB6}" vid="{545936CE-078A-4A06-8601-FBF4CD3D76F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be4eb456-10f8-4606-93a3-603936a0698a">
      <UserInfo>
        <DisplayName>Mason Lianne</DisplayName>
        <AccountId>21</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43B67F084376344B9408C90C9DAD7B9" ma:contentTypeVersion="13" ma:contentTypeDescription="Create a new document." ma:contentTypeScope="" ma:versionID="8da637407e408c1d17bfac3198792605">
  <xsd:schema xmlns:xsd="http://www.w3.org/2001/XMLSchema" xmlns:xs="http://www.w3.org/2001/XMLSchema" xmlns:p="http://schemas.microsoft.com/office/2006/metadata/properties" xmlns:ns2="dc47879e-7035-47af-9dac-f3a765062c11" xmlns:ns3="be4eb456-10f8-4606-93a3-603936a0698a" targetNamespace="http://schemas.microsoft.com/office/2006/metadata/properties" ma:root="true" ma:fieldsID="aed1dfc11a4e41c63d47921892cbfe01" ns2:_="" ns3:_="">
    <xsd:import namespace="dc47879e-7035-47af-9dac-f3a765062c11"/>
    <xsd:import namespace="be4eb456-10f8-4606-93a3-603936a0698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47879e-7035-47af-9dac-f3a765062c1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e4eb456-10f8-4606-93a3-603936a0698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F00484B-6CCC-40A0-B744-CCE91FD09C96}">
  <ds:schemaRefs>
    <ds:schemaRef ds:uri="be4eb456-10f8-4606-93a3-603936a0698a"/>
    <ds:schemaRef ds:uri="dc47879e-7035-47af-9dac-f3a765062c1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CFB9CFC-D131-47F1-B8CC-D3CFDD063784}">
  <ds:schemaRefs>
    <ds:schemaRef ds:uri="be4eb456-10f8-4606-93a3-603936a0698a"/>
    <ds:schemaRef ds:uri="dc47879e-7035-47af-9dac-f3a765062c1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6100220-DA07-4E59-8F86-58D67E6016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TotalTime>
  <Words>1419</Words>
  <Application>Microsoft Office PowerPoint</Application>
  <PresentationFormat>Widescreen</PresentationFormat>
  <Paragraphs>103</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Frutiger</vt:lpstr>
      <vt:lpstr>Georgia</vt:lpstr>
      <vt:lpstr>NCH&amp;C PowerPoint theme</vt:lpstr>
      <vt:lpstr>Equality, Diversity and Inclusion</vt:lpstr>
      <vt:lpstr>What is Equality?</vt:lpstr>
      <vt:lpstr>What is Diversity?</vt:lpstr>
      <vt:lpstr>What is Inclusion?</vt:lpstr>
      <vt:lpstr>What Characteristics are Protected?</vt:lpstr>
      <vt:lpstr>EDI Activity</vt:lpstr>
      <vt:lpstr>Remember:</vt:lpstr>
      <vt:lpstr>What is your key takeaway from this session?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Bamford Tom</dc:creator>
  <cp:lastModifiedBy>Mason Lianne</cp:lastModifiedBy>
  <cp:revision>66</cp:revision>
  <dcterms:created xsi:type="dcterms:W3CDTF">2019-08-22T09:20:28Z</dcterms:created>
  <dcterms:modified xsi:type="dcterms:W3CDTF">2023-02-23T12:25:34Z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0x010100E43B67F084376344B9408C90C9DAD7B9</vt:lpwstr>
  </property>
</Properties>
</file>