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8"/>
  </p:notesMasterIdLst>
  <p:sldIdLst>
    <p:sldId id="256" r:id="rId5"/>
    <p:sldId id="260" r:id="rId6"/>
    <p:sldId id="264" r:id="rId7"/>
    <p:sldId id="266" r:id="rId8"/>
    <p:sldId id="261" r:id="rId9"/>
    <p:sldId id="262" r:id="rId10"/>
    <p:sldId id="368" r:id="rId11"/>
    <p:sldId id="367" r:id="rId12"/>
    <p:sldId id="293" r:id="rId13"/>
    <p:sldId id="296" r:id="rId14"/>
    <p:sldId id="269" r:id="rId15"/>
    <p:sldId id="275" r:id="rId16"/>
    <p:sldId id="29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ters, Tim" initials="WT" lastIdx="1" clrIdx="0">
    <p:extLst>
      <p:ext uri="{19B8F6BF-5375-455C-9EA6-DF929625EA0E}">
        <p15:presenceInfo xmlns:p15="http://schemas.microsoft.com/office/powerpoint/2012/main" userId="S::phstw@norfolk.gov.uk::23835787-3a69-48ca-be25-ec57a5b8796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29" autoAdjust="0"/>
    <p:restoredTop sz="94660"/>
  </p:normalViewPr>
  <p:slideViewPr>
    <p:cSldViewPr snapToGrid="0">
      <p:cViewPr varScale="1">
        <p:scale>
          <a:sx n="103" d="100"/>
          <a:sy n="103" d="100"/>
        </p:scale>
        <p:origin x="114" y="3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RRIE, Lydia (NHS NORFOLK AND WAVENEY CCG)" userId="75b97d9a-11ec-4d73-8131-43672da16219" providerId="ADAL" clId="{FB25D54A-72CC-4ECB-85DD-5C21553C8AC1}"/>
    <pc:docChg chg="undo custSel modSld">
      <pc:chgData name="GERRIE, Lydia (NHS NORFOLK AND WAVENEY CCG)" userId="75b97d9a-11ec-4d73-8131-43672da16219" providerId="ADAL" clId="{FB25D54A-72CC-4ECB-85DD-5C21553C8AC1}" dt="2021-11-19T12:14:02.517" v="23" actId="14100"/>
      <pc:docMkLst>
        <pc:docMk/>
      </pc:docMkLst>
      <pc:sldChg chg="addSp delSp modSp mod">
        <pc:chgData name="GERRIE, Lydia (NHS NORFOLK AND WAVENEY CCG)" userId="75b97d9a-11ec-4d73-8131-43672da16219" providerId="ADAL" clId="{FB25D54A-72CC-4ECB-85DD-5C21553C8AC1}" dt="2021-11-18T16:15:05.525" v="7" actId="478"/>
        <pc:sldMkLst>
          <pc:docMk/>
          <pc:sldMk cId="1288942227" sldId="266"/>
        </pc:sldMkLst>
        <pc:spChg chg="add del">
          <ac:chgData name="GERRIE, Lydia (NHS NORFOLK AND WAVENEY CCG)" userId="75b97d9a-11ec-4d73-8131-43672da16219" providerId="ADAL" clId="{FB25D54A-72CC-4ECB-85DD-5C21553C8AC1}" dt="2021-11-18T16:15:05.046" v="6" actId="478"/>
          <ac:spMkLst>
            <pc:docMk/>
            <pc:sldMk cId="1288942227" sldId="266"/>
            <ac:spMk id="2" creationId="{00000000-0000-0000-0000-000000000000}"/>
          </ac:spMkLst>
        </pc:spChg>
        <pc:spChg chg="add del">
          <ac:chgData name="GERRIE, Lydia (NHS NORFOLK AND WAVENEY CCG)" userId="75b97d9a-11ec-4d73-8131-43672da16219" providerId="ADAL" clId="{FB25D54A-72CC-4ECB-85DD-5C21553C8AC1}" dt="2021-11-18T16:15:05.525" v="7" actId="478"/>
          <ac:spMkLst>
            <pc:docMk/>
            <pc:sldMk cId="1288942227" sldId="266"/>
            <ac:spMk id="9" creationId="{00000000-0000-0000-0000-000000000000}"/>
          </ac:spMkLst>
        </pc:spChg>
        <pc:spChg chg="add del mod">
          <ac:chgData name="GERRIE, Lydia (NHS NORFOLK AND WAVENEY CCG)" userId="75b97d9a-11ec-4d73-8131-43672da16219" providerId="ADAL" clId="{FB25D54A-72CC-4ECB-85DD-5C21553C8AC1}" dt="2021-11-18T16:15:05.046" v="6" actId="478"/>
          <ac:spMkLst>
            <pc:docMk/>
            <pc:sldMk cId="1288942227" sldId="266"/>
            <ac:spMk id="15" creationId="{69D226EC-97EF-4058-B8B7-3B565D6A90D3}"/>
          </ac:spMkLst>
        </pc:spChg>
        <pc:cxnChg chg="add del">
          <ac:chgData name="GERRIE, Lydia (NHS NORFOLK AND WAVENEY CCG)" userId="75b97d9a-11ec-4d73-8131-43672da16219" providerId="ADAL" clId="{FB25D54A-72CC-4ECB-85DD-5C21553C8AC1}" dt="2021-11-18T16:12:28.620" v="1" actId="21"/>
          <ac:cxnSpMkLst>
            <pc:docMk/>
            <pc:sldMk cId="1288942227" sldId="266"/>
            <ac:cxnSpMk id="18" creationId="{00000000-0000-0000-0000-000000000000}"/>
          </ac:cxnSpMkLst>
        </pc:cxnChg>
      </pc:sldChg>
      <pc:sldChg chg="modSp mod">
        <pc:chgData name="GERRIE, Lydia (NHS NORFOLK AND WAVENEY CCG)" userId="75b97d9a-11ec-4d73-8131-43672da16219" providerId="ADAL" clId="{FB25D54A-72CC-4ECB-85DD-5C21553C8AC1}" dt="2021-11-19T12:14:02.517" v="23" actId="14100"/>
        <pc:sldMkLst>
          <pc:docMk/>
          <pc:sldMk cId="1913109516" sldId="368"/>
        </pc:sldMkLst>
        <pc:graphicFrameChg chg="mod modGraphic">
          <ac:chgData name="GERRIE, Lydia (NHS NORFOLK AND WAVENEY CCG)" userId="75b97d9a-11ec-4d73-8131-43672da16219" providerId="ADAL" clId="{FB25D54A-72CC-4ECB-85DD-5C21553C8AC1}" dt="2021-11-19T12:14:02.517" v="23" actId="14100"/>
          <ac:graphicFrameMkLst>
            <pc:docMk/>
            <pc:sldMk cId="1913109516" sldId="368"/>
            <ac:graphicFrameMk id="8" creationId="{4C109128-E05C-4674-A6C1-96A2D4228844}"/>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AAAE8A-3B1D-4A9E-BA27-E97181D5A80B}" type="datetimeFigureOut">
              <a:rPr lang="en-GB" smtClean="0"/>
              <a:t>18/11/2021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4D3720-748B-4ABD-99FE-E35A3ED7B2E0}" type="slidenum">
              <a:rPr lang="en-GB" smtClean="0"/>
              <a:t>‹#›</a:t>
            </a:fld>
            <a:endParaRPr lang="en-GB"/>
          </a:p>
        </p:txBody>
      </p:sp>
    </p:spTree>
    <p:extLst>
      <p:ext uri="{BB962C8B-B14F-4D97-AF65-F5344CB8AC3E}">
        <p14:creationId xmlns:p14="http://schemas.microsoft.com/office/powerpoint/2010/main" val="2307814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24D3720-748B-4ABD-99FE-E35A3ED7B2E0}" type="slidenum">
              <a:rPr lang="en-GB" smtClean="0"/>
              <a:t>1</a:t>
            </a:fld>
            <a:endParaRPr lang="en-GB"/>
          </a:p>
        </p:txBody>
      </p:sp>
    </p:spTree>
    <p:extLst>
      <p:ext uri="{BB962C8B-B14F-4D97-AF65-F5344CB8AC3E}">
        <p14:creationId xmlns:p14="http://schemas.microsoft.com/office/powerpoint/2010/main" val="1902166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r>
              <a:rPr lang="en-US"/>
              <a:t>02/02/2021</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C633D-C7D6-4361-B8EB-1FB5A2E0DB5E}" type="slidenum">
              <a:rPr lang="en-GB" smtClean="0"/>
              <a:t>‹#›</a:t>
            </a:fld>
            <a:endParaRPr lang="en-GB"/>
          </a:p>
        </p:txBody>
      </p:sp>
    </p:spTree>
    <p:extLst>
      <p:ext uri="{BB962C8B-B14F-4D97-AF65-F5344CB8AC3E}">
        <p14:creationId xmlns:p14="http://schemas.microsoft.com/office/powerpoint/2010/main" val="1633806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02/02/2021</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C633D-C7D6-4361-B8EB-1FB5A2E0DB5E}" type="slidenum">
              <a:rPr lang="en-GB" smtClean="0"/>
              <a:t>‹#›</a:t>
            </a:fld>
            <a:endParaRPr lang="en-GB"/>
          </a:p>
        </p:txBody>
      </p:sp>
    </p:spTree>
    <p:extLst>
      <p:ext uri="{BB962C8B-B14F-4D97-AF65-F5344CB8AC3E}">
        <p14:creationId xmlns:p14="http://schemas.microsoft.com/office/powerpoint/2010/main" val="1596212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02/02/2021</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C633D-C7D6-4361-B8EB-1FB5A2E0DB5E}" type="slidenum">
              <a:rPr lang="en-GB" smtClean="0"/>
              <a:t>‹#›</a:t>
            </a:fld>
            <a:endParaRPr lang="en-GB"/>
          </a:p>
        </p:txBody>
      </p:sp>
    </p:spTree>
    <p:extLst>
      <p:ext uri="{BB962C8B-B14F-4D97-AF65-F5344CB8AC3E}">
        <p14:creationId xmlns:p14="http://schemas.microsoft.com/office/powerpoint/2010/main" val="2535512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02/02/2021</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C633D-C7D6-4361-B8EB-1FB5A2E0DB5E}" type="slidenum">
              <a:rPr lang="en-GB" smtClean="0"/>
              <a:t>‹#›</a:t>
            </a:fld>
            <a:endParaRPr lang="en-GB"/>
          </a:p>
        </p:txBody>
      </p:sp>
    </p:spTree>
    <p:extLst>
      <p:ext uri="{BB962C8B-B14F-4D97-AF65-F5344CB8AC3E}">
        <p14:creationId xmlns:p14="http://schemas.microsoft.com/office/powerpoint/2010/main" val="3600106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02/02/2021</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C633D-C7D6-4361-B8EB-1FB5A2E0DB5E}" type="slidenum">
              <a:rPr lang="en-GB" smtClean="0"/>
              <a:t>‹#›</a:t>
            </a:fld>
            <a:endParaRPr lang="en-GB"/>
          </a:p>
        </p:txBody>
      </p:sp>
    </p:spTree>
    <p:extLst>
      <p:ext uri="{BB962C8B-B14F-4D97-AF65-F5344CB8AC3E}">
        <p14:creationId xmlns:p14="http://schemas.microsoft.com/office/powerpoint/2010/main" val="2908077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US"/>
              <a:t>02/02/2021</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4C633D-C7D6-4361-B8EB-1FB5A2E0DB5E}" type="slidenum">
              <a:rPr lang="en-GB" smtClean="0"/>
              <a:t>‹#›</a:t>
            </a:fld>
            <a:endParaRPr lang="en-GB"/>
          </a:p>
        </p:txBody>
      </p:sp>
    </p:spTree>
    <p:extLst>
      <p:ext uri="{BB962C8B-B14F-4D97-AF65-F5344CB8AC3E}">
        <p14:creationId xmlns:p14="http://schemas.microsoft.com/office/powerpoint/2010/main" val="384118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r>
              <a:rPr lang="en-US"/>
              <a:t>02/02/2021</a:t>
            </a:r>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4C633D-C7D6-4361-B8EB-1FB5A2E0DB5E}" type="slidenum">
              <a:rPr lang="en-GB" smtClean="0"/>
              <a:t>‹#›</a:t>
            </a:fld>
            <a:endParaRPr lang="en-GB"/>
          </a:p>
        </p:txBody>
      </p:sp>
    </p:spTree>
    <p:extLst>
      <p:ext uri="{BB962C8B-B14F-4D97-AF65-F5344CB8AC3E}">
        <p14:creationId xmlns:p14="http://schemas.microsoft.com/office/powerpoint/2010/main" val="1477338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US"/>
              <a:t>02/02/2021</a:t>
            </a:r>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4C633D-C7D6-4361-B8EB-1FB5A2E0DB5E}" type="slidenum">
              <a:rPr lang="en-GB" smtClean="0"/>
              <a:t>‹#›</a:t>
            </a:fld>
            <a:endParaRPr lang="en-GB"/>
          </a:p>
        </p:txBody>
      </p:sp>
    </p:spTree>
    <p:extLst>
      <p:ext uri="{BB962C8B-B14F-4D97-AF65-F5344CB8AC3E}">
        <p14:creationId xmlns:p14="http://schemas.microsoft.com/office/powerpoint/2010/main" val="911358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02/02/2021</a:t>
            </a:r>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4C633D-C7D6-4361-B8EB-1FB5A2E0DB5E}" type="slidenum">
              <a:rPr lang="en-GB" smtClean="0"/>
              <a:t>‹#›</a:t>
            </a:fld>
            <a:endParaRPr lang="en-GB"/>
          </a:p>
        </p:txBody>
      </p:sp>
    </p:spTree>
    <p:extLst>
      <p:ext uri="{BB962C8B-B14F-4D97-AF65-F5344CB8AC3E}">
        <p14:creationId xmlns:p14="http://schemas.microsoft.com/office/powerpoint/2010/main" val="483166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02/02/2021</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4C633D-C7D6-4361-B8EB-1FB5A2E0DB5E}" type="slidenum">
              <a:rPr lang="en-GB" smtClean="0"/>
              <a:t>‹#›</a:t>
            </a:fld>
            <a:endParaRPr lang="en-GB"/>
          </a:p>
        </p:txBody>
      </p:sp>
    </p:spTree>
    <p:extLst>
      <p:ext uri="{BB962C8B-B14F-4D97-AF65-F5344CB8AC3E}">
        <p14:creationId xmlns:p14="http://schemas.microsoft.com/office/powerpoint/2010/main" val="1182735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02/02/2021</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4C633D-C7D6-4361-B8EB-1FB5A2E0DB5E}" type="slidenum">
              <a:rPr lang="en-GB" smtClean="0"/>
              <a:t>‹#›</a:t>
            </a:fld>
            <a:endParaRPr lang="en-GB"/>
          </a:p>
        </p:txBody>
      </p:sp>
    </p:spTree>
    <p:extLst>
      <p:ext uri="{BB962C8B-B14F-4D97-AF65-F5344CB8AC3E}">
        <p14:creationId xmlns:p14="http://schemas.microsoft.com/office/powerpoint/2010/main" val="1730623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02/02/2021</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4C633D-C7D6-4361-B8EB-1FB5A2E0DB5E}" type="slidenum">
              <a:rPr lang="en-GB" smtClean="0"/>
              <a:t>‹#›</a:t>
            </a:fld>
            <a:endParaRPr lang="en-GB"/>
          </a:p>
        </p:txBody>
      </p:sp>
    </p:spTree>
    <p:extLst>
      <p:ext uri="{BB962C8B-B14F-4D97-AF65-F5344CB8AC3E}">
        <p14:creationId xmlns:p14="http://schemas.microsoft.com/office/powerpoint/2010/main" val="10418714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tim.winters@norfolk.gov.u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65628"/>
            <a:ext cx="9144000" cy="1925637"/>
          </a:xfrm>
        </p:spPr>
        <p:txBody>
          <a:bodyPr>
            <a:normAutofit/>
          </a:bodyPr>
          <a:lstStyle/>
          <a:p>
            <a:r>
              <a:rPr lang="en-GB" sz="4000" b="1" dirty="0"/>
              <a:t>A MVP resource allocation method for localities across Norfolk and Waveney</a:t>
            </a:r>
            <a:endParaRPr lang="en-GB" sz="4000" dirty="0"/>
          </a:p>
        </p:txBody>
      </p:sp>
      <p:sp>
        <p:nvSpPr>
          <p:cNvPr id="5" name="Subtitle 4">
            <a:extLst>
              <a:ext uri="{FF2B5EF4-FFF2-40B4-BE49-F238E27FC236}">
                <a16:creationId xmlns:a16="http://schemas.microsoft.com/office/drawing/2014/main" id="{CC43DC15-3814-4A8C-B22A-F20F389D5617}"/>
              </a:ext>
            </a:extLst>
          </p:cNvPr>
          <p:cNvSpPr>
            <a:spLocks noGrp="1"/>
          </p:cNvSpPr>
          <p:nvPr>
            <p:ph type="subTitle" idx="1"/>
          </p:nvPr>
        </p:nvSpPr>
        <p:spPr/>
        <p:txBody>
          <a:bodyPr/>
          <a:lstStyle/>
          <a:p>
            <a:r>
              <a:rPr lang="en-GB" dirty="0"/>
              <a:t>29/03/2021</a:t>
            </a:r>
          </a:p>
          <a:p>
            <a:r>
              <a:rPr lang="en-GB" dirty="0"/>
              <a:t>Contact: </a:t>
            </a:r>
            <a:r>
              <a:rPr lang="en-GB" dirty="0">
                <a:hlinkClick r:id="rId3"/>
              </a:rPr>
              <a:t>tim.winters@norfolk.gov.uk</a:t>
            </a:r>
            <a:r>
              <a:rPr lang="en-GB" dirty="0"/>
              <a:t> </a:t>
            </a:r>
          </a:p>
        </p:txBody>
      </p:sp>
    </p:spTree>
    <p:extLst>
      <p:ext uri="{BB962C8B-B14F-4D97-AF65-F5344CB8AC3E}">
        <p14:creationId xmlns:p14="http://schemas.microsoft.com/office/powerpoint/2010/main" val="2273672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2D261B4-049F-4CAF-AF13-560CB22515ED}"/>
              </a:ext>
            </a:extLst>
          </p:cNvPr>
          <p:cNvPicPr>
            <a:picLocks noChangeAspect="1"/>
          </p:cNvPicPr>
          <p:nvPr/>
        </p:nvPicPr>
        <p:blipFill>
          <a:blip r:embed="rId2"/>
          <a:stretch>
            <a:fillRect/>
          </a:stretch>
        </p:blipFill>
        <p:spPr>
          <a:xfrm>
            <a:off x="941681" y="3621395"/>
            <a:ext cx="4667236" cy="3032917"/>
          </a:xfrm>
          <a:prstGeom prst="rect">
            <a:avLst/>
          </a:prstGeom>
        </p:spPr>
      </p:pic>
      <p:sp>
        <p:nvSpPr>
          <p:cNvPr id="6" name="Slide Number Placeholder 5"/>
          <p:cNvSpPr>
            <a:spLocks noGrp="1"/>
          </p:cNvSpPr>
          <p:nvPr>
            <p:ph type="sldNum" sz="quarter" idx="12"/>
          </p:nvPr>
        </p:nvSpPr>
        <p:spPr/>
        <p:txBody>
          <a:bodyPr/>
          <a:lstStyle/>
          <a:p>
            <a:fld id="{D5A7A281-F73D-4293-AAFA-37A160B88AE1}" type="slidenum">
              <a:rPr lang="en-GB" smtClean="0"/>
              <a:t>10</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38102127"/>
              </p:ext>
            </p:extLst>
          </p:nvPr>
        </p:nvGraphicFramePr>
        <p:xfrm>
          <a:off x="566471" y="827964"/>
          <a:ext cx="11059058" cy="2564284"/>
        </p:xfrm>
        <a:graphic>
          <a:graphicData uri="http://schemas.openxmlformats.org/drawingml/2006/table">
            <a:tbl>
              <a:tblPr firstRow="1" bandRow="1">
                <a:tableStyleId>{5C22544A-7EE6-4342-B048-85BDC9FD1C3A}</a:tableStyleId>
              </a:tblPr>
              <a:tblGrid>
                <a:gridCol w="1465803">
                  <a:extLst>
                    <a:ext uri="{9D8B030D-6E8A-4147-A177-3AD203B41FA5}">
                      <a16:colId xmlns:a16="http://schemas.microsoft.com/office/drawing/2014/main" val="20000"/>
                    </a:ext>
                  </a:extLst>
                </a:gridCol>
                <a:gridCol w="1370465">
                  <a:extLst>
                    <a:ext uri="{9D8B030D-6E8A-4147-A177-3AD203B41FA5}">
                      <a16:colId xmlns:a16="http://schemas.microsoft.com/office/drawing/2014/main" val="20001"/>
                    </a:ext>
                  </a:extLst>
                </a:gridCol>
                <a:gridCol w="1370465">
                  <a:extLst>
                    <a:ext uri="{9D8B030D-6E8A-4147-A177-3AD203B41FA5}">
                      <a16:colId xmlns:a16="http://schemas.microsoft.com/office/drawing/2014/main" val="20002"/>
                    </a:ext>
                  </a:extLst>
                </a:gridCol>
                <a:gridCol w="1370465">
                  <a:extLst>
                    <a:ext uri="{9D8B030D-6E8A-4147-A177-3AD203B41FA5}">
                      <a16:colId xmlns:a16="http://schemas.microsoft.com/office/drawing/2014/main" val="20003"/>
                    </a:ext>
                  </a:extLst>
                </a:gridCol>
                <a:gridCol w="1370465">
                  <a:extLst>
                    <a:ext uri="{9D8B030D-6E8A-4147-A177-3AD203B41FA5}">
                      <a16:colId xmlns:a16="http://schemas.microsoft.com/office/drawing/2014/main" val="20004"/>
                    </a:ext>
                  </a:extLst>
                </a:gridCol>
                <a:gridCol w="1370465">
                  <a:extLst>
                    <a:ext uri="{9D8B030D-6E8A-4147-A177-3AD203B41FA5}">
                      <a16:colId xmlns:a16="http://schemas.microsoft.com/office/drawing/2014/main" val="20005"/>
                    </a:ext>
                  </a:extLst>
                </a:gridCol>
                <a:gridCol w="1370465">
                  <a:extLst>
                    <a:ext uri="{9D8B030D-6E8A-4147-A177-3AD203B41FA5}">
                      <a16:colId xmlns:a16="http://schemas.microsoft.com/office/drawing/2014/main" val="20006"/>
                    </a:ext>
                  </a:extLst>
                </a:gridCol>
                <a:gridCol w="1370465">
                  <a:extLst>
                    <a:ext uri="{9D8B030D-6E8A-4147-A177-3AD203B41FA5}">
                      <a16:colId xmlns:a16="http://schemas.microsoft.com/office/drawing/2014/main" val="20007"/>
                    </a:ext>
                  </a:extLst>
                </a:gridCol>
              </a:tblGrid>
              <a:tr h="456182">
                <a:tc>
                  <a:txBody>
                    <a:bodyPr/>
                    <a:lstStyle/>
                    <a:p>
                      <a:pPr algn="l" fontAlgn="b"/>
                      <a:r>
                        <a:rPr lang="en-GB" sz="1200" b="1" i="0" u="none" strike="noStrike" dirty="0">
                          <a:solidFill>
                            <a:schemeClr val="bg1"/>
                          </a:solidFill>
                          <a:effectLst/>
                          <a:latin typeface="Calibri" panose="020F0502020204030204" pitchFamily="34" charset="0"/>
                        </a:rPr>
                        <a:t>Swaffham LSOAs</a:t>
                      </a:r>
                    </a:p>
                  </a:txBody>
                  <a:tcPr marL="0" marR="0" marT="0" marB="0" anchor="ctr"/>
                </a:tc>
                <a:tc>
                  <a:txBody>
                    <a:bodyPr/>
                    <a:lstStyle/>
                    <a:p>
                      <a:pPr marL="0" algn="ctr" defTabSz="914400" rtl="0" eaLnBrk="1" fontAlgn="b" latinLnBrk="0" hangingPunct="1"/>
                      <a:r>
                        <a:rPr lang="en-GB" sz="1200" b="1" i="0" u="none" strike="noStrike" kern="1200" dirty="0">
                          <a:solidFill>
                            <a:schemeClr val="bg1"/>
                          </a:solidFill>
                          <a:effectLst/>
                          <a:latin typeface="Calibri" panose="020F0502020204030204" pitchFamily="34" charset="0"/>
                          <a:ea typeface="+mn-ea"/>
                          <a:cs typeface="+mn-cs"/>
                        </a:rPr>
                        <a:t>All Ages</a:t>
                      </a:r>
                    </a:p>
                  </a:txBody>
                  <a:tcPr marL="0" marR="0" marT="0" marB="0" anchor="ctr"/>
                </a:tc>
                <a:tc>
                  <a:txBody>
                    <a:bodyPr/>
                    <a:lstStyle/>
                    <a:p>
                      <a:pPr marL="0" algn="ctr" defTabSz="914400" rtl="0" eaLnBrk="1" fontAlgn="b" latinLnBrk="0" hangingPunct="1"/>
                      <a:r>
                        <a:rPr lang="en-GB" sz="1200" b="1" i="0" u="none" strike="noStrike" kern="1200" dirty="0">
                          <a:solidFill>
                            <a:schemeClr val="bg1"/>
                          </a:solidFill>
                          <a:effectLst/>
                          <a:latin typeface="Calibri" panose="020F0502020204030204" pitchFamily="34" charset="0"/>
                          <a:ea typeface="+mn-ea"/>
                          <a:cs typeface="+mn-cs"/>
                        </a:rPr>
                        <a:t>% All Ages Total</a:t>
                      </a:r>
                    </a:p>
                  </a:txBody>
                  <a:tcPr marL="0" marR="0" marT="0" marB="0" anchor="ctr"/>
                </a:tc>
                <a:tc>
                  <a:txBody>
                    <a:bodyPr/>
                    <a:lstStyle/>
                    <a:p>
                      <a:pPr marL="0" algn="ctr" defTabSz="914400" rtl="0" eaLnBrk="1" fontAlgn="b" latinLnBrk="0" hangingPunct="1"/>
                      <a:r>
                        <a:rPr lang="en-GB" sz="1200" b="1" i="0" u="none" strike="noStrike" kern="1200" dirty="0">
                          <a:solidFill>
                            <a:schemeClr val="bg1"/>
                          </a:solidFill>
                          <a:effectLst/>
                          <a:latin typeface="Calibri" panose="020F0502020204030204" pitchFamily="34" charset="0"/>
                          <a:ea typeface="+mn-ea"/>
                          <a:cs typeface="+mn-cs"/>
                        </a:rPr>
                        <a:t>IMD 2019 Score</a:t>
                      </a:r>
                    </a:p>
                  </a:txBody>
                  <a:tcPr marL="0" marR="0" marT="0" marB="0" anchor="ctr"/>
                </a:tc>
                <a:tc>
                  <a:txBody>
                    <a:bodyPr/>
                    <a:lstStyle/>
                    <a:p>
                      <a:pPr marL="0" algn="ctr" defTabSz="914400" rtl="0" eaLnBrk="1" fontAlgn="b" latinLnBrk="0" hangingPunct="1"/>
                      <a:r>
                        <a:rPr lang="en-GB" sz="1200" b="1" i="0" u="none" strike="noStrike" kern="1200" dirty="0">
                          <a:solidFill>
                            <a:schemeClr val="bg1"/>
                          </a:solidFill>
                          <a:effectLst/>
                          <a:latin typeface="Calibri" panose="020F0502020204030204" pitchFamily="34" charset="0"/>
                          <a:ea typeface="+mn-ea"/>
                          <a:cs typeface="+mn-cs"/>
                        </a:rPr>
                        <a:t>Decile IMD 2019</a:t>
                      </a:r>
                    </a:p>
                  </a:txBody>
                  <a:tcPr marL="0" marR="0" marT="0" marB="0" anchor="ctr"/>
                </a:tc>
                <a:tc>
                  <a:txBody>
                    <a:bodyPr/>
                    <a:lstStyle/>
                    <a:p>
                      <a:pPr marL="0" algn="ctr" defTabSz="914400" rtl="0" eaLnBrk="1" fontAlgn="b" latinLnBrk="0" hangingPunct="1"/>
                      <a:r>
                        <a:rPr lang="en-GB" sz="1200" b="1" i="0" u="none" strike="noStrike" kern="1200" dirty="0">
                          <a:solidFill>
                            <a:schemeClr val="bg1"/>
                          </a:solidFill>
                          <a:effectLst/>
                          <a:latin typeface="Calibri" panose="020F0502020204030204" pitchFamily="34" charset="0"/>
                          <a:ea typeface="+mn-ea"/>
                          <a:cs typeface="+mn-cs"/>
                        </a:rPr>
                        <a:t>Decile*All Ages</a:t>
                      </a:r>
                    </a:p>
                  </a:txBody>
                  <a:tcPr marL="0" marR="0" marT="0" marB="0" anchor="ctr"/>
                </a:tc>
                <a:tc>
                  <a:txBody>
                    <a:bodyPr/>
                    <a:lstStyle/>
                    <a:p>
                      <a:pPr marL="0" algn="ctr" defTabSz="914400" rtl="0" eaLnBrk="1" fontAlgn="b" latinLnBrk="0" hangingPunct="1"/>
                      <a:r>
                        <a:rPr lang="en-GB" sz="1200" b="1" i="0" u="none" strike="noStrike" kern="1200" dirty="0">
                          <a:solidFill>
                            <a:schemeClr val="bg1"/>
                          </a:solidFill>
                          <a:effectLst/>
                          <a:latin typeface="Calibri" panose="020F0502020204030204" pitchFamily="34" charset="0"/>
                          <a:ea typeface="+mn-ea"/>
                          <a:cs typeface="+mn-cs"/>
                        </a:rPr>
                        <a:t>(Decile * All Ages)/Swaffham Total</a:t>
                      </a:r>
                    </a:p>
                  </a:txBody>
                  <a:tcPr marL="0" marR="0" marT="0" marB="0" anchor="ctr"/>
                </a:tc>
                <a:tc>
                  <a:txBody>
                    <a:bodyPr/>
                    <a:lstStyle/>
                    <a:p>
                      <a:pPr marL="0" algn="ctr" defTabSz="914400" rtl="0" eaLnBrk="1" fontAlgn="b" latinLnBrk="0" hangingPunct="1"/>
                      <a:r>
                        <a:rPr lang="en-GB" sz="1200" b="1" i="0" u="none" strike="noStrike" kern="1200" dirty="0">
                          <a:solidFill>
                            <a:schemeClr val="bg1"/>
                          </a:solidFill>
                          <a:effectLst/>
                          <a:latin typeface="Calibri" panose="020F0502020204030204" pitchFamily="34" charset="0"/>
                          <a:ea typeface="+mn-ea"/>
                          <a:cs typeface="+mn-cs"/>
                        </a:rPr>
                        <a:t>IMD 2019 weighted population</a:t>
                      </a:r>
                    </a:p>
                  </a:txBody>
                  <a:tcPr marL="0" marR="0" marT="0" marB="0" anchor="ctr"/>
                </a:tc>
                <a:extLst>
                  <a:ext uri="{0D108BD9-81ED-4DB2-BD59-A6C34878D82A}">
                    <a16:rowId xmlns:a16="http://schemas.microsoft.com/office/drawing/2014/main" val="10000"/>
                  </a:ext>
                </a:extLst>
              </a:tr>
              <a:tr h="327453">
                <a:tc>
                  <a:txBody>
                    <a:bodyPr/>
                    <a:lstStyle/>
                    <a:p>
                      <a:pPr algn="l" fontAlgn="b"/>
                      <a:r>
                        <a:rPr lang="en-GB" sz="1200" b="0" i="0" u="none" strike="noStrike" dirty="0">
                          <a:solidFill>
                            <a:srgbClr val="000000"/>
                          </a:solidFill>
                          <a:effectLst/>
                          <a:latin typeface="Calibri" panose="020F0502020204030204" pitchFamily="34" charset="0"/>
                        </a:rPr>
                        <a:t>E01026455</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2,682 </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32%</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37</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9</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24,138 </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40%</a:t>
                      </a:r>
                    </a:p>
                  </a:txBody>
                  <a:tcPr marL="0" marR="0" marT="0" marB="0" anchor="ctr"/>
                </a:tc>
                <a:tc>
                  <a:txBody>
                    <a:bodyPr/>
                    <a:lstStyle/>
                    <a:p>
                      <a:pPr algn="ctr" fontAlgn="b"/>
                      <a:r>
                        <a:rPr lang="en-GB" sz="1200" b="1" i="0" u="none" strike="noStrike" dirty="0">
                          <a:solidFill>
                            <a:srgbClr val="000000"/>
                          </a:solidFill>
                          <a:effectLst/>
                          <a:latin typeface="Calibri" panose="020F0502020204030204" pitchFamily="34" charset="0"/>
                        </a:rPr>
                        <a:t>                                                                 </a:t>
                      </a:r>
                      <a:r>
                        <a:rPr lang="en-GB" sz="1200" b="1" i="0" u="none" strike="noStrike" dirty="0">
                          <a:solidFill>
                            <a:srgbClr val="FF0000"/>
                          </a:solidFill>
                          <a:effectLst/>
                          <a:latin typeface="Calibri" panose="020F0502020204030204" pitchFamily="34" charset="0"/>
                        </a:rPr>
                        <a:t>3,310 </a:t>
                      </a:r>
                    </a:p>
                  </a:txBody>
                  <a:tcPr marL="0" marR="0" marT="0" marB="0" anchor="ctr"/>
                </a:tc>
                <a:extLst>
                  <a:ext uri="{0D108BD9-81ED-4DB2-BD59-A6C34878D82A}">
                    <a16:rowId xmlns:a16="http://schemas.microsoft.com/office/drawing/2014/main" val="10001"/>
                  </a:ext>
                </a:extLst>
              </a:tr>
              <a:tr h="327453">
                <a:tc>
                  <a:txBody>
                    <a:bodyPr/>
                    <a:lstStyle/>
                    <a:p>
                      <a:pPr algn="l" fontAlgn="b"/>
                      <a:r>
                        <a:rPr lang="en-GB" sz="1200" b="0" i="0" u="none" strike="noStrike" dirty="0">
                          <a:solidFill>
                            <a:srgbClr val="000000"/>
                          </a:solidFill>
                          <a:effectLst/>
                          <a:latin typeface="Calibri" panose="020F0502020204030204" pitchFamily="34" charset="0"/>
                        </a:rPr>
                        <a:t>E01026456</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1,174 </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14%</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14</a:t>
                      </a:r>
                    </a:p>
                  </a:txBody>
                  <a:tcPr marL="0" marR="0" marT="0" marB="0" anchor="ctr"/>
                </a:tc>
                <a:tc>
                  <a:txBody>
                    <a:bodyPr/>
                    <a:lstStyle/>
                    <a:p>
                      <a:pPr algn="ctr" fontAlgn="b"/>
                      <a:r>
                        <a:rPr lang="en-GB" sz="1200" b="0" i="0" u="none" strike="noStrike">
                          <a:solidFill>
                            <a:srgbClr val="000000"/>
                          </a:solidFill>
                          <a:effectLst/>
                          <a:latin typeface="Calibri" panose="020F0502020204030204" pitchFamily="34" charset="0"/>
                        </a:rPr>
                        <a:t>4</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4,696 </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8%</a:t>
                      </a:r>
                    </a:p>
                  </a:txBody>
                  <a:tcPr marL="0" marR="0" marT="0" marB="0" anchor="ctr"/>
                </a:tc>
                <a:tc>
                  <a:txBody>
                    <a:bodyPr/>
                    <a:lstStyle/>
                    <a:p>
                      <a:pPr algn="ctr" fontAlgn="b"/>
                      <a:r>
                        <a:rPr lang="en-GB" sz="1200" b="1" i="0" u="none" strike="noStrike" dirty="0">
                          <a:solidFill>
                            <a:srgbClr val="000000"/>
                          </a:solidFill>
                          <a:effectLst/>
                          <a:latin typeface="Calibri" panose="020F0502020204030204" pitchFamily="34" charset="0"/>
                        </a:rPr>
                        <a:t>                                                                       </a:t>
                      </a:r>
                      <a:r>
                        <a:rPr lang="en-GB" sz="1200" b="1" i="0" u="none" strike="noStrike" dirty="0">
                          <a:solidFill>
                            <a:schemeClr val="accent6">
                              <a:lumMod val="75000"/>
                            </a:schemeClr>
                          </a:solidFill>
                          <a:effectLst/>
                          <a:latin typeface="Calibri" panose="020F0502020204030204" pitchFamily="34" charset="0"/>
                        </a:rPr>
                        <a:t>644 </a:t>
                      </a:r>
                    </a:p>
                  </a:txBody>
                  <a:tcPr marL="0" marR="0" marT="0" marB="0" anchor="ctr"/>
                </a:tc>
                <a:extLst>
                  <a:ext uri="{0D108BD9-81ED-4DB2-BD59-A6C34878D82A}">
                    <a16:rowId xmlns:a16="http://schemas.microsoft.com/office/drawing/2014/main" val="10002"/>
                  </a:ext>
                </a:extLst>
              </a:tr>
              <a:tr h="327453">
                <a:tc>
                  <a:txBody>
                    <a:bodyPr/>
                    <a:lstStyle/>
                    <a:p>
                      <a:pPr algn="l" fontAlgn="b"/>
                      <a:r>
                        <a:rPr lang="en-GB" sz="1200" b="0" i="0" u="none" strike="noStrike" dirty="0">
                          <a:solidFill>
                            <a:srgbClr val="000000"/>
                          </a:solidFill>
                          <a:effectLst/>
                          <a:latin typeface="Calibri" panose="020F0502020204030204" pitchFamily="34" charset="0"/>
                        </a:rPr>
                        <a:t>E01026457</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1,344 </a:t>
                      </a:r>
                    </a:p>
                  </a:txBody>
                  <a:tcPr marL="0" marR="0" marT="0" marB="0" anchor="ctr"/>
                </a:tc>
                <a:tc>
                  <a:txBody>
                    <a:bodyPr/>
                    <a:lstStyle/>
                    <a:p>
                      <a:pPr algn="ctr" fontAlgn="b"/>
                      <a:r>
                        <a:rPr lang="en-GB" sz="1200" b="0" i="0" u="none" strike="noStrike">
                          <a:solidFill>
                            <a:srgbClr val="000000"/>
                          </a:solidFill>
                          <a:effectLst/>
                          <a:latin typeface="Calibri" panose="020F0502020204030204" pitchFamily="34" charset="0"/>
                        </a:rPr>
                        <a:t>16%</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15</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4</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5,376 </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9%</a:t>
                      </a:r>
                    </a:p>
                  </a:txBody>
                  <a:tcPr marL="0" marR="0" marT="0" marB="0" anchor="ctr"/>
                </a:tc>
                <a:tc>
                  <a:txBody>
                    <a:bodyPr/>
                    <a:lstStyle/>
                    <a:p>
                      <a:pPr algn="ctr" fontAlgn="b"/>
                      <a:r>
                        <a:rPr lang="en-GB" sz="1200" b="1" i="0" u="none" strike="noStrike" dirty="0">
                          <a:solidFill>
                            <a:srgbClr val="000000"/>
                          </a:solidFill>
                          <a:effectLst/>
                          <a:latin typeface="Calibri" panose="020F0502020204030204" pitchFamily="34" charset="0"/>
                        </a:rPr>
                        <a:t>                                                                          </a:t>
                      </a:r>
                      <a:r>
                        <a:rPr lang="en-GB" sz="1200" b="1" i="0" u="none" strike="noStrike" dirty="0">
                          <a:solidFill>
                            <a:schemeClr val="accent6">
                              <a:lumMod val="75000"/>
                            </a:schemeClr>
                          </a:solidFill>
                          <a:effectLst/>
                          <a:latin typeface="Calibri" panose="020F0502020204030204" pitchFamily="34" charset="0"/>
                        </a:rPr>
                        <a:t>737 </a:t>
                      </a:r>
                    </a:p>
                  </a:txBody>
                  <a:tcPr marL="0" marR="0" marT="0" marB="0" anchor="ctr"/>
                </a:tc>
                <a:extLst>
                  <a:ext uri="{0D108BD9-81ED-4DB2-BD59-A6C34878D82A}">
                    <a16:rowId xmlns:a16="http://schemas.microsoft.com/office/drawing/2014/main" val="10003"/>
                  </a:ext>
                </a:extLst>
              </a:tr>
              <a:tr h="327453">
                <a:tc>
                  <a:txBody>
                    <a:bodyPr/>
                    <a:lstStyle/>
                    <a:p>
                      <a:pPr algn="l" fontAlgn="b"/>
                      <a:r>
                        <a:rPr lang="en-GB" sz="1200" b="0" i="0" u="none" strike="noStrike" dirty="0">
                          <a:solidFill>
                            <a:srgbClr val="000000"/>
                          </a:solidFill>
                          <a:effectLst/>
                          <a:latin typeface="Calibri" panose="020F0502020204030204" pitchFamily="34" charset="0"/>
                        </a:rPr>
                        <a:t>E01026458</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1,542 </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19%</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27</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8</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12,336 </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20%</a:t>
                      </a:r>
                    </a:p>
                  </a:txBody>
                  <a:tcPr marL="0" marR="0" marT="0" marB="0" anchor="ctr"/>
                </a:tc>
                <a:tc>
                  <a:txBody>
                    <a:bodyPr/>
                    <a:lstStyle/>
                    <a:p>
                      <a:pPr algn="ctr" fontAlgn="b"/>
                      <a:r>
                        <a:rPr lang="en-GB" sz="1200" b="1" i="0" u="none" strike="noStrike" dirty="0">
                          <a:solidFill>
                            <a:srgbClr val="C00000"/>
                          </a:solidFill>
                          <a:effectLst/>
                          <a:latin typeface="Calibri" panose="020F0502020204030204" pitchFamily="34" charset="0"/>
                        </a:rPr>
                        <a:t>                                                                      1,692 </a:t>
                      </a:r>
                    </a:p>
                  </a:txBody>
                  <a:tcPr marL="0" marR="0" marT="0" marB="0" anchor="ctr"/>
                </a:tc>
                <a:extLst>
                  <a:ext uri="{0D108BD9-81ED-4DB2-BD59-A6C34878D82A}">
                    <a16:rowId xmlns:a16="http://schemas.microsoft.com/office/drawing/2014/main" val="10004"/>
                  </a:ext>
                </a:extLst>
              </a:tr>
              <a:tr h="369724">
                <a:tc>
                  <a:txBody>
                    <a:bodyPr/>
                    <a:lstStyle/>
                    <a:p>
                      <a:pPr algn="l" fontAlgn="b"/>
                      <a:r>
                        <a:rPr lang="en-GB" sz="1200" b="0" i="0" u="none" strike="noStrike" dirty="0">
                          <a:solidFill>
                            <a:srgbClr val="000000"/>
                          </a:solidFill>
                          <a:effectLst/>
                          <a:latin typeface="Calibri" panose="020F0502020204030204" pitchFamily="34" charset="0"/>
                        </a:rPr>
                        <a:t>E01026459</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 1,536 </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19%</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33</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9</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13,824 </a:t>
                      </a: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23%</a:t>
                      </a:r>
                    </a:p>
                  </a:txBody>
                  <a:tcPr marL="0" marR="0" marT="0" marB="0" anchor="ctr"/>
                </a:tc>
                <a:tc>
                  <a:txBody>
                    <a:bodyPr/>
                    <a:lstStyle/>
                    <a:p>
                      <a:pPr algn="ctr" fontAlgn="b"/>
                      <a:r>
                        <a:rPr lang="en-GB" sz="1200" b="1" i="0" u="none" strike="noStrike" dirty="0">
                          <a:solidFill>
                            <a:srgbClr val="C00000"/>
                          </a:solidFill>
                          <a:effectLst/>
                          <a:latin typeface="Calibri" panose="020F0502020204030204" pitchFamily="34" charset="0"/>
                        </a:rPr>
                        <a:t>                                                                      1,896 </a:t>
                      </a:r>
                    </a:p>
                  </a:txBody>
                  <a:tcPr marL="0" marR="0" marT="0" marB="0" anchor="ctr"/>
                </a:tc>
                <a:extLst>
                  <a:ext uri="{0D108BD9-81ED-4DB2-BD59-A6C34878D82A}">
                    <a16:rowId xmlns:a16="http://schemas.microsoft.com/office/drawing/2014/main" val="10005"/>
                  </a:ext>
                </a:extLst>
              </a:tr>
              <a:tr h="163726">
                <a:tc>
                  <a:txBody>
                    <a:bodyPr/>
                    <a:lstStyle/>
                    <a:p>
                      <a:pPr algn="l" fontAlgn="b"/>
                      <a:r>
                        <a:rPr lang="en-GB" sz="1200" b="0" i="0" u="none" strike="noStrike" dirty="0">
                          <a:solidFill>
                            <a:srgbClr val="000000"/>
                          </a:solidFill>
                          <a:effectLst/>
                          <a:latin typeface="Calibri" panose="020F0502020204030204" pitchFamily="34" charset="0"/>
                        </a:rPr>
                        <a:t>Swaffham Total</a:t>
                      </a:r>
                    </a:p>
                  </a:txBody>
                  <a:tcPr marL="0" marR="0" marT="0" marB="0" anchor="b"/>
                </a:tc>
                <a:tc>
                  <a:txBody>
                    <a:bodyPr/>
                    <a:lstStyle/>
                    <a:p>
                      <a:pPr algn="ctr" fontAlgn="b"/>
                      <a:r>
                        <a:rPr lang="en-GB" sz="1200" b="0" i="0" u="none" strike="noStrike" dirty="0">
                          <a:solidFill>
                            <a:srgbClr val="000000"/>
                          </a:solidFill>
                          <a:effectLst/>
                          <a:latin typeface="Calibri" panose="020F0502020204030204" pitchFamily="34" charset="0"/>
                        </a:rPr>
                        <a:t>8,278</a:t>
                      </a:r>
                    </a:p>
                  </a:txBody>
                  <a:tcPr marL="0" marR="0" marT="0" marB="0" anchor="ctr"/>
                </a:tc>
                <a:tc>
                  <a:txBody>
                    <a:bodyPr/>
                    <a:lstStyle/>
                    <a:p>
                      <a:pPr algn="ctr" fontAlgn="b"/>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143</a:t>
                      </a:r>
                    </a:p>
                  </a:txBody>
                  <a:tcPr marL="0" marR="0" marT="0" marB="0" anchor="ctr"/>
                </a:tc>
                <a:tc>
                  <a:txBody>
                    <a:bodyPr/>
                    <a:lstStyle/>
                    <a:p>
                      <a:pPr algn="ctr" fontAlgn="b"/>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60,370</a:t>
                      </a:r>
                    </a:p>
                  </a:txBody>
                  <a:tcPr marL="0" marR="0" marT="0" marB="0" anchor="ctr"/>
                </a:tc>
                <a:tc>
                  <a:txBody>
                    <a:bodyPr/>
                    <a:lstStyle/>
                    <a:p>
                      <a:pPr algn="ctr" fontAlgn="b"/>
                      <a:endParaRPr lang="en-GB" sz="12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1200" b="0" i="0" u="none" strike="noStrike" dirty="0">
                          <a:solidFill>
                            <a:srgbClr val="000000"/>
                          </a:solidFill>
                          <a:effectLst/>
                          <a:latin typeface="Calibri" panose="020F0502020204030204" pitchFamily="34" charset="0"/>
                        </a:rPr>
                        <a:t>8,278</a:t>
                      </a:r>
                    </a:p>
                  </a:txBody>
                  <a:tcPr marL="0" marR="0" marT="0" marB="0" anchor="ctr"/>
                </a:tc>
                <a:extLst>
                  <a:ext uri="{0D108BD9-81ED-4DB2-BD59-A6C34878D82A}">
                    <a16:rowId xmlns:a16="http://schemas.microsoft.com/office/drawing/2014/main" val="10007"/>
                  </a:ext>
                </a:extLst>
              </a:tr>
            </a:tbl>
          </a:graphicData>
        </a:graphic>
      </p:graphicFrame>
      <p:sp>
        <p:nvSpPr>
          <p:cNvPr id="11" name="TextBox 10"/>
          <p:cNvSpPr txBox="1"/>
          <p:nvPr/>
        </p:nvSpPr>
        <p:spPr>
          <a:xfrm>
            <a:off x="838200" y="221476"/>
            <a:ext cx="10561103" cy="461665"/>
          </a:xfrm>
          <a:prstGeom prst="rect">
            <a:avLst/>
          </a:prstGeom>
          <a:noFill/>
        </p:spPr>
        <p:txBody>
          <a:bodyPr wrap="square" rtlCol="0">
            <a:spAutoFit/>
          </a:bodyPr>
          <a:lstStyle/>
          <a:p>
            <a:r>
              <a:rPr lang="en-GB" sz="2400" dirty="0"/>
              <a:t>Example using Swaffham locality total for all ages weighted by IMD 2019 score</a:t>
            </a:r>
          </a:p>
        </p:txBody>
      </p:sp>
      <p:sp>
        <p:nvSpPr>
          <p:cNvPr id="14" name="TextBox 13"/>
          <p:cNvSpPr txBox="1"/>
          <p:nvPr/>
        </p:nvSpPr>
        <p:spPr>
          <a:xfrm>
            <a:off x="3275299" y="4489043"/>
            <a:ext cx="914400" cy="215444"/>
          </a:xfrm>
          <a:prstGeom prst="rect">
            <a:avLst/>
          </a:prstGeom>
          <a:noFill/>
        </p:spPr>
        <p:txBody>
          <a:bodyPr wrap="square" rtlCol="0">
            <a:spAutoFit/>
          </a:bodyPr>
          <a:lstStyle/>
          <a:p>
            <a:r>
              <a:rPr lang="en-GB" sz="800" b="1" dirty="0"/>
              <a:t>E01026459</a:t>
            </a:r>
          </a:p>
        </p:txBody>
      </p:sp>
      <p:sp>
        <p:nvSpPr>
          <p:cNvPr id="15" name="TextBox 14"/>
          <p:cNvSpPr txBox="1"/>
          <p:nvPr/>
        </p:nvSpPr>
        <p:spPr>
          <a:xfrm>
            <a:off x="4093336" y="5161781"/>
            <a:ext cx="914400" cy="215444"/>
          </a:xfrm>
          <a:prstGeom prst="rect">
            <a:avLst/>
          </a:prstGeom>
          <a:noFill/>
        </p:spPr>
        <p:txBody>
          <a:bodyPr wrap="square" rtlCol="0">
            <a:spAutoFit/>
          </a:bodyPr>
          <a:lstStyle/>
          <a:p>
            <a:r>
              <a:rPr lang="en-GB" sz="800" b="1" dirty="0"/>
              <a:t> E01026456</a:t>
            </a:r>
          </a:p>
        </p:txBody>
      </p:sp>
      <p:sp>
        <p:nvSpPr>
          <p:cNvPr id="16" name="TextBox 15"/>
          <p:cNvSpPr txBox="1"/>
          <p:nvPr/>
        </p:nvSpPr>
        <p:spPr>
          <a:xfrm>
            <a:off x="2995411" y="5725365"/>
            <a:ext cx="914400" cy="215444"/>
          </a:xfrm>
          <a:prstGeom prst="rect">
            <a:avLst/>
          </a:prstGeom>
          <a:noFill/>
        </p:spPr>
        <p:txBody>
          <a:bodyPr wrap="square" rtlCol="0">
            <a:spAutoFit/>
          </a:bodyPr>
          <a:lstStyle/>
          <a:p>
            <a:r>
              <a:rPr lang="en-GB" sz="800" b="1" dirty="0"/>
              <a:t>E01026457</a:t>
            </a:r>
          </a:p>
        </p:txBody>
      </p:sp>
      <p:sp>
        <p:nvSpPr>
          <p:cNvPr id="18" name="TextBox 17"/>
          <p:cNvSpPr txBox="1"/>
          <p:nvPr/>
        </p:nvSpPr>
        <p:spPr>
          <a:xfrm>
            <a:off x="2019189" y="4946336"/>
            <a:ext cx="914400" cy="215444"/>
          </a:xfrm>
          <a:prstGeom prst="rect">
            <a:avLst/>
          </a:prstGeom>
          <a:noFill/>
        </p:spPr>
        <p:txBody>
          <a:bodyPr wrap="square" rtlCol="0">
            <a:spAutoFit/>
          </a:bodyPr>
          <a:lstStyle/>
          <a:p>
            <a:r>
              <a:rPr lang="en-GB" sz="800" b="1" dirty="0"/>
              <a:t>E01026455</a:t>
            </a:r>
          </a:p>
        </p:txBody>
      </p:sp>
      <p:sp>
        <p:nvSpPr>
          <p:cNvPr id="19" name="TextBox 18"/>
          <p:cNvSpPr txBox="1"/>
          <p:nvPr/>
        </p:nvSpPr>
        <p:spPr>
          <a:xfrm>
            <a:off x="4302538" y="6286334"/>
            <a:ext cx="812816" cy="223538"/>
          </a:xfrm>
          <a:prstGeom prst="rect">
            <a:avLst/>
          </a:prstGeom>
          <a:noFill/>
        </p:spPr>
        <p:txBody>
          <a:bodyPr wrap="square" rtlCol="0">
            <a:spAutoFit/>
          </a:bodyPr>
          <a:lstStyle/>
          <a:p>
            <a:r>
              <a:rPr lang="en-GB" sz="800" b="1" dirty="0"/>
              <a:t>E01026458</a:t>
            </a:r>
          </a:p>
        </p:txBody>
      </p:sp>
      <p:cxnSp>
        <p:nvCxnSpPr>
          <p:cNvPr id="21" name="Straight Arrow Connector 20"/>
          <p:cNvCxnSpPr>
            <a:cxnSpLocks/>
            <a:stCxn id="19" idx="1"/>
          </p:cNvCxnSpPr>
          <p:nvPr/>
        </p:nvCxnSpPr>
        <p:spPr>
          <a:xfrm flipH="1" flipV="1">
            <a:off x="3732800" y="5465447"/>
            <a:ext cx="569738" cy="93265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 name="Date Placeholder 1"/>
          <p:cNvSpPr>
            <a:spLocks noGrp="1"/>
          </p:cNvSpPr>
          <p:nvPr>
            <p:ph type="dt" sz="half" idx="10"/>
          </p:nvPr>
        </p:nvSpPr>
        <p:spPr/>
        <p:txBody>
          <a:bodyPr/>
          <a:lstStyle/>
          <a:p>
            <a:r>
              <a:rPr lang="en-US"/>
              <a:t>02/02/2021</a:t>
            </a:r>
            <a:endParaRPr lang="en-GB"/>
          </a:p>
        </p:txBody>
      </p:sp>
      <p:pic>
        <p:nvPicPr>
          <p:cNvPr id="17" name="Picture 16">
            <a:extLst>
              <a:ext uri="{FF2B5EF4-FFF2-40B4-BE49-F238E27FC236}">
                <a16:creationId xmlns:a16="http://schemas.microsoft.com/office/drawing/2014/main" id="{8D571D4A-CD6C-4659-8174-B21D03DD0D3A}"/>
              </a:ext>
            </a:extLst>
          </p:cNvPr>
          <p:cNvPicPr>
            <a:picLocks noChangeAspect="1"/>
          </p:cNvPicPr>
          <p:nvPr/>
        </p:nvPicPr>
        <p:blipFill>
          <a:blip r:embed="rId3"/>
          <a:stretch>
            <a:fillRect/>
          </a:stretch>
        </p:blipFill>
        <p:spPr>
          <a:xfrm>
            <a:off x="7744131" y="3888368"/>
            <a:ext cx="4050565" cy="2593431"/>
          </a:xfrm>
          <a:prstGeom prst="rect">
            <a:avLst/>
          </a:prstGeom>
        </p:spPr>
      </p:pic>
      <p:sp>
        <p:nvSpPr>
          <p:cNvPr id="23" name="TextBox 22">
            <a:extLst>
              <a:ext uri="{FF2B5EF4-FFF2-40B4-BE49-F238E27FC236}">
                <a16:creationId xmlns:a16="http://schemas.microsoft.com/office/drawing/2014/main" id="{3510C03D-7EB1-4E6D-BE9C-153F35D0A2E1}"/>
              </a:ext>
            </a:extLst>
          </p:cNvPr>
          <p:cNvSpPr txBox="1"/>
          <p:nvPr/>
        </p:nvSpPr>
        <p:spPr>
          <a:xfrm>
            <a:off x="9560591" y="4908085"/>
            <a:ext cx="2114773" cy="276999"/>
          </a:xfrm>
          <a:prstGeom prst="rect">
            <a:avLst/>
          </a:prstGeom>
          <a:solidFill>
            <a:schemeClr val="bg1"/>
          </a:solidFill>
        </p:spPr>
        <p:txBody>
          <a:bodyPr wrap="square" rtlCol="0">
            <a:spAutoFit/>
          </a:bodyPr>
          <a:lstStyle/>
          <a:p>
            <a:r>
              <a:rPr lang="en-GB" sz="1200" dirty="0"/>
              <a:t>Deciles for IMD 2019 score</a:t>
            </a:r>
          </a:p>
        </p:txBody>
      </p:sp>
      <p:sp>
        <p:nvSpPr>
          <p:cNvPr id="4" name="Arrow: Up 3">
            <a:extLst>
              <a:ext uri="{FF2B5EF4-FFF2-40B4-BE49-F238E27FC236}">
                <a16:creationId xmlns:a16="http://schemas.microsoft.com/office/drawing/2014/main" id="{E94517E1-C9CF-4C4A-A88B-3F19D8FC6C47}"/>
              </a:ext>
            </a:extLst>
          </p:cNvPr>
          <p:cNvSpPr/>
          <p:nvPr/>
        </p:nvSpPr>
        <p:spPr>
          <a:xfrm>
            <a:off x="7278945" y="4327156"/>
            <a:ext cx="292864" cy="98971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36E8C8EE-EC80-49AA-918B-93A5C0B5EEA6}"/>
              </a:ext>
            </a:extLst>
          </p:cNvPr>
          <p:cNvSpPr txBox="1"/>
          <p:nvPr/>
        </p:nvSpPr>
        <p:spPr>
          <a:xfrm>
            <a:off x="7037930" y="5383124"/>
            <a:ext cx="808212" cy="430887"/>
          </a:xfrm>
          <a:prstGeom prst="rect">
            <a:avLst/>
          </a:prstGeom>
          <a:noFill/>
        </p:spPr>
        <p:txBody>
          <a:bodyPr wrap="square" rtlCol="0">
            <a:spAutoFit/>
          </a:bodyPr>
          <a:lstStyle/>
          <a:p>
            <a:pPr algn="ctr"/>
            <a:r>
              <a:rPr lang="en-GB" sz="1100" dirty="0"/>
              <a:t>Increasing Need</a:t>
            </a:r>
          </a:p>
        </p:txBody>
      </p:sp>
    </p:spTree>
    <p:extLst>
      <p:ext uri="{BB962C8B-B14F-4D97-AF65-F5344CB8AC3E}">
        <p14:creationId xmlns:p14="http://schemas.microsoft.com/office/powerpoint/2010/main" val="33840959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t>If we choose the option of weighting the indicators then there are different ways of doing this</a:t>
            </a:r>
          </a:p>
        </p:txBody>
      </p:sp>
      <p:sp>
        <p:nvSpPr>
          <p:cNvPr id="3" name="Content Placeholder 2"/>
          <p:cNvSpPr>
            <a:spLocks noGrp="1"/>
          </p:cNvSpPr>
          <p:nvPr>
            <p:ph idx="1"/>
          </p:nvPr>
        </p:nvSpPr>
        <p:spPr>
          <a:xfrm>
            <a:off x="838201" y="1825625"/>
            <a:ext cx="7896613" cy="4351338"/>
          </a:xfrm>
        </p:spPr>
        <p:txBody>
          <a:bodyPr>
            <a:normAutofit fontScale="77500" lnSpcReduction="20000"/>
          </a:bodyPr>
          <a:lstStyle/>
          <a:p>
            <a:r>
              <a:rPr lang="en-GB" dirty="0"/>
              <a:t>Equal weighting -  useful if there is equal status for all indicators (e.g. when policy assessments are involved). Alternatively, if we have insufficient knowledge of causal relationships, or are unsure about the correct model to apply, or even stem from the lack of consensus on alternative solutions. </a:t>
            </a:r>
          </a:p>
          <a:p>
            <a:r>
              <a:rPr lang="en-GB" dirty="0"/>
              <a:t>Regression models – a regression model can be used to estimate the weights of the need variables potentially associated with an outcome, but we need to understand what outcome we are interested in (costs, frail older people, CIN CP or LAC, FSP not Good Level of Development,?)</a:t>
            </a:r>
          </a:p>
          <a:p>
            <a:r>
              <a:rPr lang="en-GB" dirty="0"/>
              <a:t>Public / expert opinion - participatory approaches, which involve public or expert judgement, are often used for the determination of the weights, with a view to express the relative importance of the indicators from the societal viewpoint.</a:t>
            </a:r>
          </a:p>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05876" y="4957544"/>
            <a:ext cx="1382384" cy="1382384"/>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346422" y="4871156"/>
            <a:ext cx="1468772" cy="1468772"/>
          </a:xfrm>
          <a:prstGeom prst="rect">
            <a:avLst/>
          </a:prstGeom>
        </p:spPr>
      </p:pic>
      <p:pic>
        <p:nvPicPr>
          <p:cNvPr id="7" name="Picture 6"/>
          <p:cNvPicPr>
            <a:picLocks noChangeAspect="1"/>
          </p:cNvPicPr>
          <p:nvPr/>
        </p:nvPicPr>
        <p:blipFill>
          <a:blip r:embed="rId4"/>
          <a:stretch>
            <a:fillRect/>
          </a:stretch>
        </p:blipFill>
        <p:spPr>
          <a:xfrm>
            <a:off x="9108350" y="3219450"/>
            <a:ext cx="2245450" cy="1233487"/>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12579" y="1690688"/>
            <a:ext cx="1267685" cy="1267685"/>
          </a:xfrm>
          <a:prstGeom prst="rect">
            <a:avLst/>
          </a:prstGeom>
        </p:spPr>
      </p:pic>
      <p:sp>
        <p:nvSpPr>
          <p:cNvPr id="5" name="Slide Number Placeholder 4"/>
          <p:cNvSpPr>
            <a:spLocks noGrp="1"/>
          </p:cNvSpPr>
          <p:nvPr>
            <p:ph type="sldNum" sz="quarter" idx="12"/>
          </p:nvPr>
        </p:nvSpPr>
        <p:spPr/>
        <p:txBody>
          <a:bodyPr/>
          <a:lstStyle/>
          <a:p>
            <a:fld id="{114C633D-C7D6-4361-B8EB-1FB5A2E0DB5E}" type="slidenum">
              <a:rPr lang="en-GB" smtClean="0"/>
              <a:t>11</a:t>
            </a:fld>
            <a:endParaRPr lang="en-GB"/>
          </a:p>
        </p:txBody>
      </p:sp>
      <p:sp>
        <p:nvSpPr>
          <p:cNvPr id="9" name="Date Placeholder 8"/>
          <p:cNvSpPr>
            <a:spLocks noGrp="1"/>
          </p:cNvSpPr>
          <p:nvPr>
            <p:ph type="dt" sz="half" idx="10"/>
          </p:nvPr>
        </p:nvSpPr>
        <p:spPr/>
        <p:txBody>
          <a:bodyPr/>
          <a:lstStyle/>
          <a:p>
            <a:r>
              <a:rPr lang="en-US"/>
              <a:t>02/02/2021</a:t>
            </a:r>
            <a:endParaRPr lang="en-GB"/>
          </a:p>
        </p:txBody>
      </p:sp>
    </p:spTree>
    <p:extLst>
      <p:ext uri="{BB962C8B-B14F-4D97-AF65-F5344CB8AC3E}">
        <p14:creationId xmlns:p14="http://schemas.microsoft.com/office/powerpoint/2010/main" val="25700508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8989" y="0"/>
            <a:ext cx="6396424" cy="1325563"/>
          </a:xfrm>
        </p:spPr>
        <p:txBody>
          <a:bodyPr>
            <a:normAutofit/>
          </a:bodyPr>
          <a:lstStyle/>
          <a:p>
            <a:r>
              <a:rPr lang="en-GB" sz="2800" b="1" dirty="0"/>
              <a:t>Example need for resource allocation using the allocation to deciles and unweighted indicators method</a:t>
            </a:r>
          </a:p>
        </p:txBody>
      </p:sp>
      <p:sp>
        <p:nvSpPr>
          <p:cNvPr id="5" name="Slide Number Placeholder 4"/>
          <p:cNvSpPr>
            <a:spLocks noGrp="1"/>
          </p:cNvSpPr>
          <p:nvPr>
            <p:ph type="sldNum" sz="quarter" idx="12"/>
          </p:nvPr>
        </p:nvSpPr>
        <p:spPr/>
        <p:txBody>
          <a:bodyPr/>
          <a:lstStyle/>
          <a:p>
            <a:fld id="{D5A7A281-F73D-4293-AAFA-37A160B88AE1}" type="slidenum">
              <a:rPr lang="en-GB" smtClean="0"/>
              <a:t>12</a:t>
            </a:fld>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3305216643"/>
              </p:ext>
            </p:extLst>
          </p:nvPr>
        </p:nvGraphicFramePr>
        <p:xfrm>
          <a:off x="279844" y="207158"/>
          <a:ext cx="5437879" cy="6127259"/>
        </p:xfrm>
        <a:graphic>
          <a:graphicData uri="http://schemas.openxmlformats.org/drawingml/2006/table">
            <a:tbl>
              <a:tblPr firstRow="1" bandRow="1">
                <a:tableStyleId>{5C22544A-7EE6-4342-B048-85BDC9FD1C3A}</a:tableStyleId>
              </a:tblPr>
              <a:tblGrid>
                <a:gridCol w="1560305">
                  <a:extLst>
                    <a:ext uri="{9D8B030D-6E8A-4147-A177-3AD203B41FA5}">
                      <a16:colId xmlns:a16="http://schemas.microsoft.com/office/drawing/2014/main" val="20000"/>
                    </a:ext>
                  </a:extLst>
                </a:gridCol>
                <a:gridCol w="761537">
                  <a:extLst>
                    <a:ext uri="{9D8B030D-6E8A-4147-A177-3AD203B41FA5}">
                      <a16:colId xmlns:a16="http://schemas.microsoft.com/office/drawing/2014/main" val="20001"/>
                    </a:ext>
                  </a:extLst>
                </a:gridCol>
                <a:gridCol w="894292">
                  <a:extLst>
                    <a:ext uri="{9D8B030D-6E8A-4147-A177-3AD203B41FA5}">
                      <a16:colId xmlns:a16="http://schemas.microsoft.com/office/drawing/2014/main" val="20002"/>
                    </a:ext>
                  </a:extLst>
                </a:gridCol>
                <a:gridCol w="686695">
                  <a:extLst>
                    <a:ext uri="{9D8B030D-6E8A-4147-A177-3AD203B41FA5}">
                      <a16:colId xmlns:a16="http://schemas.microsoft.com/office/drawing/2014/main" val="20003"/>
                    </a:ext>
                  </a:extLst>
                </a:gridCol>
                <a:gridCol w="718841">
                  <a:extLst>
                    <a:ext uri="{9D8B030D-6E8A-4147-A177-3AD203B41FA5}">
                      <a16:colId xmlns:a16="http://schemas.microsoft.com/office/drawing/2014/main" val="20004"/>
                    </a:ext>
                  </a:extLst>
                </a:gridCol>
                <a:gridCol w="816209">
                  <a:extLst>
                    <a:ext uri="{9D8B030D-6E8A-4147-A177-3AD203B41FA5}">
                      <a16:colId xmlns:a16="http://schemas.microsoft.com/office/drawing/2014/main" val="20005"/>
                    </a:ext>
                  </a:extLst>
                </a:gridCol>
              </a:tblGrid>
              <a:tr h="229546">
                <a:tc>
                  <a:txBody>
                    <a:bodyPr/>
                    <a:lstStyle/>
                    <a:p>
                      <a:pPr algn="l" fontAlgn="b"/>
                      <a:r>
                        <a:rPr lang="en-GB" sz="1100" b="1" i="0" u="none" strike="noStrike" dirty="0">
                          <a:solidFill>
                            <a:schemeClr val="bg1"/>
                          </a:solidFill>
                          <a:effectLst/>
                          <a:latin typeface="Calibri" panose="020F0502020204030204" pitchFamily="34" charset="0"/>
                        </a:rPr>
                        <a:t>Norfolk</a:t>
                      </a:r>
                      <a:r>
                        <a:rPr lang="en-GB" sz="1100" b="1" i="0" u="none" strike="noStrike" baseline="0" dirty="0">
                          <a:solidFill>
                            <a:schemeClr val="bg1"/>
                          </a:solidFill>
                          <a:effectLst/>
                          <a:latin typeface="Calibri" panose="020F0502020204030204" pitchFamily="34" charset="0"/>
                        </a:rPr>
                        <a:t> Localities</a:t>
                      </a:r>
                      <a:endParaRPr lang="en-GB" sz="1100" b="1" i="0" u="none" strike="noStrike" dirty="0">
                        <a:solidFill>
                          <a:schemeClr val="bg1"/>
                        </a:solidFill>
                        <a:effectLst/>
                        <a:latin typeface="Calibri" panose="020F0502020204030204" pitchFamily="34" charset="0"/>
                      </a:endParaRPr>
                    </a:p>
                  </a:txBody>
                  <a:tcPr marL="6165" marR="6165" marT="6165" marB="0" anchor="ctr"/>
                </a:tc>
                <a:tc>
                  <a:txBody>
                    <a:bodyPr/>
                    <a:lstStyle/>
                    <a:p>
                      <a:pPr algn="ctr" fontAlgn="b"/>
                      <a:r>
                        <a:rPr lang="en-GB" sz="1100" b="1" i="0" u="none" strike="noStrike" dirty="0">
                          <a:solidFill>
                            <a:schemeClr val="bg1"/>
                          </a:solidFill>
                          <a:effectLst/>
                          <a:latin typeface="Calibri" panose="020F0502020204030204" pitchFamily="34" charset="0"/>
                        </a:rPr>
                        <a:t>Unweighted expected</a:t>
                      </a:r>
                    </a:p>
                  </a:txBody>
                  <a:tcPr marL="6165" marR="6165" marT="616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100" b="1" i="0" u="none" strike="noStrike" dirty="0">
                          <a:solidFill>
                            <a:schemeClr val="bg1"/>
                          </a:solidFill>
                          <a:effectLst/>
                          <a:latin typeface="Calibri" panose="020F0502020204030204" pitchFamily="34" charset="0"/>
                        </a:rPr>
                        <a:t>% based on unweighted population</a:t>
                      </a:r>
                    </a:p>
                  </a:txBody>
                  <a:tcPr marL="6165" marR="6165" marT="616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100" b="1" i="0" u="none" strike="noStrike" dirty="0">
                          <a:solidFill>
                            <a:schemeClr val="bg1"/>
                          </a:solidFill>
                          <a:effectLst/>
                          <a:latin typeface="Calibri" panose="020F0502020204030204" pitchFamily="34" charset="0"/>
                        </a:rPr>
                        <a:t>Weighted Pop</a:t>
                      </a:r>
                      <a:r>
                        <a:rPr lang="en-GB" sz="1100" b="1" i="0" u="none" strike="noStrike" baseline="0" dirty="0">
                          <a:solidFill>
                            <a:schemeClr val="bg1"/>
                          </a:solidFill>
                          <a:effectLst/>
                          <a:latin typeface="Calibri" panose="020F0502020204030204" pitchFamily="34" charset="0"/>
                        </a:rPr>
                        <a:t>ulation</a:t>
                      </a:r>
                      <a:endParaRPr lang="en-GB" sz="1100" b="1" i="0" u="none" strike="noStrike" dirty="0">
                        <a:solidFill>
                          <a:schemeClr val="bg1"/>
                        </a:solidFill>
                        <a:effectLst/>
                        <a:latin typeface="Calibri" panose="020F0502020204030204" pitchFamily="34" charset="0"/>
                      </a:endParaRPr>
                    </a:p>
                  </a:txBody>
                  <a:tcPr marL="6165" marR="6165" marT="6165" marB="0" anchor="ctr"/>
                </a:tc>
                <a:tc>
                  <a:txBody>
                    <a:bodyPr/>
                    <a:lstStyle/>
                    <a:p>
                      <a:pPr algn="ctr" fontAlgn="b"/>
                      <a:r>
                        <a:rPr lang="en-GB" sz="1100" b="1" i="0" u="none" strike="noStrike" dirty="0">
                          <a:solidFill>
                            <a:schemeClr val="bg1"/>
                          </a:solidFill>
                          <a:effectLst/>
                          <a:latin typeface="Calibri" panose="020F0502020204030204" pitchFamily="34" charset="0"/>
                        </a:rPr>
                        <a:t>% based on weighted population</a:t>
                      </a:r>
                    </a:p>
                  </a:txBody>
                  <a:tcPr marL="6165" marR="6165" marT="6165" marB="0" anchor="ctr"/>
                </a:tc>
                <a:tc>
                  <a:txBody>
                    <a:bodyPr/>
                    <a:lstStyle/>
                    <a:p>
                      <a:pPr algn="ctr" fontAlgn="b"/>
                      <a:r>
                        <a:rPr lang="en-GB" sz="1100" b="1" i="0" u="none" strike="noStrike" dirty="0">
                          <a:solidFill>
                            <a:schemeClr val="bg1"/>
                          </a:solidFill>
                          <a:effectLst/>
                          <a:latin typeface="Calibri" panose="020F0502020204030204" pitchFamily="34" charset="0"/>
                        </a:rPr>
                        <a:t>Resource Need Index</a:t>
                      </a:r>
                    </a:p>
                  </a:txBody>
                  <a:tcPr marL="6165" marR="6165" marT="6165" marB="0" anchor="ctr"/>
                </a:tc>
                <a:extLst>
                  <a:ext uri="{0D108BD9-81ED-4DB2-BD59-A6C34878D82A}">
                    <a16:rowId xmlns:a16="http://schemas.microsoft.com/office/drawing/2014/main" val="10000"/>
                  </a:ext>
                </a:extLst>
              </a:tr>
              <a:tr h="223177">
                <a:tc>
                  <a:txBody>
                    <a:bodyPr/>
                    <a:lstStyle/>
                    <a:p>
                      <a:pPr algn="l" fontAlgn="b"/>
                      <a:r>
                        <a:rPr lang="en-GB" sz="1100" b="0" i="0" u="none" strike="noStrike" dirty="0" err="1">
                          <a:solidFill>
                            <a:srgbClr val="000000"/>
                          </a:solidFill>
                          <a:effectLst/>
                          <a:latin typeface="Calibri" panose="020F0502020204030204" pitchFamily="34" charset="0"/>
                        </a:rPr>
                        <a:t>Attleborough</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1"/>
                  </a:ext>
                </a:extLst>
              </a:tr>
              <a:tr h="123302">
                <a:tc>
                  <a:txBody>
                    <a:bodyPr/>
                    <a:lstStyle/>
                    <a:p>
                      <a:pPr algn="l" fontAlgn="b"/>
                      <a:r>
                        <a:rPr lang="en-GB" sz="1100" b="0" i="0" u="none" strike="noStrike">
                          <a:solidFill>
                            <a:srgbClr val="000000"/>
                          </a:solidFill>
                          <a:effectLst/>
                          <a:latin typeface="Calibri" panose="020F0502020204030204" pitchFamily="34" charset="0"/>
                        </a:rPr>
                        <a:t>Aylsham</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5B9BD5"/>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5B9BD5"/>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2"/>
                  </a:ext>
                </a:extLst>
              </a:tr>
              <a:tr h="123302">
                <a:tc>
                  <a:txBody>
                    <a:bodyPr/>
                    <a:lstStyle/>
                    <a:p>
                      <a:pPr algn="l" fontAlgn="b"/>
                      <a:r>
                        <a:rPr lang="en-GB" sz="1100" b="0" i="0" u="none" strike="noStrike">
                          <a:solidFill>
                            <a:srgbClr val="000000"/>
                          </a:solidFill>
                          <a:effectLst/>
                          <a:latin typeface="Calibri" panose="020F0502020204030204" pitchFamily="34" charset="0"/>
                        </a:rPr>
                        <a:t>Cromer</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3"/>
                  </a:ext>
                </a:extLst>
              </a:tr>
              <a:tr h="123302">
                <a:tc>
                  <a:txBody>
                    <a:bodyPr/>
                    <a:lstStyle/>
                    <a:p>
                      <a:pPr algn="l" fontAlgn="b"/>
                      <a:r>
                        <a:rPr lang="en-GB" sz="1100" b="0" i="0" u="none" strike="noStrike" dirty="0">
                          <a:solidFill>
                            <a:srgbClr val="000000"/>
                          </a:solidFill>
                          <a:effectLst/>
                          <a:latin typeface="Calibri" panose="020F0502020204030204" pitchFamily="34" charset="0"/>
                        </a:rPr>
                        <a:t>Dereham</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4"/>
                  </a:ext>
                </a:extLst>
              </a:tr>
              <a:tr h="123302">
                <a:tc>
                  <a:txBody>
                    <a:bodyPr/>
                    <a:lstStyle/>
                    <a:p>
                      <a:pPr algn="l" fontAlgn="b"/>
                      <a:r>
                        <a:rPr lang="en-GB" sz="1100" b="0" i="0" u="none" strike="noStrike">
                          <a:solidFill>
                            <a:srgbClr val="000000"/>
                          </a:solidFill>
                          <a:effectLst/>
                          <a:latin typeface="Calibri" panose="020F0502020204030204" pitchFamily="34" charset="0"/>
                        </a:rPr>
                        <a:t>Diss</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5"/>
                  </a:ext>
                </a:extLst>
              </a:tr>
              <a:tr h="223177">
                <a:tc>
                  <a:txBody>
                    <a:bodyPr/>
                    <a:lstStyle/>
                    <a:p>
                      <a:pPr algn="l" fontAlgn="b"/>
                      <a:r>
                        <a:rPr lang="en-GB" sz="1100" b="0" i="0" u="none" strike="noStrike">
                          <a:solidFill>
                            <a:srgbClr val="000000"/>
                          </a:solidFill>
                          <a:effectLst/>
                          <a:latin typeface="Calibri" panose="020F0502020204030204" pitchFamily="34" charset="0"/>
                        </a:rPr>
                        <a:t>Downham Market</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6"/>
                  </a:ext>
                </a:extLst>
              </a:tr>
              <a:tr h="123302">
                <a:tc>
                  <a:txBody>
                    <a:bodyPr/>
                    <a:lstStyle/>
                    <a:p>
                      <a:pPr algn="l" fontAlgn="b"/>
                      <a:r>
                        <a:rPr lang="en-GB" sz="1100" b="0" i="0" u="none" strike="noStrike" dirty="0">
                          <a:solidFill>
                            <a:srgbClr val="000000"/>
                          </a:solidFill>
                          <a:effectLst/>
                          <a:latin typeface="Calibri" panose="020F0502020204030204" pitchFamily="34" charset="0"/>
                        </a:rPr>
                        <a:t>Fakenham</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7"/>
                  </a:ext>
                </a:extLst>
              </a:tr>
              <a:tr h="123302">
                <a:tc>
                  <a:txBody>
                    <a:bodyPr/>
                    <a:lstStyle/>
                    <a:p>
                      <a:pPr algn="l" fontAlgn="b"/>
                      <a:r>
                        <a:rPr lang="en-GB" sz="1100" b="0" i="0" u="none" strike="noStrike">
                          <a:solidFill>
                            <a:srgbClr val="000000"/>
                          </a:solidFill>
                          <a:effectLst/>
                          <a:latin typeface="Calibri" panose="020F0502020204030204" pitchFamily="34" charset="0"/>
                        </a:rPr>
                        <a:t>Gorleston</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8"/>
                  </a:ext>
                </a:extLst>
              </a:tr>
              <a:tr h="223177">
                <a:tc>
                  <a:txBody>
                    <a:bodyPr/>
                    <a:lstStyle/>
                    <a:p>
                      <a:pPr algn="l" fontAlgn="b"/>
                      <a:r>
                        <a:rPr lang="en-GB" sz="1100" b="0" i="0" u="none" strike="noStrike">
                          <a:solidFill>
                            <a:srgbClr val="000000"/>
                          </a:solidFill>
                          <a:effectLst/>
                          <a:latin typeface="Calibri" panose="020F0502020204030204" pitchFamily="34" charset="0"/>
                        </a:rPr>
                        <a:t>Great Yarmouth</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9"/>
                  </a:ext>
                </a:extLst>
              </a:tr>
              <a:tr h="123302">
                <a:tc>
                  <a:txBody>
                    <a:bodyPr/>
                    <a:lstStyle/>
                    <a:p>
                      <a:pPr algn="l" fontAlgn="b"/>
                      <a:r>
                        <a:rPr lang="en-GB" sz="1100" b="0" i="0" u="none" strike="noStrike" dirty="0">
                          <a:solidFill>
                            <a:srgbClr val="000000"/>
                          </a:solidFill>
                          <a:effectLst/>
                          <a:latin typeface="Calibri" panose="020F0502020204030204" pitchFamily="34" charset="0"/>
                        </a:rPr>
                        <a:t>Holt</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10"/>
                  </a:ext>
                </a:extLst>
              </a:tr>
              <a:tr h="123302">
                <a:tc>
                  <a:txBody>
                    <a:bodyPr/>
                    <a:lstStyle/>
                    <a:p>
                      <a:pPr algn="l" fontAlgn="b"/>
                      <a:r>
                        <a:rPr lang="en-GB" sz="1100" b="0" i="0" u="none" strike="noStrike" dirty="0" err="1">
                          <a:solidFill>
                            <a:srgbClr val="000000"/>
                          </a:solidFill>
                          <a:effectLst/>
                          <a:latin typeface="Calibri" panose="020F0502020204030204" pitchFamily="34" charset="0"/>
                        </a:rPr>
                        <a:t>Hunstanton</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11"/>
                  </a:ext>
                </a:extLst>
              </a:tr>
              <a:tr h="223177">
                <a:tc>
                  <a:txBody>
                    <a:bodyPr/>
                    <a:lstStyle/>
                    <a:p>
                      <a:pPr algn="l" fontAlgn="b"/>
                      <a:r>
                        <a:rPr lang="en-GB" sz="1100" b="0" i="0" u="none" strike="noStrike" dirty="0">
                          <a:solidFill>
                            <a:srgbClr val="000000"/>
                          </a:solidFill>
                          <a:effectLst/>
                          <a:latin typeface="Calibri" panose="020F0502020204030204" pitchFamily="34" charset="0"/>
                        </a:rPr>
                        <a:t>King's Lynn</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12"/>
                  </a:ext>
                </a:extLst>
              </a:tr>
              <a:tr h="223177">
                <a:tc>
                  <a:txBody>
                    <a:bodyPr/>
                    <a:lstStyle/>
                    <a:p>
                      <a:pPr algn="l" fontAlgn="b"/>
                      <a:r>
                        <a:rPr lang="en-GB" sz="1100" b="0" i="0" u="none" strike="noStrike" dirty="0">
                          <a:solidFill>
                            <a:srgbClr val="000000"/>
                          </a:solidFill>
                          <a:effectLst/>
                          <a:latin typeface="Calibri" panose="020F0502020204030204" pitchFamily="34" charset="0"/>
                        </a:rPr>
                        <a:t>Loddon</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5B9BD5"/>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5B9BD5"/>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13"/>
                  </a:ext>
                </a:extLst>
              </a:tr>
              <a:tr h="123302">
                <a:tc>
                  <a:txBody>
                    <a:bodyPr/>
                    <a:lstStyle/>
                    <a:p>
                      <a:pPr algn="l" fontAlgn="b"/>
                      <a:r>
                        <a:rPr lang="en-GB" sz="1100" b="0" i="0" u="none" strike="noStrike" dirty="0">
                          <a:solidFill>
                            <a:srgbClr val="000000"/>
                          </a:solidFill>
                          <a:effectLst/>
                          <a:latin typeface="Calibri" panose="020F0502020204030204" pitchFamily="34" charset="0"/>
                        </a:rPr>
                        <a:t>Long Stratton</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5B9BD5"/>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5B9BD5"/>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14"/>
                  </a:ext>
                </a:extLst>
              </a:tr>
              <a:tr h="223177">
                <a:tc>
                  <a:txBody>
                    <a:bodyPr/>
                    <a:lstStyle/>
                    <a:p>
                      <a:pPr algn="l" fontAlgn="b"/>
                      <a:r>
                        <a:rPr lang="en-GB" sz="1100" b="0" i="0" u="none" strike="noStrike" dirty="0">
                          <a:solidFill>
                            <a:srgbClr val="000000"/>
                          </a:solidFill>
                          <a:effectLst/>
                          <a:latin typeface="Calibri" panose="020F0502020204030204" pitchFamily="34" charset="0"/>
                        </a:rPr>
                        <a:t>North Walsham</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15"/>
                  </a:ext>
                </a:extLst>
              </a:tr>
              <a:tr h="223177">
                <a:tc>
                  <a:txBody>
                    <a:bodyPr/>
                    <a:lstStyle/>
                    <a:p>
                      <a:pPr algn="l" fontAlgn="b"/>
                      <a:r>
                        <a:rPr lang="en-GB" sz="1100" b="0" i="0" u="none" strike="noStrike" dirty="0">
                          <a:solidFill>
                            <a:srgbClr val="000000"/>
                          </a:solidFill>
                          <a:effectLst/>
                          <a:latin typeface="Calibri" panose="020F0502020204030204" pitchFamily="34" charset="0"/>
                        </a:rPr>
                        <a:t>Norwich 1 – North Norwich</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16"/>
                  </a:ext>
                </a:extLst>
              </a:tr>
              <a:tr h="123302">
                <a:tc>
                  <a:txBody>
                    <a:bodyPr/>
                    <a:lstStyle/>
                    <a:p>
                      <a:pPr algn="l" fontAlgn="b"/>
                      <a:r>
                        <a:rPr lang="en-GB" sz="1100" b="0" i="0" u="none" strike="noStrike" dirty="0">
                          <a:solidFill>
                            <a:srgbClr val="000000"/>
                          </a:solidFill>
                          <a:effectLst/>
                          <a:latin typeface="Calibri" panose="020F0502020204030204" pitchFamily="34" charset="0"/>
                        </a:rPr>
                        <a:t>Norwich 2 – East Norwich</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17"/>
                  </a:ext>
                </a:extLst>
              </a:tr>
              <a:tr h="123302">
                <a:tc>
                  <a:txBody>
                    <a:bodyPr/>
                    <a:lstStyle/>
                    <a:p>
                      <a:pPr algn="l" fontAlgn="b"/>
                      <a:r>
                        <a:rPr lang="en-GB" sz="1100" b="0" i="0" u="none" strike="noStrike" dirty="0">
                          <a:solidFill>
                            <a:srgbClr val="000000"/>
                          </a:solidFill>
                          <a:effectLst/>
                          <a:latin typeface="Calibri" panose="020F0502020204030204" pitchFamily="34" charset="0"/>
                        </a:rPr>
                        <a:t>Norwich 3 – West Norwich</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18"/>
                  </a:ext>
                </a:extLst>
              </a:tr>
              <a:tr h="123302">
                <a:tc>
                  <a:txBody>
                    <a:bodyPr/>
                    <a:lstStyle/>
                    <a:p>
                      <a:pPr algn="l" fontAlgn="b"/>
                      <a:r>
                        <a:rPr lang="en-GB" sz="1100" b="0" i="0" u="none" strike="noStrike" dirty="0">
                          <a:solidFill>
                            <a:srgbClr val="000000"/>
                          </a:solidFill>
                          <a:effectLst/>
                          <a:latin typeface="Calibri" panose="020F0502020204030204" pitchFamily="34" charset="0"/>
                        </a:rPr>
                        <a:t>Norwich 4 - South Norwich </a:t>
                      </a:r>
                    </a:p>
                  </a:txBody>
                  <a:tcPr marL="0" marR="0" marT="0" marB="0" anchor="b"/>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5B9BD5"/>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5B9BD5"/>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19"/>
                  </a:ext>
                </a:extLst>
              </a:tr>
              <a:tr h="123302">
                <a:tc>
                  <a:txBody>
                    <a:bodyPr/>
                    <a:lstStyle/>
                    <a:p>
                      <a:pPr algn="l" fontAlgn="b"/>
                      <a:r>
                        <a:rPr lang="en-GB" sz="1100" b="0" i="0" u="none" strike="noStrike" dirty="0" err="1">
                          <a:solidFill>
                            <a:srgbClr val="000000"/>
                          </a:solidFill>
                          <a:effectLst/>
                          <a:latin typeface="Calibri" panose="020F0502020204030204" pitchFamily="34" charset="0"/>
                        </a:rPr>
                        <a:t>Redenhall</a:t>
                      </a:r>
                      <a:r>
                        <a:rPr lang="en-GB" sz="1100" b="0" i="0" u="none" strike="noStrike" dirty="0">
                          <a:solidFill>
                            <a:srgbClr val="000000"/>
                          </a:solidFill>
                          <a:effectLst/>
                          <a:latin typeface="Calibri" panose="020F0502020204030204" pitchFamily="34" charset="0"/>
                        </a:rPr>
                        <a:t> with </a:t>
                      </a:r>
                      <a:r>
                        <a:rPr lang="en-GB" sz="1100" b="0" i="0" u="none" strike="noStrike" dirty="0" err="1">
                          <a:solidFill>
                            <a:srgbClr val="000000"/>
                          </a:solidFill>
                          <a:effectLst/>
                          <a:latin typeface="Calibri" panose="020F0502020204030204" pitchFamily="34" charset="0"/>
                        </a:rPr>
                        <a:t>Harleston</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5B9BD5"/>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5B9BD5"/>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20"/>
                  </a:ext>
                </a:extLst>
              </a:tr>
              <a:tr h="223177">
                <a:tc>
                  <a:txBody>
                    <a:bodyPr/>
                    <a:lstStyle/>
                    <a:p>
                      <a:pPr algn="l" fontAlgn="b"/>
                      <a:r>
                        <a:rPr lang="en-GB" sz="1100" b="0" i="0" u="none" strike="noStrike" dirty="0">
                          <a:solidFill>
                            <a:srgbClr val="000000"/>
                          </a:solidFill>
                          <a:effectLst/>
                          <a:latin typeface="Calibri" panose="020F0502020204030204" pitchFamily="34" charset="0"/>
                        </a:rPr>
                        <a:t>Sheringham</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21"/>
                  </a:ext>
                </a:extLst>
              </a:tr>
              <a:tr h="123302">
                <a:tc>
                  <a:txBody>
                    <a:bodyPr/>
                    <a:lstStyle/>
                    <a:p>
                      <a:pPr algn="l" fontAlgn="b"/>
                      <a:r>
                        <a:rPr lang="en-GB" sz="1100" b="0" i="0" u="none" strike="noStrike" dirty="0" err="1">
                          <a:solidFill>
                            <a:srgbClr val="000000"/>
                          </a:solidFill>
                          <a:effectLst/>
                          <a:latin typeface="Calibri" panose="020F0502020204030204" pitchFamily="34" charset="0"/>
                        </a:rPr>
                        <a:t>Stalham</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22"/>
                  </a:ext>
                </a:extLst>
              </a:tr>
              <a:tr h="123302">
                <a:tc>
                  <a:txBody>
                    <a:bodyPr/>
                    <a:lstStyle/>
                    <a:p>
                      <a:pPr algn="l" fontAlgn="b"/>
                      <a:r>
                        <a:rPr lang="en-GB" sz="1100" b="0" i="0" u="none" strike="noStrike" dirty="0">
                          <a:solidFill>
                            <a:srgbClr val="000000"/>
                          </a:solidFill>
                          <a:effectLst/>
                          <a:latin typeface="Calibri" panose="020F0502020204030204" pitchFamily="34" charset="0"/>
                        </a:rPr>
                        <a:t>Swaffham</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23"/>
                  </a:ext>
                </a:extLst>
              </a:tr>
              <a:tr h="123302">
                <a:tc>
                  <a:txBody>
                    <a:bodyPr/>
                    <a:lstStyle/>
                    <a:p>
                      <a:pPr algn="l" fontAlgn="b"/>
                      <a:r>
                        <a:rPr lang="en-GB" sz="1100" b="0" i="0" u="none" strike="noStrike" dirty="0">
                          <a:solidFill>
                            <a:srgbClr val="000000"/>
                          </a:solidFill>
                          <a:effectLst/>
                          <a:latin typeface="Calibri" panose="020F0502020204030204" pitchFamily="34" charset="0"/>
                        </a:rPr>
                        <a:t>Thetford</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5B9BD5"/>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5B9BD5"/>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24"/>
                  </a:ext>
                </a:extLst>
              </a:tr>
              <a:tr h="123302">
                <a:tc>
                  <a:txBody>
                    <a:bodyPr/>
                    <a:lstStyle/>
                    <a:p>
                      <a:pPr algn="l" fontAlgn="b"/>
                      <a:r>
                        <a:rPr lang="en-GB" sz="1100" b="0" i="0" u="none" strike="noStrike" dirty="0">
                          <a:solidFill>
                            <a:srgbClr val="000000"/>
                          </a:solidFill>
                          <a:effectLst/>
                          <a:latin typeface="Calibri" panose="020F0502020204030204" pitchFamily="34" charset="0"/>
                        </a:rPr>
                        <a:t>Watton</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25"/>
                  </a:ext>
                </a:extLst>
              </a:tr>
              <a:tr h="123302">
                <a:tc>
                  <a:txBody>
                    <a:bodyPr/>
                    <a:lstStyle/>
                    <a:p>
                      <a:pPr algn="l" fontAlgn="b"/>
                      <a:r>
                        <a:rPr lang="en-GB" sz="1100" b="0" i="0" u="none" strike="noStrike" dirty="0">
                          <a:solidFill>
                            <a:srgbClr val="000000"/>
                          </a:solidFill>
                          <a:effectLst/>
                          <a:latin typeface="Calibri" panose="020F0502020204030204" pitchFamily="34" charset="0"/>
                        </a:rPr>
                        <a:t>Wells-next-the-Sea</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26"/>
                  </a:ext>
                </a:extLst>
              </a:tr>
              <a:tr h="123302">
                <a:tc>
                  <a:txBody>
                    <a:bodyPr/>
                    <a:lstStyle/>
                    <a:p>
                      <a:pPr algn="l" fontAlgn="b"/>
                      <a:r>
                        <a:rPr lang="en-GB" sz="1100" b="0" i="0" u="none" strike="noStrike" dirty="0">
                          <a:solidFill>
                            <a:srgbClr val="000000"/>
                          </a:solidFill>
                          <a:effectLst/>
                          <a:latin typeface="Calibri" panose="020F0502020204030204" pitchFamily="34" charset="0"/>
                        </a:rPr>
                        <a:t>Wroxham and </a:t>
                      </a:r>
                      <a:r>
                        <a:rPr lang="en-GB" sz="1100" b="0" i="0" u="none" strike="noStrike" dirty="0" err="1">
                          <a:solidFill>
                            <a:srgbClr val="000000"/>
                          </a:solidFill>
                          <a:effectLst/>
                          <a:latin typeface="Calibri" panose="020F0502020204030204" pitchFamily="34" charset="0"/>
                        </a:rPr>
                        <a:t>Hoveton</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305496"/>
                        </a:solidFill>
                        <a:effectLst/>
                        <a:latin typeface="Calibri" panose="020F0502020204030204" pitchFamily="34" charset="0"/>
                      </a:endParaRPr>
                    </a:p>
                  </a:txBody>
                  <a:tcPr marL="0" marR="0" marT="0" marB="0" anchor="ctr"/>
                </a:tc>
                <a:tc>
                  <a:txBody>
                    <a:bodyPr/>
                    <a:lstStyle/>
                    <a:p>
                      <a:pPr algn="ctr" fontAlgn="b"/>
                      <a:endParaRPr lang="en-GB" sz="1100" b="1" i="0" u="none" strike="noStrike">
                        <a:solidFill>
                          <a:srgbClr val="203764"/>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27"/>
                  </a:ext>
                </a:extLst>
              </a:tr>
              <a:tr h="223177">
                <a:tc>
                  <a:txBody>
                    <a:bodyPr/>
                    <a:lstStyle/>
                    <a:p>
                      <a:pPr algn="l" fontAlgn="b"/>
                      <a:r>
                        <a:rPr lang="en-GB" sz="1100" b="0" i="0" u="none" strike="noStrike" dirty="0">
                          <a:solidFill>
                            <a:srgbClr val="000000"/>
                          </a:solidFill>
                          <a:effectLst/>
                          <a:latin typeface="Calibri" panose="020F0502020204030204" pitchFamily="34" charset="0"/>
                        </a:rPr>
                        <a:t>Wymondham</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5B9BD5"/>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5B9BD5"/>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28"/>
                  </a:ext>
                </a:extLst>
              </a:tr>
              <a:tr h="201244">
                <a:tc>
                  <a:txBody>
                    <a:bodyPr/>
                    <a:lstStyle/>
                    <a:p>
                      <a:pPr algn="l" fontAlgn="b"/>
                      <a:r>
                        <a:rPr lang="en-GB" sz="1100" b="0" i="0" u="none" strike="noStrike" dirty="0">
                          <a:solidFill>
                            <a:srgbClr val="000000"/>
                          </a:solidFill>
                          <a:effectLst/>
                          <a:latin typeface="Calibri" panose="020F0502020204030204" pitchFamily="34" charset="0"/>
                        </a:rPr>
                        <a:t>Other</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5B9BD5"/>
                        </a:solidFill>
                        <a:effectLst/>
                        <a:latin typeface="Calibri" panose="020F0502020204030204" pitchFamily="34" charset="0"/>
                      </a:endParaRPr>
                    </a:p>
                  </a:txBody>
                  <a:tcPr marL="0" marR="0" marT="0" marB="0" anchor="ctr"/>
                </a:tc>
                <a:tc>
                  <a:txBody>
                    <a:bodyPr/>
                    <a:lstStyle/>
                    <a:p>
                      <a:pPr algn="ctr" fontAlgn="b"/>
                      <a:endParaRPr lang="en-GB" sz="1100" b="1" i="0" u="none" strike="noStrike" dirty="0">
                        <a:solidFill>
                          <a:srgbClr val="5B9BD5"/>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29"/>
                  </a:ext>
                </a:extLst>
              </a:tr>
              <a:tr h="223177">
                <a:tc>
                  <a:txBody>
                    <a:bodyPr/>
                    <a:lstStyle/>
                    <a:p>
                      <a:pPr algn="l" fontAlgn="b"/>
                      <a:r>
                        <a:rPr lang="en-GB" sz="1100" b="0" i="0" u="none" strike="noStrike" dirty="0">
                          <a:solidFill>
                            <a:srgbClr val="000000"/>
                          </a:solidFill>
                          <a:effectLst/>
                          <a:latin typeface="Calibri" panose="020F0502020204030204" pitchFamily="34" charset="0"/>
                        </a:rPr>
                        <a:t>Total</a:t>
                      </a:r>
                    </a:p>
                  </a:txBody>
                  <a:tcPr marL="0" marR="0" marT="0" marB="0" anchor="b"/>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30"/>
                  </a:ext>
                </a:extLst>
              </a:tr>
            </a:tbl>
          </a:graphicData>
        </a:graphic>
      </p:graphicFrame>
      <p:sp>
        <p:nvSpPr>
          <p:cNvPr id="10" name="TextBox 9"/>
          <p:cNvSpPr txBox="1"/>
          <p:nvPr/>
        </p:nvSpPr>
        <p:spPr>
          <a:xfrm>
            <a:off x="5528224" y="6567586"/>
            <a:ext cx="6577469" cy="307777"/>
          </a:xfrm>
          <a:prstGeom prst="rect">
            <a:avLst/>
          </a:prstGeom>
          <a:noFill/>
        </p:spPr>
        <p:txBody>
          <a:bodyPr wrap="square" rtlCol="0">
            <a:spAutoFit/>
          </a:bodyPr>
          <a:lstStyle/>
          <a:p>
            <a:r>
              <a:rPr lang="en-GB" sz="1400" b="1" dirty="0"/>
              <a:t>This is what the distribution of resource might look like based on the indicators used.</a:t>
            </a:r>
          </a:p>
        </p:txBody>
      </p:sp>
      <p:sp>
        <p:nvSpPr>
          <p:cNvPr id="3" name="Date Placeholder 2"/>
          <p:cNvSpPr>
            <a:spLocks noGrp="1"/>
          </p:cNvSpPr>
          <p:nvPr>
            <p:ph type="dt" sz="half" idx="10"/>
          </p:nvPr>
        </p:nvSpPr>
        <p:spPr/>
        <p:txBody>
          <a:bodyPr/>
          <a:lstStyle/>
          <a:p>
            <a:r>
              <a:rPr lang="en-US"/>
              <a:t>02/02/2021</a:t>
            </a:r>
            <a:endParaRPr lang="en-GB"/>
          </a:p>
        </p:txBody>
      </p:sp>
      <p:sp>
        <p:nvSpPr>
          <p:cNvPr id="9" name="TextBox 8"/>
          <p:cNvSpPr txBox="1"/>
          <p:nvPr/>
        </p:nvSpPr>
        <p:spPr>
          <a:xfrm>
            <a:off x="5847082" y="1488045"/>
            <a:ext cx="2634158" cy="646331"/>
          </a:xfrm>
          <a:prstGeom prst="rect">
            <a:avLst/>
          </a:prstGeom>
          <a:noFill/>
        </p:spPr>
        <p:txBody>
          <a:bodyPr wrap="square" rtlCol="0">
            <a:spAutoFit/>
          </a:bodyPr>
          <a:lstStyle/>
          <a:p>
            <a:r>
              <a:rPr lang="en-GB" dirty="0"/>
              <a:t>Darker colour = higher than average need</a:t>
            </a:r>
          </a:p>
        </p:txBody>
      </p:sp>
      <p:sp>
        <p:nvSpPr>
          <p:cNvPr id="14" name="TextBox 13">
            <a:extLst>
              <a:ext uri="{FF2B5EF4-FFF2-40B4-BE49-F238E27FC236}">
                <a16:creationId xmlns:a16="http://schemas.microsoft.com/office/drawing/2014/main" id="{6D707DFF-B8F4-437A-96AC-D1F2B211AC85}"/>
              </a:ext>
            </a:extLst>
          </p:cNvPr>
          <p:cNvSpPr txBox="1"/>
          <p:nvPr/>
        </p:nvSpPr>
        <p:spPr>
          <a:xfrm>
            <a:off x="9089047" y="1282571"/>
            <a:ext cx="844350" cy="461665"/>
          </a:xfrm>
          <a:prstGeom prst="rect">
            <a:avLst/>
          </a:prstGeom>
          <a:solidFill>
            <a:schemeClr val="bg1"/>
          </a:solidFill>
        </p:spPr>
        <p:txBody>
          <a:bodyPr wrap="square" rtlCol="0">
            <a:spAutoFit/>
          </a:bodyPr>
          <a:lstStyle/>
          <a:p>
            <a:r>
              <a:rPr lang="en-GB" sz="1200" dirty="0"/>
              <a:t>West Norwich</a:t>
            </a:r>
          </a:p>
        </p:txBody>
      </p:sp>
      <p:sp>
        <p:nvSpPr>
          <p:cNvPr id="15" name="TextBox 14">
            <a:extLst>
              <a:ext uri="{FF2B5EF4-FFF2-40B4-BE49-F238E27FC236}">
                <a16:creationId xmlns:a16="http://schemas.microsoft.com/office/drawing/2014/main" id="{25606E7C-6806-4068-AF22-6158B76D9EF9}"/>
              </a:ext>
            </a:extLst>
          </p:cNvPr>
          <p:cNvSpPr txBox="1"/>
          <p:nvPr/>
        </p:nvSpPr>
        <p:spPr>
          <a:xfrm>
            <a:off x="10060948" y="774416"/>
            <a:ext cx="1184682" cy="276999"/>
          </a:xfrm>
          <a:prstGeom prst="rect">
            <a:avLst/>
          </a:prstGeom>
          <a:solidFill>
            <a:schemeClr val="bg1"/>
          </a:solidFill>
        </p:spPr>
        <p:txBody>
          <a:bodyPr wrap="square" rtlCol="0">
            <a:spAutoFit/>
          </a:bodyPr>
          <a:lstStyle/>
          <a:p>
            <a:r>
              <a:rPr lang="en-GB" sz="1200" dirty="0"/>
              <a:t>North Norwich</a:t>
            </a:r>
          </a:p>
        </p:txBody>
      </p:sp>
      <p:sp>
        <p:nvSpPr>
          <p:cNvPr id="16" name="TextBox 15">
            <a:extLst>
              <a:ext uri="{FF2B5EF4-FFF2-40B4-BE49-F238E27FC236}">
                <a16:creationId xmlns:a16="http://schemas.microsoft.com/office/drawing/2014/main" id="{2DF97A75-A194-421D-9CCE-C09F3630D748}"/>
              </a:ext>
            </a:extLst>
          </p:cNvPr>
          <p:cNvSpPr txBox="1"/>
          <p:nvPr/>
        </p:nvSpPr>
        <p:spPr>
          <a:xfrm>
            <a:off x="11374883" y="912916"/>
            <a:ext cx="743415" cy="461665"/>
          </a:xfrm>
          <a:prstGeom prst="rect">
            <a:avLst/>
          </a:prstGeom>
          <a:solidFill>
            <a:schemeClr val="bg1"/>
          </a:solidFill>
        </p:spPr>
        <p:txBody>
          <a:bodyPr wrap="square" rtlCol="0">
            <a:spAutoFit/>
          </a:bodyPr>
          <a:lstStyle/>
          <a:p>
            <a:r>
              <a:rPr lang="en-GB" sz="1200" dirty="0"/>
              <a:t>East Norwich</a:t>
            </a:r>
          </a:p>
        </p:txBody>
      </p:sp>
      <p:sp>
        <p:nvSpPr>
          <p:cNvPr id="17" name="TextBox 16">
            <a:extLst>
              <a:ext uri="{FF2B5EF4-FFF2-40B4-BE49-F238E27FC236}">
                <a16:creationId xmlns:a16="http://schemas.microsoft.com/office/drawing/2014/main" id="{23CD0064-E0F2-4C12-9270-316EFCC1A48C}"/>
              </a:ext>
            </a:extLst>
          </p:cNvPr>
          <p:cNvSpPr txBox="1"/>
          <p:nvPr/>
        </p:nvSpPr>
        <p:spPr>
          <a:xfrm>
            <a:off x="11107673" y="2562937"/>
            <a:ext cx="844350" cy="461665"/>
          </a:xfrm>
          <a:prstGeom prst="rect">
            <a:avLst/>
          </a:prstGeom>
          <a:solidFill>
            <a:schemeClr val="bg1"/>
          </a:solidFill>
        </p:spPr>
        <p:txBody>
          <a:bodyPr wrap="square" rtlCol="0">
            <a:spAutoFit/>
          </a:bodyPr>
          <a:lstStyle/>
          <a:p>
            <a:r>
              <a:rPr lang="en-GB" sz="1200" dirty="0"/>
              <a:t>South Norwich</a:t>
            </a:r>
          </a:p>
        </p:txBody>
      </p:sp>
      <p:cxnSp>
        <p:nvCxnSpPr>
          <p:cNvPr id="18" name="Straight Arrow Connector 17">
            <a:extLst>
              <a:ext uri="{FF2B5EF4-FFF2-40B4-BE49-F238E27FC236}">
                <a16:creationId xmlns:a16="http://schemas.microsoft.com/office/drawing/2014/main" id="{74A855E9-AD57-40A1-BBB1-D042036F944E}"/>
              </a:ext>
            </a:extLst>
          </p:cNvPr>
          <p:cNvCxnSpPr/>
          <p:nvPr/>
        </p:nvCxnSpPr>
        <p:spPr>
          <a:xfrm flipH="1" flipV="1">
            <a:off x="11051615" y="2113518"/>
            <a:ext cx="356649" cy="433475"/>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440A57E-4589-4025-A7DA-B22BCD93BB95}"/>
              </a:ext>
            </a:extLst>
          </p:cNvPr>
          <p:cNvCxnSpPr/>
          <p:nvPr/>
        </p:nvCxnSpPr>
        <p:spPr>
          <a:xfrm>
            <a:off x="9906012" y="1439376"/>
            <a:ext cx="747277" cy="379094"/>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ED36FE27-7345-4DD0-8157-8076E350FD48}"/>
              </a:ext>
            </a:extLst>
          </p:cNvPr>
          <p:cNvCxnSpPr>
            <a:cxnSpLocks/>
            <a:stCxn id="15" idx="2"/>
          </p:cNvCxnSpPr>
          <p:nvPr/>
        </p:nvCxnSpPr>
        <p:spPr>
          <a:xfrm>
            <a:off x="10653289" y="1051415"/>
            <a:ext cx="204889" cy="457324"/>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215FA2F3-D862-409F-8784-B7F7B5027D92}"/>
              </a:ext>
            </a:extLst>
          </p:cNvPr>
          <p:cNvCxnSpPr/>
          <p:nvPr/>
        </p:nvCxnSpPr>
        <p:spPr>
          <a:xfrm flipH="1">
            <a:off x="11133516" y="1324334"/>
            <a:ext cx="541336" cy="483157"/>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1911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304897" y="-50081"/>
            <a:ext cx="4320000" cy="4233476"/>
          </a:xfrm>
          <a:prstGeom prst="rect">
            <a:avLst/>
          </a:prstGeom>
        </p:spPr>
      </p:pic>
      <p:sp>
        <p:nvSpPr>
          <p:cNvPr id="2" name="Title 1"/>
          <p:cNvSpPr>
            <a:spLocks noGrp="1"/>
          </p:cNvSpPr>
          <p:nvPr>
            <p:ph type="title"/>
          </p:nvPr>
        </p:nvSpPr>
        <p:spPr/>
        <p:txBody>
          <a:bodyPr/>
          <a:lstStyle/>
          <a:p>
            <a:endParaRPr lang="en-GB" dirty="0"/>
          </a:p>
        </p:txBody>
      </p:sp>
      <p:sp>
        <p:nvSpPr>
          <p:cNvPr id="6" name="TextBox 5"/>
          <p:cNvSpPr txBox="1"/>
          <p:nvPr/>
        </p:nvSpPr>
        <p:spPr>
          <a:xfrm>
            <a:off x="9284897" y="591002"/>
            <a:ext cx="2856769" cy="954107"/>
          </a:xfrm>
          <a:prstGeom prst="rect">
            <a:avLst/>
          </a:prstGeom>
          <a:solidFill>
            <a:schemeClr val="bg1"/>
          </a:solidFill>
        </p:spPr>
        <p:txBody>
          <a:bodyPr wrap="square" rtlCol="0">
            <a:spAutoFit/>
          </a:bodyPr>
          <a:lstStyle/>
          <a:p>
            <a:r>
              <a:rPr lang="en-GB" sz="1400" dirty="0"/>
              <a:t>LSOA E01026813</a:t>
            </a:r>
          </a:p>
          <a:p>
            <a:r>
              <a:rPr lang="en-GB" sz="1400" dirty="0"/>
              <a:t>Least deprived 20%</a:t>
            </a:r>
          </a:p>
          <a:p>
            <a:r>
              <a:rPr lang="en-GB" sz="1400" dirty="0"/>
              <a:t>Norwich 4 locality</a:t>
            </a:r>
          </a:p>
          <a:p>
            <a:r>
              <a:rPr lang="en-GB" sz="1400" dirty="0"/>
              <a:t>Population = 1,384</a:t>
            </a:r>
          </a:p>
        </p:txBody>
      </p:sp>
      <p:sp>
        <p:nvSpPr>
          <p:cNvPr id="8" name="TextBox 7"/>
          <p:cNvSpPr txBox="1"/>
          <p:nvPr/>
        </p:nvSpPr>
        <p:spPr>
          <a:xfrm>
            <a:off x="8426117" y="6422599"/>
            <a:ext cx="2927683" cy="338554"/>
          </a:xfrm>
          <a:prstGeom prst="rect">
            <a:avLst/>
          </a:prstGeom>
          <a:noFill/>
        </p:spPr>
        <p:txBody>
          <a:bodyPr wrap="square" rtlCol="0">
            <a:spAutoFit/>
          </a:bodyPr>
          <a:lstStyle/>
          <a:p>
            <a:r>
              <a:rPr lang="en-GB" sz="1600" dirty="0"/>
              <a:t>Need index= 73</a:t>
            </a:r>
          </a:p>
        </p:txBody>
      </p:sp>
      <p:pic>
        <p:nvPicPr>
          <p:cNvPr id="9" name="Picture 8"/>
          <p:cNvPicPr>
            <a:picLocks noChangeAspect="1"/>
          </p:cNvPicPr>
          <p:nvPr/>
        </p:nvPicPr>
        <p:blipFill>
          <a:blip r:embed="rId3"/>
          <a:stretch>
            <a:fillRect/>
          </a:stretch>
        </p:blipFill>
        <p:spPr>
          <a:xfrm>
            <a:off x="617867" y="3235"/>
            <a:ext cx="4320000" cy="3898868"/>
          </a:xfrm>
          <a:prstGeom prst="rect">
            <a:avLst/>
          </a:prstGeom>
        </p:spPr>
      </p:pic>
      <p:sp>
        <p:nvSpPr>
          <p:cNvPr id="10" name="TextBox 9"/>
          <p:cNvSpPr txBox="1"/>
          <p:nvPr/>
        </p:nvSpPr>
        <p:spPr>
          <a:xfrm>
            <a:off x="2297051" y="497508"/>
            <a:ext cx="2928092" cy="954107"/>
          </a:xfrm>
          <a:prstGeom prst="rect">
            <a:avLst/>
          </a:prstGeom>
          <a:solidFill>
            <a:schemeClr val="bg1"/>
          </a:solidFill>
        </p:spPr>
        <p:txBody>
          <a:bodyPr wrap="square" rtlCol="0">
            <a:spAutoFit/>
          </a:bodyPr>
          <a:lstStyle/>
          <a:p>
            <a:r>
              <a:rPr lang="en-GB" sz="1400" dirty="0"/>
              <a:t>LSOA E01026868</a:t>
            </a:r>
          </a:p>
          <a:p>
            <a:r>
              <a:rPr lang="en-GB" sz="1400" dirty="0"/>
              <a:t>Most deprived 20%</a:t>
            </a:r>
          </a:p>
          <a:p>
            <a:r>
              <a:rPr lang="en-GB" sz="1400" dirty="0"/>
              <a:t>Norwich 3 locality</a:t>
            </a:r>
          </a:p>
          <a:p>
            <a:r>
              <a:rPr lang="en-GB" sz="1400" dirty="0"/>
              <a:t>Population = 1,711</a:t>
            </a:r>
          </a:p>
        </p:txBody>
      </p:sp>
      <p:sp>
        <p:nvSpPr>
          <p:cNvPr id="13" name="TextBox 12"/>
          <p:cNvSpPr txBox="1"/>
          <p:nvPr/>
        </p:nvSpPr>
        <p:spPr>
          <a:xfrm>
            <a:off x="1794650" y="6488668"/>
            <a:ext cx="3430493" cy="338554"/>
          </a:xfrm>
          <a:prstGeom prst="rect">
            <a:avLst/>
          </a:prstGeom>
          <a:noFill/>
        </p:spPr>
        <p:txBody>
          <a:bodyPr wrap="square" rtlCol="0">
            <a:spAutoFit/>
          </a:bodyPr>
          <a:lstStyle/>
          <a:p>
            <a:r>
              <a:rPr lang="en-GB" sz="1600" dirty="0"/>
              <a:t>Need Index = 125</a:t>
            </a:r>
          </a:p>
        </p:txBody>
      </p:sp>
      <p:sp>
        <p:nvSpPr>
          <p:cNvPr id="14" name="TextBox 13"/>
          <p:cNvSpPr txBox="1"/>
          <p:nvPr/>
        </p:nvSpPr>
        <p:spPr>
          <a:xfrm>
            <a:off x="5431940" y="421725"/>
            <a:ext cx="2232956" cy="3477875"/>
          </a:xfrm>
          <a:prstGeom prst="rect">
            <a:avLst/>
          </a:prstGeom>
          <a:noFill/>
        </p:spPr>
        <p:txBody>
          <a:bodyPr wrap="square" rtlCol="0">
            <a:spAutoFit/>
          </a:bodyPr>
          <a:lstStyle/>
          <a:p>
            <a:r>
              <a:rPr lang="en-GB" sz="2000" b="1" dirty="0"/>
              <a:t>Example communities within Norwich 3 and Norwich 4 localities at either end of Bluebell Road – different scores but there are still indicators to consider in </a:t>
            </a:r>
            <a:r>
              <a:rPr lang="en-GB" sz="2000" dirty="0"/>
              <a:t>E01026813</a:t>
            </a:r>
            <a:r>
              <a:rPr lang="en-GB" sz="2000" b="1" dirty="0"/>
              <a:t>  </a:t>
            </a:r>
          </a:p>
        </p:txBody>
      </p:sp>
      <p:sp>
        <p:nvSpPr>
          <p:cNvPr id="11" name="Slide Number Placeholder 10"/>
          <p:cNvSpPr>
            <a:spLocks noGrp="1"/>
          </p:cNvSpPr>
          <p:nvPr>
            <p:ph type="sldNum" sz="quarter" idx="12"/>
          </p:nvPr>
        </p:nvSpPr>
        <p:spPr/>
        <p:txBody>
          <a:bodyPr/>
          <a:lstStyle/>
          <a:p>
            <a:fld id="{114C633D-C7D6-4361-B8EB-1FB5A2E0DB5E}" type="slidenum">
              <a:rPr lang="en-GB" smtClean="0"/>
              <a:t>13</a:t>
            </a:fld>
            <a:endParaRPr lang="en-GB" dirty="0"/>
          </a:p>
        </p:txBody>
      </p:sp>
      <p:sp>
        <p:nvSpPr>
          <p:cNvPr id="15" name="Date Placeholder 14"/>
          <p:cNvSpPr>
            <a:spLocks noGrp="1"/>
          </p:cNvSpPr>
          <p:nvPr>
            <p:ph type="dt" sz="half" idx="10"/>
          </p:nvPr>
        </p:nvSpPr>
        <p:spPr/>
        <p:txBody>
          <a:bodyPr/>
          <a:lstStyle/>
          <a:p>
            <a:r>
              <a:rPr lang="en-US"/>
              <a:t>02/02/2021</a:t>
            </a:r>
            <a:endParaRPr lang="en-GB" dirty="0"/>
          </a:p>
        </p:txBody>
      </p:sp>
    </p:spTree>
    <p:extLst>
      <p:ext uri="{BB962C8B-B14F-4D97-AF65-F5344CB8AC3E}">
        <p14:creationId xmlns:p14="http://schemas.microsoft.com/office/powerpoint/2010/main" val="242588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65316" y="1680167"/>
            <a:ext cx="4320000" cy="4320000"/>
          </a:xfrm>
          <a:prstGeom prst="rect">
            <a:avLst/>
          </a:prstGeom>
        </p:spPr>
      </p:pic>
      <p:grpSp>
        <p:nvGrpSpPr>
          <p:cNvPr id="6" name="Group 5"/>
          <p:cNvGrpSpPr>
            <a:grpSpLocks noChangeAspect="1"/>
          </p:cNvGrpSpPr>
          <p:nvPr/>
        </p:nvGrpSpPr>
        <p:grpSpPr>
          <a:xfrm rot="19950394">
            <a:off x="7908669" y="2124705"/>
            <a:ext cx="1440000" cy="1094026"/>
            <a:chOff x="5156586" y="1308162"/>
            <a:chExt cx="2933700" cy="2228850"/>
          </a:xfrm>
        </p:grpSpPr>
        <p:pic>
          <p:nvPicPr>
            <p:cNvPr id="7" name="Picture 6"/>
            <p:cNvPicPr>
              <a:picLocks noChangeAspect="1"/>
            </p:cNvPicPr>
            <p:nvPr/>
          </p:nvPicPr>
          <p:blipFill>
            <a:blip r:embed="rId3"/>
            <a:stretch>
              <a:fillRect/>
            </a:stretch>
          </p:blipFill>
          <p:spPr>
            <a:xfrm>
              <a:off x="5156586" y="1308162"/>
              <a:ext cx="2933700" cy="222885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5271" y="1818234"/>
              <a:ext cx="307019" cy="307019"/>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5889" y="2062022"/>
              <a:ext cx="360040" cy="360040"/>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90279" y="2704983"/>
              <a:ext cx="324036" cy="324036"/>
            </a:xfrm>
            <a:prstGeom prst="rect">
              <a:avLst/>
            </a:prstGeom>
          </p:spPr>
        </p:pic>
      </p:grpSp>
      <p:sp>
        <p:nvSpPr>
          <p:cNvPr id="2" name="Title 1"/>
          <p:cNvSpPr>
            <a:spLocks noGrp="1"/>
          </p:cNvSpPr>
          <p:nvPr>
            <p:ph type="title"/>
          </p:nvPr>
        </p:nvSpPr>
        <p:spPr>
          <a:xfrm>
            <a:off x="350568" y="365125"/>
            <a:ext cx="11003232" cy="1325563"/>
          </a:xfrm>
        </p:spPr>
        <p:txBody>
          <a:bodyPr>
            <a:noAutofit/>
          </a:bodyPr>
          <a:lstStyle/>
          <a:p>
            <a:r>
              <a:rPr lang="en-GB" sz="2800" b="1" dirty="0"/>
              <a:t>In order to understand a locality and enable comparison it is helpful to use a standard building block. Some considerations when selecting a building block include </a:t>
            </a:r>
          </a:p>
        </p:txBody>
      </p:sp>
      <p:sp>
        <p:nvSpPr>
          <p:cNvPr id="3" name="Content Placeholder 2"/>
          <p:cNvSpPr>
            <a:spLocks noGrp="1"/>
          </p:cNvSpPr>
          <p:nvPr>
            <p:ph idx="1"/>
          </p:nvPr>
        </p:nvSpPr>
        <p:spPr>
          <a:xfrm>
            <a:off x="838200" y="1825625"/>
            <a:ext cx="6980339" cy="4351338"/>
          </a:xfrm>
        </p:spPr>
        <p:txBody>
          <a:bodyPr>
            <a:normAutofit fontScale="92500"/>
          </a:bodyPr>
          <a:lstStyle/>
          <a:p>
            <a:r>
              <a:rPr lang="en-GB" sz="2400" dirty="0"/>
              <a:t>Something small enough to represent a community within a locality?</a:t>
            </a:r>
          </a:p>
          <a:p>
            <a:r>
              <a:rPr lang="en-GB" sz="2400" dirty="0"/>
              <a:t>Something that is stable so boundaries do not change very often?</a:t>
            </a:r>
          </a:p>
          <a:p>
            <a:r>
              <a:rPr lang="en-GB" sz="2400" dirty="0"/>
              <a:t>Something for which data is readily available and is less likely to be disclosive?</a:t>
            </a:r>
          </a:p>
          <a:p>
            <a:r>
              <a:rPr lang="en-GB" sz="2400" dirty="0"/>
              <a:t>Something for which reliable estimates of eligible population are available so that need can be quantified?</a:t>
            </a:r>
          </a:p>
          <a:p>
            <a:r>
              <a:rPr lang="en-GB" sz="2400" dirty="0"/>
              <a:t>Something that is coterminous with other geographies (</a:t>
            </a:r>
            <a:r>
              <a:rPr lang="en-GB" sz="2400" b="1" dirty="0"/>
              <a:t>districts, PCNs, market towns</a:t>
            </a:r>
            <a:r>
              <a:rPr lang="en-GB" sz="2400" dirty="0"/>
              <a:t>) which makes aggregation easier and less confusing and allows for easier conversations with partners across the system?</a:t>
            </a:r>
          </a:p>
          <a:p>
            <a:endParaRPr lang="en-GB" sz="2400" dirty="0"/>
          </a:p>
        </p:txBody>
      </p:sp>
      <p:sp>
        <p:nvSpPr>
          <p:cNvPr id="4" name="Slide Number Placeholder 3"/>
          <p:cNvSpPr>
            <a:spLocks noGrp="1"/>
          </p:cNvSpPr>
          <p:nvPr>
            <p:ph type="sldNum" sz="quarter" idx="12"/>
          </p:nvPr>
        </p:nvSpPr>
        <p:spPr/>
        <p:txBody>
          <a:bodyPr/>
          <a:lstStyle/>
          <a:p>
            <a:fld id="{114C633D-C7D6-4361-B8EB-1FB5A2E0DB5E}" type="slidenum">
              <a:rPr lang="en-GB" smtClean="0"/>
              <a:t>2</a:t>
            </a:fld>
            <a:endParaRPr lang="en-GB"/>
          </a:p>
        </p:txBody>
      </p:sp>
      <p:sp>
        <p:nvSpPr>
          <p:cNvPr id="11" name="Date Placeholder 10"/>
          <p:cNvSpPr>
            <a:spLocks noGrp="1"/>
          </p:cNvSpPr>
          <p:nvPr>
            <p:ph type="dt" sz="half" idx="10"/>
          </p:nvPr>
        </p:nvSpPr>
        <p:spPr/>
        <p:txBody>
          <a:bodyPr/>
          <a:lstStyle/>
          <a:p>
            <a:r>
              <a:rPr lang="en-US"/>
              <a:t>02/02/2021</a:t>
            </a:r>
            <a:endParaRPr lang="en-GB"/>
          </a:p>
        </p:txBody>
      </p:sp>
    </p:spTree>
    <p:extLst>
      <p:ext uri="{BB962C8B-B14F-4D97-AF65-F5344CB8AC3E}">
        <p14:creationId xmlns:p14="http://schemas.microsoft.com/office/powerpoint/2010/main" val="2929612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7543800" y="4041670"/>
            <a:ext cx="4464157" cy="2752725"/>
          </a:xfrm>
          <a:prstGeom prst="rect">
            <a:avLst/>
          </a:prstGeom>
        </p:spPr>
      </p:pic>
      <p:sp>
        <p:nvSpPr>
          <p:cNvPr id="2" name="Title 1"/>
          <p:cNvSpPr>
            <a:spLocks noGrp="1"/>
          </p:cNvSpPr>
          <p:nvPr>
            <p:ph type="title"/>
          </p:nvPr>
        </p:nvSpPr>
        <p:spPr>
          <a:xfrm>
            <a:off x="268448" y="-77476"/>
            <a:ext cx="11587109" cy="1325563"/>
          </a:xfrm>
        </p:spPr>
        <p:txBody>
          <a:bodyPr>
            <a:normAutofit/>
          </a:bodyPr>
          <a:lstStyle/>
          <a:p>
            <a:r>
              <a:rPr lang="en-GB" sz="2400" b="1" dirty="0"/>
              <a:t>Locality building blocks that reflect a community within a locality are readily available in the form of LSOAs – 538 of them in Norfolk, 611 in Norfolk and Waveney</a:t>
            </a:r>
          </a:p>
        </p:txBody>
      </p:sp>
      <p:sp>
        <p:nvSpPr>
          <p:cNvPr id="3" name="Content Placeholder 2"/>
          <p:cNvSpPr>
            <a:spLocks noGrp="1"/>
          </p:cNvSpPr>
          <p:nvPr>
            <p:ph idx="1"/>
          </p:nvPr>
        </p:nvSpPr>
        <p:spPr>
          <a:xfrm>
            <a:off x="450333" y="1024210"/>
            <a:ext cx="8160267" cy="3371365"/>
          </a:xfrm>
        </p:spPr>
        <p:txBody>
          <a:bodyPr>
            <a:noAutofit/>
          </a:bodyPr>
          <a:lstStyle/>
          <a:p>
            <a:r>
              <a:rPr lang="en-GB" sz="1800" dirty="0"/>
              <a:t>There is a lot of detailed information at this level already (e.g. Service level data, IMD, hospital data, mortality, LGA data, DWP benefits etc.)</a:t>
            </a:r>
          </a:p>
          <a:p>
            <a:r>
              <a:rPr lang="en-GB" sz="1800" dirty="0" err="1"/>
              <a:t>Pseudonymised</a:t>
            </a:r>
            <a:r>
              <a:rPr lang="en-GB" sz="1800" dirty="0"/>
              <a:t> record level information can be safely shared</a:t>
            </a:r>
          </a:p>
          <a:p>
            <a:r>
              <a:rPr lang="en-GB" sz="1800" dirty="0"/>
              <a:t>Population estimates are available annually. GP practice registered populations are also available by LSOA.</a:t>
            </a:r>
          </a:p>
          <a:p>
            <a:r>
              <a:rPr lang="en-GB" sz="1800" dirty="0"/>
              <a:t>LSOAs are coterminous with district geography, county geography, health geography which makes aggregation (and allocation) easier and less confusing.</a:t>
            </a:r>
          </a:p>
          <a:p>
            <a:r>
              <a:rPr lang="en-GB" sz="1800" dirty="0"/>
              <a:t>The geography is more consistent over time than other administrative geographies.</a:t>
            </a:r>
          </a:p>
          <a:p>
            <a:r>
              <a:rPr lang="en-GB" sz="1800" dirty="0"/>
              <a:t>Allows targeting within a locality</a:t>
            </a:r>
          </a:p>
          <a:p>
            <a:endParaRPr lang="en-GB" sz="1800" dirty="0"/>
          </a:p>
        </p:txBody>
      </p:sp>
      <p:cxnSp>
        <p:nvCxnSpPr>
          <p:cNvPr id="9" name="Straight Arrow Connector 8"/>
          <p:cNvCxnSpPr/>
          <p:nvPr/>
        </p:nvCxnSpPr>
        <p:spPr>
          <a:xfrm>
            <a:off x="10569783" y="3776539"/>
            <a:ext cx="9144" cy="164149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a:stretch>
            <a:fillRect/>
          </a:stretch>
        </p:blipFill>
        <p:spPr>
          <a:xfrm>
            <a:off x="9302298" y="1492399"/>
            <a:ext cx="2553259" cy="2194560"/>
          </a:xfrm>
          <a:prstGeom prst="rect">
            <a:avLst/>
          </a:prstGeom>
        </p:spPr>
      </p:pic>
      <p:graphicFrame>
        <p:nvGraphicFramePr>
          <p:cNvPr id="12" name="Table 11"/>
          <p:cNvGraphicFramePr>
            <a:graphicFrameLocks noGrp="1"/>
          </p:cNvGraphicFramePr>
          <p:nvPr>
            <p:extLst>
              <p:ext uri="{D42A27DB-BD31-4B8C-83A1-F6EECF244321}">
                <p14:modId xmlns:p14="http://schemas.microsoft.com/office/powerpoint/2010/main" val="593377963"/>
              </p:ext>
            </p:extLst>
          </p:nvPr>
        </p:nvGraphicFramePr>
        <p:xfrm>
          <a:off x="1916165" y="3978275"/>
          <a:ext cx="3809896" cy="2743200"/>
        </p:xfrm>
        <a:graphic>
          <a:graphicData uri="http://schemas.openxmlformats.org/drawingml/2006/table">
            <a:tbl>
              <a:tblPr firstRow="1" bandRow="1">
                <a:tableStyleId>{5C22544A-7EE6-4342-B048-85BDC9FD1C3A}</a:tableStyleId>
              </a:tblPr>
              <a:tblGrid>
                <a:gridCol w="3162195">
                  <a:extLst>
                    <a:ext uri="{9D8B030D-6E8A-4147-A177-3AD203B41FA5}">
                      <a16:colId xmlns:a16="http://schemas.microsoft.com/office/drawing/2014/main" val="20000"/>
                    </a:ext>
                  </a:extLst>
                </a:gridCol>
                <a:gridCol w="647701">
                  <a:extLst>
                    <a:ext uri="{9D8B030D-6E8A-4147-A177-3AD203B41FA5}">
                      <a16:colId xmlns:a16="http://schemas.microsoft.com/office/drawing/2014/main" val="20001"/>
                    </a:ext>
                  </a:extLst>
                </a:gridCol>
              </a:tblGrid>
              <a:tr h="260691">
                <a:tc>
                  <a:txBody>
                    <a:bodyPr/>
                    <a:lstStyle/>
                    <a:p>
                      <a:r>
                        <a:rPr lang="en-GB" sz="1200" dirty="0"/>
                        <a:t>District</a:t>
                      </a:r>
                    </a:p>
                  </a:txBody>
                  <a:tcPr/>
                </a:tc>
                <a:tc>
                  <a:txBody>
                    <a:bodyPr/>
                    <a:lstStyle/>
                    <a:p>
                      <a:r>
                        <a:rPr lang="en-GB" sz="1200" dirty="0"/>
                        <a:t>LSOAs</a:t>
                      </a:r>
                    </a:p>
                  </a:txBody>
                  <a:tcPr/>
                </a:tc>
                <a:extLst>
                  <a:ext uri="{0D108BD9-81ED-4DB2-BD59-A6C34878D82A}">
                    <a16:rowId xmlns:a16="http://schemas.microsoft.com/office/drawing/2014/main" val="10000"/>
                  </a:ext>
                </a:extLst>
              </a:tr>
              <a:tr h="260691">
                <a:tc>
                  <a:txBody>
                    <a:bodyPr/>
                    <a:lstStyle/>
                    <a:p>
                      <a:r>
                        <a:rPr lang="en-GB" sz="1200" dirty="0" err="1"/>
                        <a:t>Breckland</a:t>
                      </a:r>
                      <a:endParaRPr lang="en-GB" sz="1200" dirty="0"/>
                    </a:p>
                  </a:txBody>
                  <a:tcPr/>
                </a:tc>
                <a:tc>
                  <a:txBody>
                    <a:bodyPr/>
                    <a:lstStyle/>
                    <a:p>
                      <a:r>
                        <a:rPr lang="en-GB" sz="1200" dirty="0"/>
                        <a:t>78</a:t>
                      </a:r>
                    </a:p>
                  </a:txBody>
                  <a:tcPr/>
                </a:tc>
                <a:extLst>
                  <a:ext uri="{0D108BD9-81ED-4DB2-BD59-A6C34878D82A}">
                    <a16:rowId xmlns:a16="http://schemas.microsoft.com/office/drawing/2014/main" val="10001"/>
                  </a:ext>
                </a:extLst>
              </a:tr>
              <a:tr h="260691">
                <a:tc>
                  <a:txBody>
                    <a:bodyPr/>
                    <a:lstStyle/>
                    <a:p>
                      <a:r>
                        <a:rPr lang="en-GB" sz="1200" dirty="0"/>
                        <a:t>Broadland</a:t>
                      </a:r>
                    </a:p>
                  </a:txBody>
                  <a:tcPr/>
                </a:tc>
                <a:tc>
                  <a:txBody>
                    <a:bodyPr/>
                    <a:lstStyle/>
                    <a:p>
                      <a:r>
                        <a:rPr lang="en-GB" sz="1200" dirty="0"/>
                        <a:t>84</a:t>
                      </a:r>
                    </a:p>
                  </a:txBody>
                  <a:tcPr/>
                </a:tc>
                <a:extLst>
                  <a:ext uri="{0D108BD9-81ED-4DB2-BD59-A6C34878D82A}">
                    <a16:rowId xmlns:a16="http://schemas.microsoft.com/office/drawing/2014/main" val="10002"/>
                  </a:ext>
                </a:extLst>
              </a:tr>
              <a:tr h="260691">
                <a:tc>
                  <a:txBody>
                    <a:bodyPr/>
                    <a:lstStyle/>
                    <a:p>
                      <a:r>
                        <a:rPr lang="en-GB" sz="1200" dirty="0"/>
                        <a:t>Great Yarmouth</a:t>
                      </a:r>
                    </a:p>
                  </a:txBody>
                  <a:tcPr/>
                </a:tc>
                <a:tc>
                  <a:txBody>
                    <a:bodyPr/>
                    <a:lstStyle/>
                    <a:p>
                      <a:r>
                        <a:rPr lang="en-GB" sz="1200" dirty="0"/>
                        <a:t>61</a:t>
                      </a:r>
                    </a:p>
                  </a:txBody>
                  <a:tcPr/>
                </a:tc>
                <a:extLst>
                  <a:ext uri="{0D108BD9-81ED-4DB2-BD59-A6C34878D82A}">
                    <a16:rowId xmlns:a16="http://schemas.microsoft.com/office/drawing/2014/main" val="10003"/>
                  </a:ext>
                </a:extLst>
              </a:tr>
              <a:tr h="260691">
                <a:tc>
                  <a:txBody>
                    <a:bodyPr/>
                    <a:lstStyle/>
                    <a:p>
                      <a:r>
                        <a:rPr lang="en-GB" sz="1200" dirty="0"/>
                        <a:t>King’s Lynn and West Norfolk</a:t>
                      </a:r>
                    </a:p>
                  </a:txBody>
                  <a:tcPr/>
                </a:tc>
                <a:tc>
                  <a:txBody>
                    <a:bodyPr/>
                    <a:lstStyle/>
                    <a:p>
                      <a:r>
                        <a:rPr lang="en-GB" sz="1200" dirty="0"/>
                        <a:t>89</a:t>
                      </a:r>
                    </a:p>
                  </a:txBody>
                  <a:tcPr/>
                </a:tc>
                <a:extLst>
                  <a:ext uri="{0D108BD9-81ED-4DB2-BD59-A6C34878D82A}">
                    <a16:rowId xmlns:a16="http://schemas.microsoft.com/office/drawing/2014/main" val="10004"/>
                  </a:ext>
                </a:extLst>
              </a:tr>
              <a:tr h="260691">
                <a:tc>
                  <a:txBody>
                    <a:bodyPr/>
                    <a:lstStyle/>
                    <a:p>
                      <a:r>
                        <a:rPr lang="en-GB" sz="1200" dirty="0"/>
                        <a:t>North Norfolk</a:t>
                      </a:r>
                    </a:p>
                  </a:txBody>
                  <a:tcPr/>
                </a:tc>
                <a:tc>
                  <a:txBody>
                    <a:bodyPr/>
                    <a:lstStyle/>
                    <a:p>
                      <a:r>
                        <a:rPr lang="en-GB" sz="1200" dirty="0"/>
                        <a:t>62</a:t>
                      </a:r>
                    </a:p>
                  </a:txBody>
                  <a:tcPr/>
                </a:tc>
                <a:extLst>
                  <a:ext uri="{0D108BD9-81ED-4DB2-BD59-A6C34878D82A}">
                    <a16:rowId xmlns:a16="http://schemas.microsoft.com/office/drawing/2014/main" val="10005"/>
                  </a:ext>
                </a:extLst>
              </a:tr>
              <a:tr h="260691">
                <a:tc>
                  <a:txBody>
                    <a:bodyPr/>
                    <a:lstStyle/>
                    <a:p>
                      <a:r>
                        <a:rPr lang="en-GB" sz="1200" dirty="0"/>
                        <a:t>Norwich</a:t>
                      </a:r>
                    </a:p>
                  </a:txBody>
                  <a:tcPr/>
                </a:tc>
                <a:tc>
                  <a:txBody>
                    <a:bodyPr/>
                    <a:lstStyle/>
                    <a:p>
                      <a:r>
                        <a:rPr lang="en-GB" sz="1200" dirty="0"/>
                        <a:t>83</a:t>
                      </a:r>
                    </a:p>
                  </a:txBody>
                  <a:tcPr/>
                </a:tc>
                <a:extLst>
                  <a:ext uri="{0D108BD9-81ED-4DB2-BD59-A6C34878D82A}">
                    <a16:rowId xmlns:a16="http://schemas.microsoft.com/office/drawing/2014/main" val="10006"/>
                  </a:ext>
                </a:extLst>
              </a:tr>
              <a:tr h="260691">
                <a:tc>
                  <a:txBody>
                    <a:bodyPr/>
                    <a:lstStyle/>
                    <a:p>
                      <a:r>
                        <a:rPr lang="en-GB" sz="1200" dirty="0"/>
                        <a:t>South</a:t>
                      </a:r>
                      <a:r>
                        <a:rPr lang="en-GB" sz="1200" baseline="0" dirty="0"/>
                        <a:t> Norfolk</a:t>
                      </a:r>
                      <a:endParaRPr lang="en-GB" sz="1200" dirty="0"/>
                    </a:p>
                  </a:txBody>
                  <a:tcPr/>
                </a:tc>
                <a:tc>
                  <a:txBody>
                    <a:bodyPr/>
                    <a:lstStyle/>
                    <a:p>
                      <a:r>
                        <a:rPr lang="en-GB" sz="1200" dirty="0"/>
                        <a:t>81</a:t>
                      </a:r>
                    </a:p>
                  </a:txBody>
                  <a:tcPr/>
                </a:tc>
                <a:extLst>
                  <a:ext uri="{0D108BD9-81ED-4DB2-BD59-A6C34878D82A}">
                    <a16:rowId xmlns:a16="http://schemas.microsoft.com/office/drawing/2014/main" val="10007"/>
                  </a:ext>
                </a:extLst>
              </a:tr>
              <a:tr h="260691">
                <a:tc>
                  <a:txBody>
                    <a:bodyPr/>
                    <a:lstStyle/>
                    <a:p>
                      <a:r>
                        <a:rPr lang="en-GB" sz="1200" dirty="0"/>
                        <a:t>Waveney</a:t>
                      </a:r>
                    </a:p>
                  </a:txBody>
                  <a:tcPr/>
                </a:tc>
                <a:tc>
                  <a:txBody>
                    <a:bodyPr/>
                    <a:lstStyle/>
                    <a:p>
                      <a:r>
                        <a:rPr lang="en-GB" sz="1200" dirty="0"/>
                        <a:t>73</a:t>
                      </a:r>
                    </a:p>
                  </a:txBody>
                  <a:tcPr/>
                </a:tc>
                <a:extLst>
                  <a:ext uri="{0D108BD9-81ED-4DB2-BD59-A6C34878D82A}">
                    <a16:rowId xmlns:a16="http://schemas.microsoft.com/office/drawing/2014/main" val="2107395147"/>
                  </a:ext>
                </a:extLst>
              </a:tr>
              <a:tr h="260691">
                <a:tc>
                  <a:txBody>
                    <a:bodyPr/>
                    <a:lstStyle/>
                    <a:p>
                      <a:r>
                        <a:rPr lang="en-GB" sz="1200" b="1" dirty="0"/>
                        <a:t>Norfolk and Waveney</a:t>
                      </a:r>
                    </a:p>
                  </a:txBody>
                  <a:tcPr/>
                </a:tc>
                <a:tc>
                  <a:txBody>
                    <a:bodyPr/>
                    <a:lstStyle/>
                    <a:p>
                      <a:r>
                        <a:rPr lang="en-GB" sz="1200" b="1" dirty="0"/>
                        <a:t>611</a:t>
                      </a:r>
                    </a:p>
                  </a:txBody>
                  <a:tcPr/>
                </a:tc>
                <a:extLst>
                  <a:ext uri="{0D108BD9-81ED-4DB2-BD59-A6C34878D82A}">
                    <a16:rowId xmlns:a16="http://schemas.microsoft.com/office/drawing/2014/main" val="10008"/>
                  </a:ext>
                </a:extLst>
              </a:tr>
            </a:tbl>
          </a:graphicData>
        </a:graphic>
      </p:graphicFrame>
      <p:sp>
        <p:nvSpPr>
          <p:cNvPr id="4" name="Slide Number Placeholder 3"/>
          <p:cNvSpPr>
            <a:spLocks noGrp="1"/>
          </p:cNvSpPr>
          <p:nvPr>
            <p:ph type="sldNum" sz="quarter" idx="12"/>
          </p:nvPr>
        </p:nvSpPr>
        <p:spPr/>
        <p:txBody>
          <a:bodyPr/>
          <a:lstStyle/>
          <a:p>
            <a:fld id="{114C633D-C7D6-4361-B8EB-1FB5A2E0DB5E}" type="slidenum">
              <a:rPr lang="en-GB" smtClean="0"/>
              <a:t>3</a:t>
            </a:fld>
            <a:endParaRPr lang="en-GB"/>
          </a:p>
        </p:txBody>
      </p:sp>
      <p:sp>
        <p:nvSpPr>
          <p:cNvPr id="5" name="Date Placeholder 4"/>
          <p:cNvSpPr>
            <a:spLocks noGrp="1"/>
          </p:cNvSpPr>
          <p:nvPr>
            <p:ph type="dt" sz="half" idx="10"/>
          </p:nvPr>
        </p:nvSpPr>
        <p:spPr/>
        <p:txBody>
          <a:bodyPr/>
          <a:lstStyle/>
          <a:p>
            <a:r>
              <a:rPr lang="en-US"/>
              <a:t>02/02/2021</a:t>
            </a:r>
            <a:endParaRPr lang="en-GB"/>
          </a:p>
        </p:txBody>
      </p:sp>
    </p:spTree>
    <p:extLst>
      <p:ext uri="{BB962C8B-B14F-4D97-AF65-F5344CB8AC3E}">
        <p14:creationId xmlns:p14="http://schemas.microsoft.com/office/powerpoint/2010/main" val="631579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803" y="-172122"/>
            <a:ext cx="9084148" cy="1325563"/>
          </a:xfrm>
        </p:spPr>
        <p:txBody>
          <a:bodyPr>
            <a:normAutofit/>
          </a:bodyPr>
          <a:lstStyle/>
          <a:p>
            <a:r>
              <a:rPr lang="en-GB" sz="2400" b="1" dirty="0"/>
              <a:t>This community building block approach can be applied across Norfolk and Waveney to build localities – for example market town localities</a:t>
            </a:r>
          </a:p>
        </p:txBody>
      </p:sp>
      <p:sp>
        <p:nvSpPr>
          <p:cNvPr id="5" name="Slide Number Placeholder 4"/>
          <p:cNvSpPr>
            <a:spLocks noGrp="1"/>
          </p:cNvSpPr>
          <p:nvPr>
            <p:ph type="sldNum" sz="quarter" idx="12"/>
          </p:nvPr>
        </p:nvSpPr>
        <p:spPr/>
        <p:txBody>
          <a:bodyPr/>
          <a:lstStyle/>
          <a:p>
            <a:fld id="{D5A7A281-F73D-4293-AAFA-37A160B88AE1}" type="slidenum">
              <a:rPr lang="en-GB" smtClean="0"/>
              <a:t>4</a:t>
            </a:fld>
            <a:endParaRPr lang="en-GB" dirty="0"/>
          </a:p>
        </p:txBody>
      </p:sp>
      <p:sp>
        <p:nvSpPr>
          <p:cNvPr id="10" name="TextBox 9"/>
          <p:cNvSpPr txBox="1"/>
          <p:nvPr/>
        </p:nvSpPr>
        <p:spPr>
          <a:xfrm>
            <a:off x="4481392" y="6427738"/>
            <a:ext cx="6577469" cy="307777"/>
          </a:xfrm>
          <a:prstGeom prst="rect">
            <a:avLst/>
          </a:prstGeom>
          <a:noFill/>
        </p:spPr>
        <p:txBody>
          <a:bodyPr wrap="square" rtlCol="0">
            <a:spAutoFit/>
          </a:bodyPr>
          <a:lstStyle/>
          <a:p>
            <a:r>
              <a:rPr lang="en-GB" sz="1400" b="1" dirty="0"/>
              <a:t>The localities listed make up about 49% of the total Norfolk and Waveney population</a:t>
            </a:r>
          </a:p>
        </p:txBody>
      </p:sp>
      <p:sp>
        <p:nvSpPr>
          <p:cNvPr id="6" name="Date Placeholder 5"/>
          <p:cNvSpPr>
            <a:spLocks noGrp="1"/>
          </p:cNvSpPr>
          <p:nvPr>
            <p:ph type="dt" sz="half" idx="10"/>
          </p:nvPr>
        </p:nvSpPr>
        <p:spPr/>
        <p:txBody>
          <a:bodyPr/>
          <a:lstStyle/>
          <a:p>
            <a:r>
              <a:rPr lang="en-US"/>
              <a:t>02/02/2021</a:t>
            </a:r>
            <a:endParaRPr lang="en-GB"/>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56863" y="1785826"/>
            <a:ext cx="6307753" cy="4488024"/>
          </a:xfrm>
          <a:prstGeom prst="rect">
            <a:avLst/>
          </a:prstGeom>
        </p:spPr>
      </p:pic>
      <p:sp>
        <p:nvSpPr>
          <p:cNvPr id="9" name="TextBox 8"/>
          <p:cNvSpPr txBox="1"/>
          <p:nvPr/>
        </p:nvSpPr>
        <p:spPr>
          <a:xfrm>
            <a:off x="4730018" y="1054135"/>
            <a:ext cx="2208539" cy="830997"/>
          </a:xfrm>
          <a:prstGeom prst="rect">
            <a:avLst/>
          </a:prstGeom>
          <a:solidFill>
            <a:schemeClr val="bg1"/>
          </a:solidFill>
        </p:spPr>
        <p:txBody>
          <a:bodyPr wrap="square" rtlCol="0">
            <a:spAutoFit/>
          </a:bodyPr>
          <a:lstStyle/>
          <a:p>
            <a:pPr marL="171450" indent="-171450">
              <a:buFont typeface="Arial" panose="020B0604020202020204" pitchFamily="34" charset="0"/>
              <a:buChar char="•"/>
            </a:pPr>
            <a:r>
              <a:rPr lang="en-GB" sz="1200" b="1" dirty="0"/>
              <a:t>These can be amended</a:t>
            </a:r>
          </a:p>
          <a:p>
            <a:pPr marL="171450" indent="-171450">
              <a:buFont typeface="Arial" panose="020B0604020202020204" pitchFamily="34" charset="0"/>
              <a:buChar char="•"/>
            </a:pPr>
            <a:r>
              <a:rPr lang="en-GB" sz="1200" b="1" dirty="0"/>
              <a:t>Outlier areas can be assigned to their nearest locality</a:t>
            </a:r>
          </a:p>
          <a:p>
            <a:pPr marL="171450" indent="-171450">
              <a:buFont typeface="Arial" panose="020B0604020202020204" pitchFamily="34" charset="0"/>
              <a:buChar char="•"/>
            </a:pPr>
            <a:r>
              <a:rPr lang="en-GB" sz="1200" b="1" dirty="0"/>
              <a:t>Do they look about right?</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70420" y="598075"/>
            <a:ext cx="2919214" cy="2077047"/>
          </a:xfrm>
          <a:prstGeom prst="rect">
            <a:avLst/>
          </a:prstGeom>
        </p:spPr>
      </p:pic>
      <p:sp>
        <p:nvSpPr>
          <p:cNvPr id="11" name="TextBox 10"/>
          <p:cNvSpPr txBox="1"/>
          <p:nvPr/>
        </p:nvSpPr>
        <p:spPr>
          <a:xfrm>
            <a:off x="8390573" y="1268233"/>
            <a:ext cx="844350" cy="276999"/>
          </a:xfrm>
          <a:prstGeom prst="rect">
            <a:avLst/>
          </a:prstGeom>
          <a:solidFill>
            <a:schemeClr val="bg1"/>
          </a:solidFill>
        </p:spPr>
        <p:txBody>
          <a:bodyPr wrap="square" rtlCol="0">
            <a:spAutoFit/>
          </a:bodyPr>
          <a:lstStyle/>
          <a:p>
            <a:r>
              <a:rPr lang="en-GB" sz="1200" dirty="0"/>
              <a:t>Norwich 3</a:t>
            </a:r>
          </a:p>
        </p:txBody>
      </p:sp>
      <p:sp>
        <p:nvSpPr>
          <p:cNvPr id="12" name="TextBox 11"/>
          <p:cNvSpPr txBox="1"/>
          <p:nvPr/>
        </p:nvSpPr>
        <p:spPr>
          <a:xfrm>
            <a:off x="10002718" y="280618"/>
            <a:ext cx="844350" cy="276999"/>
          </a:xfrm>
          <a:prstGeom prst="rect">
            <a:avLst/>
          </a:prstGeom>
          <a:solidFill>
            <a:schemeClr val="bg1"/>
          </a:solidFill>
        </p:spPr>
        <p:txBody>
          <a:bodyPr wrap="square" rtlCol="0">
            <a:spAutoFit/>
          </a:bodyPr>
          <a:lstStyle/>
          <a:p>
            <a:r>
              <a:rPr lang="en-GB" sz="1200" dirty="0"/>
              <a:t>Norwich 1</a:t>
            </a:r>
          </a:p>
        </p:txBody>
      </p:sp>
      <p:sp>
        <p:nvSpPr>
          <p:cNvPr id="13" name="TextBox 12"/>
          <p:cNvSpPr txBox="1"/>
          <p:nvPr/>
        </p:nvSpPr>
        <p:spPr>
          <a:xfrm>
            <a:off x="11290111" y="876442"/>
            <a:ext cx="844350" cy="276999"/>
          </a:xfrm>
          <a:prstGeom prst="rect">
            <a:avLst/>
          </a:prstGeom>
          <a:solidFill>
            <a:schemeClr val="bg1"/>
          </a:solidFill>
        </p:spPr>
        <p:txBody>
          <a:bodyPr wrap="square" rtlCol="0">
            <a:spAutoFit/>
          </a:bodyPr>
          <a:lstStyle/>
          <a:p>
            <a:r>
              <a:rPr lang="en-GB" sz="1200" dirty="0"/>
              <a:t>Norwich 2</a:t>
            </a:r>
          </a:p>
        </p:txBody>
      </p:sp>
      <p:sp>
        <p:nvSpPr>
          <p:cNvPr id="14" name="TextBox 13"/>
          <p:cNvSpPr txBox="1"/>
          <p:nvPr/>
        </p:nvSpPr>
        <p:spPr>
          <a:xfrm>
            <a:off x="10847068" y="2756797"/>
            <a:ext cx="844350" cy="276999"/>
          </a:xfrm>
          <a:prstGeom prst="rect">
            <a:avLst/>
          </a:prstGeom>
          <a:solidFill>
            <a:schemeClr val="bg1"/>
          </a:solidFill>
        </p:spPr>
        <p:txBody>
          <a:bodyPr wrap="square" rtlCol="0">
            <a:spAutoFit/>
          </a:bodyPr>
          <a:lstStyle/>
          <a:p>
            <a:r>
              <a:rPr lang="en-GB" sz="1200" dirty="0"/>
              <a:t>Norwich 4</a:t>
            </a:r>
          </a:p>
        </p:txBody>
      </p:sp>
      <p:cxnSp>
        <p:nvCxnSpPr>
          <p:cNvPr id="16" name="Straight Arrow Connector 15"/>
          <p:cNvCxnSpPr/>
          <p:nvPr/>
        </p:nvCxnSpPr>
        <p:spPr>
          <a:xfrm flipH="1" flipV="1">
            <a:off x="10702212" y="2323322"/>
            <a:ext cx="356649" cy="433475"/>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9136755" y="1425609"/>
            <a:ext cx="747277" cy="379094"/>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2" idx="2"/>
          </p:cNvCxnSpPr>
          <p:nvPr/>
        </p:nvCxnSpPr>
        <p:spPr>
          <a:xfrm>
            <a:off x="10424893" y="557617"/>
            <a:ext cx="34723" cy="457324"/>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11150082" y="1153441"/>
            <a:ext cx="541336" cy="483157"/>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graphicFrame>
        <p:nvGraphicFramePr>
          <p:cNvPr id="3" name="Table 2">
            <a:extLst>
              <a:ext uri="{FF2B5EF4-FFF2-40B4-BE49-F238E27FC236}">
                <a16:creationId xmlns:a16="http://schemas.microsoft.com/office/drawing/2014/main" id="{ABD63FB3-0E2C-46E6-B94F-AB432D9050CF}"/>
              </a:ext>
            </a:extLst>
          </p:cNvPr>
          <p:cNvGraphicFramePr>
            <a:graphicFrameLocks noGrp="1"/>
          </p:cNvGraphicFramePr>
          <p:nvPr>
            <p:extLst>
              <p:ext uri="{D42A27DB-BD31-4B8C-83A1-F6EECF244321}">
                <p14:modId xmlns:p14="http://schemas.microsoft.com/office/powerpoint/2010/main" val="2321823916"/>
              </p:ext>
            </p:extLst>
          </p:nvPr>
        </p:nvGraphicFramePr>
        <p:xfrm>
          <a:off x="363737" y="937179"/>
          <a:ext cx="3971584" cy="5349240"/>
        </p:xfrm>
        <a:graphic>
          <a:graphicData uri="http://schemas.openxmlformats.org/drawingml/2006/table">
            <a:tbl>
              <a:tblPr/>
              <a:tblGrid>
                <a:gridCol w="1559057">
                  <a:extLst>
                    <a:ext uri="{9D8B030D-6E8A-4147-A177-3AD203B41FA5}">
                      <a16:colId xmlns:a16="http://schemas.microsoft.com/office/drawing/2014/main" val="1224526234"/>
                    </a:ext>
                  </a:extLst>
                </a:gridCol>
                <a:gridCol w="1315556">
                  <a:extLst>
                    <a:ext uri="{9D8B030D-6E8A-4147-A177-3AD203B41FA5}">
                      <a16:colId xmlns:a16="http://schemas.microsoft.com/office/drawing/2014/main" val="2166089443"/>
                    </a:ext>
                  </a:extLst>
                </a:gridCol>
                <a:gridCol w="1096971">
                  <a:extLst>
                    <a:ext uri="{9D8B030D-6E8A-4147-A177-3AD203B41FA5}">
                      <a16:colId xmlns:a16="http://schemas.microsoft.com/office/drawing/2014/main" val="2219983330"/>
                    </a:ext>
                  </a:extLst>
                </a:gridCol>
              </a:tblGrid>
              <a:tr h="66653">
                <a:tc>
                  <a:txBody>
                    <a:bodyPr/>
                    <a:lstStyle/>
                    <a:p>
                      <a:pPr algn="l" fontAlgn="b"/>
                      <a:r>
                        <a:rPr lang="en-GB" sz="900" b="1" i="0" u="none" strike="noStrike" dirty="0">
                          <a:solidFill>
                            <a:srgbClr val="FFFFFF"/>
                          </a:solidFill>
                          <a:effectLst/>
                          <a:latin typeface="Calibri" panose="020F0502020204030204" pitchFamily="34" charset="0"/>
                        </a:rPr>
                        <a:t>Locality</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900" b="1" i="0" u="none" strike="noStrike" dirty="0">
                          <a:solidFill>
                            <a:srgbClr val="FFFFFF"/>
                          </a:solidFill>
                          <a:effectLst/>
                          <a:latin typeface="Calibri" panose="020F0502020204030204" pitchFamily="34" charset="0"/>
                        </a:rPr>
                        <a:t>Population 2019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900" b="1" i="0" u="none" strike="noStrike" dirty="0">
                          <a:solidFill>
                            <a:srgbClr val="FFFFFF"/>
                          </a:solidFill>
                          <a:effectLst/>
                          <a:latin typeface="Calibri" panose="020F0502020204030204" pitchFamily="34" charset="0"/>
                        </a:rPr>
                        <a:t>Female Population 15 to 44 2019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extLst>
                  <a:ext uri="{0D108BD9-81ED-4DB2-BD59-A6C34878D82A}">
                    <a16:rowId xmlns:a16="http://schemas.microsoft.com/office/drawing/2014/main" val="3458705466"/>
                  </a:ext>
                </a:extLst>
              </a:tr>
              <a:tr h="66653">
                <a:tc>
                  <a:txBody>
                    <a:bodyPr/>
                    <a:lstStyle/>
                    <a:p>
                      <a:pPr algn="l" fontAlgn="b"/>
                      <a:r>
                        <a:rPr lang="en-GB" sz="900" b="0" i="0" u="none" strike="noStrike">
                          <a:solidFill>
                            <a:srgbClr val="000000"/>
                          </a:solidFill>
                          <a:effectLst/>
                          <a:latin typeface="Calibri" panose="020F0502020204030204" pitchFamily="34" charset="0"/>
                        </a:rPr>
                        <a:t>Attleborough</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dirty="0">
                          <a:solidFill>
                            <a:srgbClr val="000000"/>
                          </a:solidFill>
                          <a:effectLst/>
                          <a:latin typeface="Calibri" panose="020F0502020204030204" pitchFamily="34" charset="0"/>
                        </a:rPr>
                        <a:t>12,448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2,087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20337530"/>
                  </a:ext>
                </a:extLst>
              </a:tr>
              <a:tr h="66653">
                <a:tc>
                  <a:txBody>
                    <a:bodyPr/>
                    <a:lstStyle/>
                    <a:p>
                      <a:pPr algn="l" fontAlgn="b"/>
                      <a:r>
                        <a:rPr lang="en-GB" sz="900" b="0" i="0" u="none" strike="noStrike">
                          <a:solidFill>
                            <a:srgbClr val="000000"/>
                          </a:solidFill>
                          <a:effectLst/>
                          <a:latin typeface="Calibri" panose="020F0502020204030204" pitchFamily="34" charset="0"/>
                        </a:rPr>
                        <a:t>Aylsham</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900" b="0" i="0" u="none" strike="noStrike" dirty="0">
                          <a:solidFill>
                            <a:srgbClr val="000000"/>
                          </a:solidFill>
                          <a:effectLst/>
                          <a:latin typeface="Calibri" panose="020F0502020204030204" pitchFamily="34" charset="0"/>
                        </a:rPr>
                        <a:t>7,116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1,047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26507723"/>
                  </a:ext>
                </a:extLst>
              </a:tr>
              <a:tr h="66653">
                <a:tc>
                  <a:txBody>
                    <a:bodyPr/>
                    <a:lstStyle/>
                    <a:p>
                      <a:pPr algn="l" fontAlgn="b"/>
                      <a:r>
                        <a:rPr lang="en-GB" sz="900" b="0" i="0" u="none" strike="noStrike">
                          <a:solidFill>
                            <a:srgbClr val="000000"/>
                          </a:solidFill>
                          <a:effectLst/>
                          <a:latin typeface="Calibri" panose="020F0502020204030204" pitchFamily="34" charset="0"/>
                        </a:rPr>
                        <a:t>Cromer</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dirty="0">
                          <a:solidFill>
                            <a:srgbClr val="000000"/>
                          </a:solidFill>
                          <a:effectLst/>
                          <a:latin typeface="Calibri" panose="020F0502020204030204" pitchFamily="34" charset="0"/>
                        </a:rPr>
                        <a:t>7,738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1,002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2155250"/>
                  </a:ext>
                </a:extLst>
              </a:tr>
              <a:tr h="66653">
                <a:tc>
                  <a:txBody>
                    <a:bodyPr/>
                    <a:lstStyle/>
                    <a:p>
                      <a:pPr algn="l" fontAlgn="b"/>
                      <a:r>
                        <a:rPr lang="en-GB" sz="900" b="0" i="0" u="none" strike="noStrike">
                          <a:solidFill>
                            <a:srgbClr val="000000"/>
                          </a:solidFill>
                          <a:effectLst/>
                          <a:latin typeface="Calibri" panose="020F0502020204030204" pitchFamily="34" charset="0"/>
                        </a:rPr>
                        <a:t>Dereham</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900" b="0" i="0" u="none" strike="noStrike" dirty="0">
                          <a:solidFill>
                            <a:srgbClr val="000000"/>
                          </a:solidFill>
                          <a:effectLst/>
                          <a:latin typeface="Calibri" panose="020F0502020204030204" pitchFamily="34" charset="0"/>
                        </a:rPr>
                        <a:t>19,464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3,223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7686924"/>
                  </a:ext>
                </a:extLst>
              </a:tr>
              <a:tr h="66653">
                <a:tc>
                  <a:txBody>
                    <a:bodyPr/>
                    <a:lstStyle/>
                    <a:p>
                      <a:pPr algn="l" fontAlgn="b"/>
                      <a:r>
                        <a:rPr lang="en-GB" sz="900" b="0" i="0" u="none" strike="noStrike">
                          <a:solidFill>
                            <a:srgbClr val="000000"/>
                          </a:solidFill>
                          <a:effectLst/>
                          <a:latin typeface="Calibri" panose="020F0502020204030204" pitchFamily="34" charset="0"/>
                        </a:rPr>
                        <a:t>Diss</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dirty="0">
                          <a:solidFill>
                            <a:srgbClr val="000000"/>
                          </a:solidFill>
                          <a:effectLst/>
                          <a:latin typeface="Calibri" panose="020F0502020204030204" pitchFamily="34" charset="0"/>
                        </a:rPr>
                        <a:t>8,604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1,387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1279487"/>
                  </a:ext>
                </a:extLst>
              </a:tr>
              <a:tr h="66653">
                <a:tc>
                  <a:txBody>
                    <a:bodyPr/>
                    <a:lstStyle/>
                    <a:p>
                      <a:pPr algn="l" fontAlgn="b"/>
                      <a:r>
                        <a:rPr lang="en-GB" sz="900" b="0" i="0" u="none" strike="noStrike">
                          <a:solidFill>
                            <a:srgbClr val="000000"/>
                          </a:solidFill>
                          <a:effectLst/>
                          <a:latin typeface="Calibri" panose="020F0502020204030204" pitchFamily="34" charset="0"/>
                        </a:rPr>
                        <a:t>Downham Market</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900" b="0" i="0" u="none" strike="noStrike" dirty="0">
                          <a:solidFill>
                            <a:srgbClr val="000000"/>
                          </a:solidFill>
                          <a:effectLst/>
                          <a:latin typeface="Calibri" panose="020F0502020204030204" pitchFamily="34" charset="0"/>
                        </a:rPr>
                        <a:t>11,005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1,635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40289185"/>
                  </a:ext>
                </a:extLst>
              </a:tr>
              <a:tr h="66653">
                <a:tc>
                  <a:txBody>
                    <a:bodyPr/>
                    <a:lstStyle/>
                    <a:p>
                      <a:pPr algn="l" fontAlgn="b"/>
                      <a:r>
                        <a:rPr lang="en-GB" sz="900" b="0" i="0" u="none" strike="noStrike">
                          <a:solidFill>
                            <a:srgbClr val="000000"/>
                          </a:solidFill>
                          <a:effectLst/>
                          <a:latin typeface="Calibri" panose="020F0502020204030204" pitchFamily="34" charset="0"/>
                        </a:rPr>
                        <a:t>Fakenham</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a:solidFill>
                            <a:srgbClr val="000000"/>
                          </a:solidFill>
                          <a:effectLst/>
                          <a:latin typeface="Calibri" panose="020F0502020204030204" pitchFamily="34" charset="0"/>
                        </a:rPr>
                        <a:t>7,937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1,127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73497566"/>
                  </a:ext>
                </a:extLst>
              </a:tr>
              <a:tr h="66653">
                <a:tc>
                  <a:txBody>
                    <a:bodyPr/>
                    <a:lstStyle/>
                    <a:p>
                      <a:pPr algn="l" fontAlgn="b"/>
                      <a:r>
                        <a:rPr lang="en-GB" sz="900" b="0" i="0" u="none" strike="noStrike">
                          <a:solidFill>
                            <a:srgbClr val="000000"/>
                          </a:solidFill>
                          <a:effectLst/>
                          <a:latin typeface="Calibri" panose="020F0502020204030204" pitchFamily="34" charset="0"/>
                        </a:rPr>
                        <a:t>Gorleston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900" b="0" i="0" u="none" strike="noStrike" dirty="0">
                          <a:solidFill>
                            <a:srgbClr val="000000"/>
                          </a:solidFill>
                          <a:effectLst/>
                          <a:latin typeface="Calibri" panose="020F0502020204030204" pitchFamily="34" charset="0"/>
                        </a:rPr>
                        <a:t>25,726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4,453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0045844"/>
                  </a:ext>
                </a:extLst>
              </a:tr>
              <a:tr h="66653">
                <a:tc>
                  <a:txBody>
                    <a:bodyPr/>
                    <a:lstStyle/>
                    <a:p>
                      <a:pPr algn="l" fontAlgn="b"/>
                      <a:r>
                        <a:rPr lang="en-GB" sz="900" b="0" i="0" u="none" strike="noStrike">
                          <a:solidFill>
                            <a:srgbClr val="000000"/>
                          </a:solidFill>
                          <a:effectLst/>
                          <a:latin typeface="Calibri" panose="020F0502020204030204" pitchFamily="34" charset="0"/>
                        </a:rPr>
                        <a:t>Great Yarmouth</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dirty="0">
                          <a:solidFill>
                            <a:srgbClr val="000000"/>
                          </a:solidFill>
                          <a:effectLst/>
                          <a:latin typeface="Calibri" panose="020F0502020204030204" pitchFamily="34" charset="0"/>
                        </a:rPr>
                        <a:t>29,158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5,404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41258298"/>
                  </a:ext>
                </a:extLst>
              </a:tr>
              <a:tr h="66653">
                <a:tc>
                  <a:txBody>
                    <a:bodyPr/>
                    <a:lstStyle/>
                    <a:p>
                      <a:pPr algn="l" fontAlgn="b"/>
                      <a:r>
                        <a:rPr lang="en-GB" sz="900" b="0" i="0" u="none" strike="noStrike">
                          <a:solidFill>
                            <a:srgbClr val="000000"/>
                          </a:solidFill>
                          <a:effectLst/>
                          <a:latin typeface="Calibri" panose="020F0502020204030204" pitchFamily="34" charset="0"/>
                        </a:rPr>
                        <a:t>Holt</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900" b="0" i="0" u="none" strike="noStrike" dirty="0">
                          <a:solidFill>
                            <a:srgbClr val="000000"/>
                          </a:solidFill>
                          <a:effectLst/>
                          <a:latin typeface="Calibri" panose="020F0502020204030204" pitchFamily="34" charset="0"/>
                        </a:rPr>
                        <a:t>4,189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559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6030450"/>
                  </a:ext>
                </a:extLst>
              </a:tr>
              <a:tr h="66653">
                <a:tc>
                  <a:txBody>
                    <a:bodyPr/>
                    <a:lstStyle/>
                    <a:p>
                      <a:pPr algn="l" fontAlgn="b"/>
                      <a:r>
                        <a:rPr lang="en-GB" sz="900" b="0" i="0" u="none" strike="noStrike">
                          <a:solidFill>
                            <a:srgbClr val="000000"/>
                          </a:solidFill>
                          <a:effectLst/>
                          <a:latin typeface="Calibri" panose="020F0502020204030204" pitchFamily="34" charset="0"/>
                        </a:rPr>
                        <a:t>Hunstanton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a:solidFill>
                            <a:srgbClr val="000000"/>
                          </a:solidFill>
                          <a:effectLst/>
                          <a:latin typeface="Calibri" panose="020F0502020204030204" pitchFamily="34" charset="0"/>
                        </a:rPr>
                        <a:t>3,999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403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2575991"/>
                  </a:ext>
                </a:extLst>
              </a:tr>
              <a:tr h="66653">
                <a:tc>
                  <a:txBody>
                    <a:bodyPr/>
                    <a:lstStyle/>
                    <a:p>
                      <a:pPr algn="l" fontAlgn="b"/>
                      <a:r>
                        <a:rPr lang="en-GB" sz="900" b="0" i="0" u="none" strike="noStrike">
                          <a:solidFill>
                            <a:srgbClr val="000000"/>
                          </a:solidFill>
                          <a:effectLst/>
                          <a:latin typeface="Calibri" panose="020F0502020204030204" pitchFamily="34" charset="0"/>
                        </a:rPr>
                        <a:t>King's Lynn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900" b="0" i="0" u="none" strike="noStrike" dirty="0">
                          <a:solidFill>
                            <a:srgbClr val="000000"/>
                          </a:solidFill>
                          <a:effectLst/>
                          <a:latin typeface="Calibri" panose="020F0502020204030204" pitchFamily="34" charset="0"/>
                        </a:rPr>
                        <a:t>41,746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8,035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475444"/>
                  </a:ext>
                </a:extLst>
              </a:tr>
              <a:tr h="66653">
                <a:tc>
                  <a:txBody>
                    <a:bodyPr/>
                    <a:lstStyle/>
                    <a:p>
                      <a:pPr algn="l" fontAlgn="b"/>
                      <a:r>
                        <a:rPr lang="en-GB" sz="900" b="0" i="0" u="none" strike="noStrike">
                          <a:solidFill>
                            <a:srgbClr val="000000"/>
                          </a:solidFill>
                          <a:effectLst/>
                          <a:latin typeface="Calibri" panose="020F0502020204030204" pitchFamily="34" charset="0"/>
                        </a:rPr>
                        <a:t>Loddon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dirty="0">
                          <a:solidFill>
                            <a:srgbClr val="000000"/>
                          </a:solidFill>
                          <a:effectLst/>
                          <a:latin typeface="Calibri" panose="020F0502020204030204" pitchFamily="34" charset="0"/>
                        </a:rPr>
                        <a:t>3,005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471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89214871"/>
                  </a:ext>
                </a:extLst>
              </a:tr>
              <a:tr h="66653">
                <a:tc>
                  <a:txBody>
                    <a:bodyPr/>
                    <a:lstStyle/>
                    <a:p>
                      <a:pPr algn="l" fontAlgn="b"/>
                      <a:r>
                        <a:rPr lang="en-GB" sz="900" b="0" i="0" u="none" strike="noStrike">
                          <a:solidFill>
                            <a:srgbClr val="000000"/>
                          </a:solidFill>
                          <a:effectLst/>
                          <a:latin typeface="Calibri" panose="020F0502020204030204" pitchFamily="34" charset="0"/>
                        </a:rPr>
                        <a:t>Long Stratton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900" b="0" i="0" u="none" strike="noStrike" dirty="0">
                          <a:solidFill>
                            <a:srgbClr val="000000"/>
                          </a:solidFill>
                          <a:effectLst/>
                          <a:latin typeface="Calibri" panose="020F0502020204030204" pitchFamily="34" charset="0"/>
                        </a:rPr>
                        <a:t>2,122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393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6364409"/>
                  </a:ext>
                </a:extLst>
              </a:tr>
              <a:tr h="66653">
                <a:tc>
                  <a:txBody>
                    <a:bodyPr/>
                    <a:lstStyle/>
                    <a:p>
                      <a:pPr algn="l" fontAlgn="b"/>
                      <a:r>
                        <a:rPr lang="en-GB" sz="900" b="0" i="0" u="none" strike="noStrike">
                          <a:solidFill>
                            <a:srgbClr val="000000"/>
                          </a:solidFill>
                          <a:effectLst/>
                          <a:latin typeface="Calibri" panose="020F0502020204030204" pitchFamily="34" charset="0"/>
                        </a:rPr>
                        <a:t>North Walsham</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dirty="0">
                          <a:solidFill>
                            <a:srgbClr val="000000"/>
                          </a:solidFill>
                          <a:effectLst/>
                          <a:latin typeface="Calibri" panose="020F0502020204030204" pitchFamily="34" charset="0"/>
                        </a:rPr>
                        <a:t>12,901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1,909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9505495"/>
                  </a:ext>
                </a:extLst>
              </a:tr>
              <a:tr h="66653">
                <a:tc>
                  <a:txBody>
                    <a:bodyPr/>
                    <a:lstStyle/>
                    <a:p>
                      <a:pPr algn="l" fontAlgn="b"/>
                      <a:r>
                        <a:rPr lang="en-GB" sz="900" b="0" i="0" u="none" strike="noStrike">
                          <a:solidFill>
                            <a:srgbClr val="000000"/>
                          </a:solidFill>
                          <a:effectLst/>
                          <a:latin typeface="Calibri" panose="020F0502020204030204" pitchFamily="34" charset="0"/>
                        </a:rPr>
                        <a:t>Norwich 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900" b="0" i="0" u="none" strike="noStrike">
                          <a:solidFill>
                            <a:srgbClr val="000000"/>
                          </a:solidFill>
                          <a:effectLst/>
                          <a:latin typeface="Calibri" panose="020F0502020204030204" pitchFamily="34" charset="0"/>
                        </a:rPr>
                        <a:t>36,157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8,202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95033720"/>
                  </a:ext>
                </a:extLst>
              </a:tr>
              <a:tr h="66653">
                <a:tc>
                  <a:txBody>
                    <a:bodyPr/>
                    <a:lstStyle/>
                    <a:p>
                      <a:pPr algn="l" fontAlgn="b"/>
                      <a:r>
                        <a:rPr lang="en-GB" sz="900" b="0" i="0" u="none" strike="noStrike">
                          <a:solidFill>
                            <a:srgbClr val="000000"/>
                          </a:solidFill>
                          <a:effectLst/>
                          <a:latin typeface="Calibri" panose="020F0502020204030204" pitchFamily="34" charset="0"/>
                        </a:rPr>
                        <a:t>Norwich 2</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dirty="0">
                          <a:solidFill>
                            <a:srgbClr val="000000"/>
                          </a:solidFill>
                          <a:effectLst/>
                          <a:latin typeface="Calibri" panose="020F0502020204030204" pitchFamily="34" charset="0"/>
                        </a:rPr>
                        <a:t>17,504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3,443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84492928"/>
                  </a:ext>
                </a:extLst>
              </a:tr>
              <a:tr h="66653">
                <a:tc>
                  <a:txBody>
                    <a:bodyPr/>
                    <a:lstStyle/>
                    <a:p>
                      <a:pPr algn="l" fontAlgn="b"/>
                      <a:r>
                        <a:rPr lang="en-GB" sz="900" b="0" i="0" u="none" strike="noStrike">
                          <a:solidFill>
                            <a:srgbClr val="000000"/>
                          </a:solidFill>
                          <a:effectLst/>
                          <a:latin typeface="Calibri" panose="020F0502020204030204" pitchFamily="34" charset="0"/>
                        </a:rPr>
                        <a:t>Norwich 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900" b="0" i="0" u="none" strike="noStrike" dirty="0">
                          <a:solidFill>
                            <a:srgbClr val="000000"/>
                          </a:solidFill>
                          <a:effectLst/>
                          <a:latin typeface="Calibri" panose="020F0502020204030204" pitchFamily="34" charset="0"/>
                        </a:rPr>
                        <a:t>37,768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10,784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615040"/>
                  </a:ext>
                </a:extLst>
              </a:tr>
              <a:tr h="66653">
                <a:tc>
                  <a:txBody>
                    <a:bodyPr/>
                    <a:lstStyle/>
                    <a:p>
                      <a:pPr algn="l" fontAlgn="b"/>
                      <a:r>
                        <a:rPr lang="en-GB" sz="900" b="0" i="0" u="none" strike="noStrike">
                          <a:solidFill>
                            <a:srgbClr val="000000"/>
                          </a:solidFill>
                          <a:effectLst/>
                          <a:latin typeface="Calibri" panose="020F0502020204030204" pitchFamily="34" charset="0"/>
                        </a:rPr>
                        <a:t>Norwich 4</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dirty="0">
                          <a:solidFill>
                            <a:srgbClr val="000000"/>
                          </a:solidFill>
                          <a:effectLst/>
                          <a:latin typeface="Calibri" panose="020F0502020204030204" pitchFamily="34" charset="0"/>
                        </a:rPr>
                        <a:t>49,144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11,356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0565527"/>
                  </a:ext>
                </a:extLst>
              </a:tr>
              <a:tr h="96790">
                <a:tc>
                  <a:txBody>
                    <a:bodyPr/>
                    <a:lstStyle/>
                    <a:p>
                      <a:pPr algn="l" fontAlgn="b"/>
                      <a:r>
                        <a:rPr lang="en-GB" sz="900" b="0" i="0" u="none" strike="noStrike">
                          <a:solidFill>
                            <a:srgbClr val="000000"/>
                          </a:solidFill>
                          <a:effectLst/>
                          <a:latin typeface="Calibri" panose="020F0502020204030204" pitchFamily="34" charset="0"/>
                        </a:rPr>
                        <a:t>Redenhall with Harleston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900" b="0" i="0" u="none" strike="noStrike" dirty="0">
                          <a:solidFill>
                            <a:srgbClr val="000000"/>
                          </a:solidFill>
                          <a:effectLst/>
                          <a:latin typeface="Calibri" panose="020F0502020204030204" pitchFamily="34" charset="0"/>
                        </a:rPr>
                        <a:t>5,226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815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9936167"/>
                  </a:ext>
                </a:extLst>
              </a:tr>
              <a:tr h="66653">
                <a:tc>
                  <a:txBody>
                    <a:bodyPr/>
                    <a:lstStyle/>
                    <a:p>
                      <a:pPr algn="l" fontAlgn="b"/>
                      <a:r>
                        <a:rPr lang="en-GB" sz="900" b="0" i="0" u="none" strike="noStrike">
                          <a:solidFill>
                            <a:srgbClr val="000000"/>
                          </a:solidFill>
                          <a:effectLst/>
                          <a:latin typeface="Calibri" panose="020F0502020204030204" pitchFamily="34" charset="0"/>
                        </a:rPr>
                        <a:t>Sheringham</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dirty="0">
                          <a:solidFill>
                            <a:srgbClr val="000000"/>
                          </a:solidFill>
                          <a:effectLst/>
                          <a:latin typeface="Calibri" panose="020F0502020204030204" pitchFamily="34" charset="0"/>
                        </a:rPr>
                        <a:t>7,365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816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7932621"/>
                  </a:ext>
                </a:extLst>
              </a:tr>
              <a:tr h="66653">
                <a:tc>
                  <a:txBody>
                    <a:bodyPr/>
                    <a:lstStyle/>
                    <a:p>
                      <a:pPr algn="l" fontAlgn="b"/>
                      <a:r>
                        <a:rPr lang="en-GB" sz="900" b="0" i="0" u="none" strike="noStrike">
                          <a:solidFill>
                            <a:srgbClr val="000000"/>
                          </a:solidFill>
                          <a:effectLst/>
                          <a:latin typeface="Calibri" panose="020F0502020204030204" pitchFamily="34" charset="0"/>
                        </a:rPr>
                        <a:t>Stalham</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900" b="0" i="0" u="none" strike="noStrike">
                          <a:solidFill>
                            <a:srgbClr val="000000"/>
                          </a:solidFill>
                          <a:effectLst/>
                          <a:latin typeface="Calibri" panose="020F0502020204030204" pitchFamily="34" charset="0"/>
                        </a:rPr>
                        <a:t>3,154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498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1750734"/>
                  </a:ext>
                </a:extLst>
              </a:tr>
              <a:tr h="66653">
                <a:tc>
                  <a:txBody>
                    <a:bodyPr/>
                    <a:lstStyle/>
                    <a:p>
                      <a:pPr algn="l" fontAlgn="b"/>
                      <a:r>
                        <a:rPr lang="en-GB" sz="900" b="0" i="0" u="none" strike="noStrike">
                          <a:solidFill>
                            <a:srgbClr val="000000"/>
                          </a:solidFill>
                          <a:effectLst/>
                          <a:latin typeface="Calibri" panose="020F0502020204030204" pitchFamily="34" charset="0"/>
                        </a:rPr>
                        <a:t>Swaffham</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a:solidFill>
                            <a:srgbClr val="000000"/>
                          </a:solidFill>
                          <a:effectLst/>
                          <a:latin typeface="Calibri" panose="020F0502020204030204" pitchFamily="34" charset="0"/>
                        </a:rPr>
                        <a:t>8,278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1,247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6350111"/>
                  </a:ext>
                </a:extLst>
              </a:tr>
              <a:tr h="66653">
                <a:tc>
                  <a:txBody>
                    <a:bodyPr/>
                    <a:lstStyle/>
                    <a:p>
                      <a:pPr algn="l" fontAlgn="b"/>
                      <a:r>
                        <a:rPr lang="en-GB" sz="900" b="0" i="0" u="none" strike="noStrike">
                          <a:solidFill>
                            <a:srgbClr val="000000"/>
                          </a:solidFill>
                          <a:effectLst/>
                          <a:latin typeface="Calibri" panose="020F0502020204030204" pitchFamily="34" charset="0"/>
                        </a:rPr>
                        <a:t>Thetford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900" b="0" i="0" u="none" strike="noStrike">
                          <a:solidFill>
                            <a:srgbClr val="000000"/>
                          </a:solidFill>
                          <a:effectLst/>
                          <a:latin typeface="Calibri" panose="020F0502020204030204" pitchFamily="34" charset="0"/>
                        </a:rPr>
                        <a:t>26,837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5,169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4945149"/>
                  </a:ext>
                </a:extLst>
              </a:tr>
              <a:tr h="66653">
                <a:tc>
                  <a:txBody>
                    <a:bodyPr/>
                    <a:lstStyle/>
                    <a:p>
                      <a:pPr algn="l" fontAlgn="b"/>
                      <a:r>
                        <a:rPr lang="en-GB" sz="900" b="0" i="0" u="none" strike="noStrike">
                          <a:solidFill>
                            <a:srgbClr val="000000"/>
                          </a:solidFill>
                          <a:effectLst/>
                          <a:latin typeface="Calibri" panose="020F0502020204030204" pitchFamily="34" charset="0"/>
                        </a:rPr>
                        <a:t>Watton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a:solidFill>
                            <a:srgbClr val="000000"/>
                          </a:solidFill>
                          <a:effectLst/>
                          <a:latin typeface="Calibri" panose="020F0502020204030204" pitchFamily="34" charset="0"/>
                        </a:rPr>
                        <a:t>8,248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1,233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7065176"/>
                  </a:ext>
                </a:extLst>
              </a:tr>
              <a:tr h="66653">
                <a:tc>
                  <a:txBody>
                    <a:bodyPr/>
                    <a:lstStyle/>
                    <a:p>
                      <a:pPr algn="l" fontAlgn="b"/>
                      <a:r>
                        <a:rPr lang="en-GB" sz="900" b="0" i="0" u="none" strike="noStrike">
                          <a:solidFill>
                            <a:srgbClr val="000000"/>
                          </a:solidFill>
                          <a:effectLst/>
                          <a:latin typeface="Calibri" panose="020F0502020204030204" pitchFamily="34" charset="0"/>
                        </a:rPr>
                        <a:t>Wells-next-the-Sea</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900" b="0" i="0" u="none" strike="noStrike">
                          <a:solidFill>
                            <a:srgbClr val="000000"/>
                          </a:solidFill>
                          <a:effectLst/>
                          <a:latin typeface="Calibri" panose="020F0502020204030204" pitchFamily="34" charset="0"/>
                        </a:rPr>
                        <a:t>2,694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348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30987264"/>
                  </a:ext>
                </a:extLst>
              </a:tr>
              <a:tr h="96790">
                <a:tc>
                  <a:txBody>
                    <a:bodyPr/>
                    <a:lstStyle/>
                    <a:p>
                      <a:pPr algn="l" fontAlgn="b"/>
                      <a:r>
                        <a:rPr lang="en-GB" sz="900" b="0" i="0" u="none" strike="noStrike">
                          <a:solidFill>
                            <a:srgbClr val="000000"/>
                          </a:solidFill>
                          <a:effectLst/>
                          <a:latin typeface="Calibri" panose="020F0502020204030204" pitchFamily="34" charset="0"/>
                        </a:rPr>
                        <a:t>Wroxham and Hoveton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a:solidFill>
                            <a:srgbClr val="000000"/>
                          </a:solidFill>
                          <a:effectLst/>
                          <a:latin typeface="Calibri" panose="020F0502020204030204" pitchFamily="34" charset="0"/>
                        </a:rPr>
                        <a:t>4,074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447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62936081"/>
                  </a:ext>
                </a:extLst>
              </a:tr>
              <a:tr h="66653">
                <a:tc>
                  <a:txBody>
                    <a:bodyPr/>
                    <a:lstStyle/>
                    <a:p>
                      <a:pPr algn="l" fontAlgn="b"/>
                      <a:r>
                        <a:rPr lang="en-GB" sz="900" b="0" i="0" u="none" strike="noStrike">
                          <a:solidFill>
                            <a:srgbClr val="000000"/>
                          </a:solidFill>
                          <a:effectLst/>
                          <a:latin typeface="Calibri" panose="020F0502020204030204" pitchFamily="34" charset="0"/>
                        </a:rPr>
                        <a:t>Wymondham</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900" b="0" i="0" u="none" strike="noStrike">
                          <a:solidFill>
                            <a:srgbClr val="000000"/>
                          </a:solidFill>
                          <a:effectLst/>
                          <a:latin typeface="Calibri" panose="020F0502020204030204" pitchFamily="34" charset="0"/>
                        </a:rPr>
                        <a:t>17,325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2,999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79379395"/>
                  </a:ext>
                </a:extLst>
              </a:tr>
              <a:tr h="66653">
                <a:tc>
                  <a:txBody>
                    <a:bodyPr/>
                    <a:lstStyle/>
                    <a:p>
                      <a:pPr algn="l" fontAlgn="b"/>
                      <a:r>
                        <a:rPr lang="en-GB" sz="900" b="0" i="0" u="none" strike="noStrike" dirty="0">
                          <a:solidFill>
                            <a:srgbClr val="000000"/>
                          </a:solidFill>
                          <a:effectLst/>
                          <a:latin typeface="Calibri" panose="020F0502020204030204" pitchFamily="34" charset="0"/>
                        </a:rPr>
                        <a:t>Other Norfolk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a:solidFill>
                            <a:srgbClr val="000000"/>
                          </a:solidFill>
                          <a:effectLst/>
                          <a:latin typeface="Calibri" panose="020F0502020204030204" pitchFamily="34" charset="0"/>
                        </a:rPr>
                        <a:t>486,828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68,855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69890371"/>
                  </a:ext>
                </a:extLst>
              </a:tr>
              <a:tr h="66653">
                <a:tc>
                  <a:txBody>
                    <a:bodyPr/>
                    <a:lstStyle/>
                    <a:p>
                      <a:pPr algn="l" fontAlgn="b"/>
                      <a:r>
                        <a:rPr lang="en-GB" sz="900" b="0" i="0" u="none" strike="noStrike" dirty="0">
                          <a:solidFill>
                            <a:srgbClr val="000000"/>
                          </a:solidFill>
                          <a:effectLst/>
                          <a:latin typeface="Calibri" panose="020F0502020204030204" pitchFamily="34" charset="0"/>
                        </a:rPr>
                        <a:t>Beccles</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900" b="0" i="0" u="none" strike="noStrike">
                          <a:solidFill>
                            <a:srgbClr val="000000"/>
                          </a:solidFill>
                          <a:effectLst/>
                          <a:latin typeface="Calibri" panose="020F0502020204030204" pitchFamily="34" charset="0"/>
                        </a:rPr>
                        <a:t>10,375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1,633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3514227"/>
                  </a:ext>
                </a:extLst>
              </a:tr>
              <a:tr h="66653">
                <a:tc>
                  <a:txBody>
                    <a:bodyPr/>
                    <a:lstStyle/>
                    <a:p>
                      <a:pPr algn="l" fontAlgn="b"/>
                      <a:r>
                        <a:rPr lang="en-GB" sz="900" b="0" i="0" u="none" strike="noStrike" dirty="0">
                          <a:solidFill>
                            <a:srgbClr val="000000"/>
                          </a:solidFill>
                          <a:effectLst/>
                          <a:latin typeface="Calibri" panose="020F0502020204030204" pitchFamily="34" charset="0"/>
                        </a:rPr>
                        <a:t>Bungay</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a:solidFill>
                            <a:srgbClr val="000000"/>
                          </a:solidFill>
                          <a:effectLst/>
                          <a:latin typeface="Calibri" panose="020F0502020204030204" pitchFamily="34" charset="0"/>
                        </a:rPr>
                        <a:t>5,112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781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56374689"/>
                  </a:ext>
                </a:extLst>
              </a:tr>
              <a:tr h="66653">
                <a:tc>
                  <a:txBody>
                    <a:bodyPr/>
                    <a:lstStyle/>
                    <a:p>
                      <a:pPr algn="l" fontAlgn="b"/>
                      <a:r>
                        <a:rPr lang="en-GB" sz="900" b="0" i="0" u="none" strike="noStrike" dirty="0">
                          <a:solidFill>
                            <a:srgbClr val="000000"/>
                          </a:solidFill>
                          <a:effectLst/>
                          <a:latin typeface="Calibri" panose="020F0502020204030204" pitchFamily="34" charset="0"/>
                        </a:rPr>
                        <a:t>Halesworth</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900" b="0" i="0" u="none" strike="noStrike">
                          <a:solidFill>
                            <a:srgbClr val="000000"/>
                          </a:solidFill>
                          <a:effectLst/>
                          <a:latin typeface="Calibri" panose="020F0502020204030204" pitchFamily="34" charset="0"/>
                        </a:rPr>
                        <a:t>4,984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612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08119595"/>
                  </a:ext>
                </a:extLst>
              </a:tr>
              <a:tr h="66653">
                <a:tc>
                  <a:txBody>
                    <a:bodyPr/>
                    <a:lstStyle/>
                    <a:p>
                      <a:pPr algn="l" fontAlgn="b"/>
                      <a:r>
                        <a:rPr lang="en-GB" sz="900" b="0" i="0" u="none" strike="noStrike" dirty="0">
                          <a:solidFill>
                            <a:srgbClr val="000000"/>
                          </a:solidFill>
                          <a:effectLst/>
                          <a:latin typeface="Calibri" panose="020F0502020204030204" pitchFamily="34" charset="0"/>
                        </a:rPr>
                        <a:t>Lowestoft</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a:solidFill>
                            <a:srgbClr val="000000"/>
                          </a:solidFill>
                          <a:effectLst/>
                          <a:latin typeface="Calibri" panose="020F0502020204030204" pitchFamily="34" charset="0"/>
                        </a:rPr>
                        <a:t>62,798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10,096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97106314"/>
                  </a:ext>
                </a:extLst>
              </a:tr>
              <a:tr h="66653">
                <a:tc>
                  <a:txBody>
                    <a:bodyPr/>
                    <a:lstStyle/>
                    <a:p>
                      <a:pPr algn="l" fontAlgn="b"/>
                      <a:r>
                        <a:rPr lang="en-GB" sz="900" b="0" i="0" u="none" strike="noStrike" dirty="0">
                          <a:solidFill>
                            <a:srgbClr val="000000"/>
                          </a:solidFill>
                          <a:effectLst/>
                          <a:latin typeface="Calibri" panose="020F0502020204030204" pitchFamily="34" charset="0"/>
                        </a:rPr>
                        <a:t>Southwold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900" b="0" i="0" u="none" strike="noStrike" dirty="0">
                          <a:solidFill>
                            <a:srgbClr val="000000"/>
                          </a:solidFill>
                          <a:effectLst/>
                          <a:latin typeface="Calibri" panose="020F0502020204030204" pitchFamily="34" charset="0"/>
                        </a:rPr>
                        <a:t>960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69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2453690"/>
                  </a:ext>
                </a:extLst>
              </a:tr>
              <a:tr h="66653">
                <a:tc>
                  <a:txBody>
                    <a:bodyPr/>
                    <a:lstStyle/>
                    <a:p>
                      <a:pPr algn="l" fontAlgn="b"/>
                      <a:r>
                        <a:rPr lang="en-GB" sz="900" b="0" i="0" u="none" strike="noStrike" dirty="0">
                          <a:solidFill>
                            <a:srgbClr val="000000"/>
                          </a:solidFill>
                          <a:effectLst/>
                          <a:latin typeface="Calibri" panose="020F0502020204030204" pitchFamily="34" charset="0"/>
                        </a:rPr>
                        <a:t>Other Waveney</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0" i="0" u="none" strike="noStrike" dirty="0">
                          <a:solidFill>
                            <a:srgbClr val="000000"/>
                          </a:solidFill>
                          <a:effectLst/>
                          <a:latin typeface="Calibri" panose="020F0502020204030204" pitchFamily="34" charset="0"/>
                        </a:rPr>
                        <a:t>34,204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Calibri" panose="020F0502020204030204" pitchFamily="34" charset="0"/>
                        </a:rPr>
                        <a:t>4,800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1948087"/>
                  </a:ext>
                </a:extLst>
              </a:tr>
              <a:tr h="66653">
                <a:tc>
                  <a:txBody>
                    <a:bodyPr/>
                    <a:lstStyle/>
                    <a:p>
                      <a:pPr algn="l" fontAlgn="b"/>
                      <a:r>
                        <a:rPr lang="en-GB" sz="900" b="1" i="0" u="none" strike="noStrike" dirty="0">
                          <a:solidFill>
                            <a:srgbClr val="000000"/>
                          </a:solidFill>
                          <a:effectLst/>
                          <a:latin typeface="Calibri" panose="020F0502020204030204" pitchFamily="34" charset="0"/>
                        </a:rPr>
                        <a:t>Norfolk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900" b="1" i="0" u="none" strike="noStrike" dirty="0">
                          <a:solidFill>
                            <a:srgbClr val="000000"/>
                          </a:solidFill>
                          <a:effectLst/>
                          <a:latin typeface="Calibri" panose="020F0502020204030204" pitchFamily="34" charset="0"/>
                        </a:rPr>
                        <a:t>907,760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1" i="0" u="none" strike="noStrike" dirty="0">
                          <a:solidFill>
                            <a:srgbClr val="000000"/>
                          </a:solidFill>
                          <a:effectLst/>
                          <a:latin typeface="Calibri" panose="020F0502020204030204" pitchFamily="34" charset="0"/>
                        </a:rPr>
                        <a:t>149,347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36288353"/>
                  </a:ext>
                </a:extLst>
              </a:tr>
              <a:tr h="66653">
                <a:tc>
                  <a:txBody>
                    <a:bodyPr/>
                    <a:lstStyle/>
                    <a:p>
                      <a:pPr algn="l" fontAlgn="b"/>
                      <a:r>
                        <a:rPr lang="en-GB" sz="900" b="1" i="0" u="none" strike="noStrike" dirty="0">
                          <a:solidFill>
                            <a:srgbClr val="000000"/>
                          </a:solidFill>
                          <a:effectLst/>
                          <a:latin typeface="Calibri" panose="020F0502020204030204" pitchFamily="34" charset="0"/>
                        </a:rPr>
                        <a:t>Norfolk and Waveney</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900" b="1" i="0" u="none" strike="noStrike" dirty="0">
                          <a:solidFill>
                            <a:srgbClr val="000000"/>
                          </a:solidFill>
                          <a:effectLst/>
                          <a:latin typeface="Calibri" panose="020F0502020204030204" pitchFamily="34" charset="0"/>
                        </a:rPr>
                        <a:t>1,026,193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900" b="1" i="0" u="none" strike="noStrike" dirty="0">
                          <a:solidFill>
                            <a:srgbClr val="000000"/>
                          </a:solidFill>
                          <a:effectLst/>
                          <a:latin typeface="Calibri" panose="020F0502020204030204" pitchFamily="34" charset="0"/>
                        </a:rPr>
                        <a:t>167,338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2050553"/>
                  </a:ext>
                </a:extLst>
              </a:tr>
            </a:tbl>
          </a:graphicData>
        </a:graphic>
      </p:graphicFrame>
    </p:spTree>
    <p:extLst>
      <p:ext uri="{BB962C8B-B14F-4D97-AF65-F5344CB8AC3E}">
        <p14:creationId xmlns:p14="http://schemas.microsoft.com/office/powerpoint/2010/main" val="1288942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263" y="183952"/>
            <a:ext cx="10848474" cy="1325563"/>
          </a:xfrm>
        </p:spPr>
        <p:txBody>
          <a:bodyPr>
            <a:noAutofit/>
          </a:bodyPr>
          <a:lstStyle/>
          <a:p>
            <a:r>
              <a:rPr lang="en-GB" sz="3200" b="1" dirty="0"/>
              <a:t>How we can take information about our communities and put together a resource allocation method that is impartial, fair, relatively simple and transparent</a:t>
            </a:r>
          </a:p>
        </p:txBody>
      </p:sp>
      <p:sp>
        <p:nvSpPr>
          <p:cNvPr id="3" name="Content Placeholder 2"/>
          <p:cNvSpPr>
            <a:spLocks noGrp="1"/>
          </p:cNvSpPr>
          <p:nvPr>
            <p:ph idx="1"/>
          </p:nvPr>
        </p:nvSpPr>
        <p:spPr>
          <a:xfrm>
            <a:off x="354870" y="1575355"/>
            <a:ext cx="6575733" cy="4827838"/>
          </a:xfrm>
        </p:spPr>
        <p:txBody>
          <a:bodyPr>
            <a:noAutofit/>
          </a:bodyPr>
          <a:lstStyle/>
          <a:p>
            <a:r>
              <a:rPr lang="en-GB" sz="1800" dirty="0"/>
              <a:t>In summary, weighting of an eligible population by indicators of need</a:t>
            </a:r>
          </a:p>
          <a:p>
            <a:r>
              <a:rPr lang="en-GB" sz="1800" dirty="0"/>
              <a:t>Using this method, more resources are directed to areas estimated to have higher needs, or where inequalities can be reduced by providing services – for example those with more children and young people at risk, those with higher levels of deprivation.</a:t>
            </a:r>
          </a:p>
          <a:p>
            <a:r>
              <a:rPr lang="en-GB" sz="1800" dirty="0"/>
              <a:t>More complicated versions are used by </a:t>
            </a:r>
          </a:p>
          <a:p>
            <a:pPr lvl="1"/>
            <a:r>
              <a:rPr lang="en-GB" sz="1400" dirty="0"/>
              <a:t>NHS fair shares resource allocation for NHS funding</a:t>
            </a:r>
          </a:p>
          <a:p>
            <a:pPr lvl="1"/>
            <a:r>
              <a:rPr lang="en-GB" sz="1400" dirty="0"/>
              <a:t>Allocation of Public Health grant</a:t>
            </a:r>
          </a:p>
          <a:p>
            <a:pPr lvl="1"/>
            <a:r>
              <a:rPr lang="en-GB" sz="1400" dirty="0"/>
              <a:t>Adult Social Care Relative Needs Formula - not a weighted capitation estimate but an estimate of the per capita expenditure and per capita need across LSOAs for adults 18 to 64 and also 65+ </a:t>
            </a:r>
          </a:p>
          <a:p>
            <a:r>
              <a:rPr lang="en-GB" sz="1800" dirty="0"/>
              <a:t>Weighted capitation can also be used to develop an index for each community to understand need in relation to service use within a locality</a:t>
            </a:r>
          </a:p>
          <a:p>
            <a:r>
              <a:rPr lang="en-GB" sz="1800" dirty="0"/>
              <a:t>This can then be combined with other information to understand how to engage with that community e.g. customer insight, geodemographic data</a:t>
            </a:r>
          </a:p>
          <a:p>
            <a:endParaRPr lang="en-GB" sz="1800" dirty="0"/>
          </a:p>
          <a:p>
            <a:pPr marL="0" indent="0">
              <a:buNone/>
            </a:pPr>
            <a:endParaRPr lang="en-GB" sz="1800" dirty="0"/>
          </a:p>
        </p:txBody>
      </p:sp>
      <p:pic>
        <p:nvPicPr>
          <p:cNvPr id="5" name="Picture 4"/>
          <p:cNvPicPr>
            <a:picLocks noChangeAspect="1"/>
          </p:cNvPicPr>
          <p:nvPr/>
        </p:nvPicPr>
        <p:blipFill>
          <a:blip r:embed="rId2"/>
          <a:stretch>
            <a:fillRect/>
          </a:stretch>
        </p:blipFill>
        <p:spPr>
          <a:xfrm>
            <a:off x="7141097" y="4802745"/>
            <a:ext cx="4819059" cy="1537875"/>
          </a:xfrm>
          <a:prstGeom prst="rect">
            <a:avLst/>
          </a:prstGeom>
        </p:spPr>
      </p:pic>
      <p:cxnSp>
        <p:nvCxnSpPr>
          <p:cNvPr id="7" name="Straight Arrow Connector 6"/>
          <p:cNvCxnSpPr/>
          <p:nvPr/>
        </p:nvCxnSpPr>
        <p:spPr>
          <a:xfrm>
            <a:off x="6714940" y="4476640"/>
            <a:ext cx="817579" cy="23180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a:stretch>
            <a:fillRect/>
          </a:stretch>
        </p:blipFill>
        <p:spPr>
          <a:xfrm rot="16200000">
            <a:off x="8845869" y="-67350"/>
            <a:ext cx="1185824" cy="5185627"/>
          </a:xfrm>
          <a:prstGeom prst="rect">
            <a:avLst/>
          </a:prstGeom>
        </p:spPr>
      </p:pic>
      <p:sp>
        <p:nvSpPr>
          <p:cNvPr id="11" name="TextBox 10"/>
          <p:cNvSpPr txBox="1"/>
          <p:nvPr/>
        </p:nvSpPr>
        <p:spPr>
          <a:xfrm>
            <a:off x="6997116" y="2978264"/>
            <a:ext cx="1070807" cy="523220"/>
          </a:xfrm>
          <a:prstGeom prst="rect">
            <a:avLst/>
          </a:prstGeom>
          <a:noFill/>
        </p:spPr>
        <p:txBody>
          <a:bodyPr wrap="square" rtlCol="0">
            <a:spAutoFit/>
          </a:bodyPr>
          <a:lstStyle/>
          <a:p>
            <a:pPr algn="ctr"/>
            <a:r>
              <a:rPr lang="en-GB" sz="1400" dirty="0"/>
              <a:t>more need for tests</a:t>
            </a:r>
          </a:p>
        </p:txBody>
      </p:sp>
      <p:sp>
        <p:nvSpPr>
          <p:cNvPr id="12" name="TextBox 11"/>
          <p:cNvSpPr txBox="1"/>
          <p:nvPr/>
        </p:nvSpPr>
        <p:spPr>
          <a:xfrm>
            <a:off x="8292400" y="2978264"/>
            <a:ext cx="1070807" cy="523220"/>
          </a:xfrm>
          <a:prstGeom prst="rect">
            <a:avLst/>
          </a:prstGeom>
          <a:noFill/>
        </p:spPr>
        <p:txBody>
          <a:bodyPr wrap="square" rtlCol="0">
            <a:spAutoFit/>
          </a:bodyPr>
          <a:lstStyle/>
          <a:p>
            <a:pPr algn="ctr"/>
            <a:r>
              <a:rPr lang="en-GB" sz="1400" dirty="0"/>
              <a:t>potentially  less at risk</a:t>
            </a:r>
          </a:p>
        </p:txBody>
      </p:sp>
      <p:sp>
        <p:nvSpPr>
          <p:cNvPr id="13" name="TextBox 12"/>
          <p:cNvSpPr txBox="1"/>
          <p:nvPr/>
        </p:nvSpPr>
        <p:spPr>
          <a:xfrm>
            <a:off x="6945528" y="1328102"/>
            <a:ext cx="1295520" cy="738664"/>
          </a:xfrm>
          <a:prstGeom prst="rect">
            <a:avLst/>
          </a:prstGeom>
          <a:noFill/>
        </p:spPr>
        <p:txBody>
          <a:bodyPr wrap="square" rtlCol="0">
            <a:spAutoFit/>
          </a:bodyPr>
          <a:lstStyle/>
          <a:p>
            <a:r>
              <a:rPr lang="en-GB" sz="1400" dirty="0"/>
              <a:t>High proportion of key workers</a:t>
            </a:r>
          </a:p>
        </p:txBody>
      </p:sp>
      <p:sp>
        <p:nvSpPr>
          <p:cNvPr id="14" name="TextBox 13"/>
          <p:cNvSpPr txBox="1"/>
          <p:nvPr/>
        </p:nvSpPr>
        <p:spPr>
          <a:xfrm>
            <a:off x="8059303" y="1288422"/>
            <a:ext cx="1394404" cy="523220"/>
          </a:xfrm>
          <a:prstGeom prst="rect">
            <a:avLst/>
          </a:prstGeom>
          <a:noFill/>
        </p:spPr>
        <p:txBody>
          <a:bodyPr wrap="square" rtlCol="0">
            <a:spAutoFit/>
          </a:bodyPr>
          <a:lstStyle/>
          <a:p>
            <a:pPr algn="ctr"/>
            <a:r>
              <a:rPr lang="en-GB" sz="1400" dirty="0"/>
              <a:t>Lower % in deprivation</a:t>
            </a:r>
          </a:p>
        </p:txBody>
      </p:sp>
      <p:sp>
        <p:nvSpPr>
          <p:cNvPr id="15" name="TextBox 14"/>
          <p:cNvSpPr txBox="1"/>
          <p:nvPr/>
        </p:nvSpPr>
        <p:spPr>
          <a:xfrm>
            <a:off x="9369748" y="1483022"/>
            <a:ext cx="1509955" cy="523220"/>
          </a:xfrm>
          <a:prstGeom prst="rect">
            <a:avLst/>
          </a:prstGeom>
          <a:noFill/>
        </p:spPr>
        <p:txBody>
          <a:bodyPr wrap="square" rtlCol="0">
            <a:spAutoFit/>
          </a:bodyPr>
          <a:lstStyle/>
          <a:p>
            <a:pPr algn="ctr"/>
            <a:r>
              <a:rPr lang="en-GB" sz="1400" dirty="0"/>
              <a:t>Higher proportion of older people</a:t>
            </a:r>
          </a:p>
        </p:txBody>
      </p:sp>
      <p:sp>
        <p:nvSpPr>
          <p:cNvPr id="16" name="TextBox 15"/>
          <p:cNvSpPr txBox="1"/>
          <p:nvPr/>
        </p:nvSpPr>
        <p:spPr>
          <a:xfrm>
            <a:off x="9514355" y="2990907"/>
            <a:ext cx="1212547" cy="738664"/>
          </a:xfrm>
          <a:prstGeom prst="rect">
            <a:avLst/>
          </a:prstGeom>
          <a:noFill/>
        </p:spPr>
        <p:txBody>
          <a:bodyPr wrap="square" rtlCol="0">
            <a:spAutoFit/>
          </a:bodyPr>
          <a:lstStyle/>
          <a:p>
            <a:pPr algn="ctr"/>
            <a:r>
              <a:rPr lang="en-GB" sz="1400" dirty="0"/>
              <a:t>potentially more need for support</a:t>
            </a:r>
          </a:p>
        </p:txBody>
      </p:sp>
      <p:sp>
        <p:nvSpPr>
          <p:cNvPr id="17" name="TextBox 16"/>
          <p:cNvSpPr txBox="1"/>
          <p:nvPr/>
        </p:nvSpPr>
        <p:spPr>
          <a:xfrm>
            <a:off x="10689373" y="1466744"/>
            <a:ext cx="1509955" cy="523220"/>
          </a:xfrm>
          <a:prstGeom prst="rect">
            <a:avLst/>
          </a:prstGeom>
          <a:noFill/>
        </p:spPr>
        <p:txBody>
          <a:bodyPr wrap="square" rtlCol="0">
            <a:spAutoFit/>
          </a:bodyPr>
          <a:lstStyle/>
          <a:p>
            <a:pPr algn="ctr"/>
            <a:r>
              <a:rPr lang="en-GB" sz="1400" dirty="0"/>
              <a:t>Higher density of HMOs</a:t>
            </a:r>
          </a:p>
        </p:txBody>
      </p:sp>
      <p:sp>
        <p:nvSpPr>
          <p:cNvPr id="18" name="TextBox 17"/>
          <p:cNvSpPr txBox="1"/>
          <p:nvPr/>
        </p:nvSpPr>
        <p:spPr>
          <a:xfrm>
            <a:off x="10819048" y="3012678"/>
            <a:ext cx="1212547" cy="738664"/>
          </a:xfrm>
          <a:prstGeom prst="rect">
            <a:avLst/>
          </a:prstGeom>
          <a:noFill/>
        </p:spPr>
        <p:txBody>
          <a:bodyPr wrap="square" rtlCol="0">
            <a:spAutoFit/>
          </a:bodyPr>
          <a:lstStyle/>
          <a:p>
            <a:pPr algn="ctr"/>
            <a:r>
              <a:rPr lang="en-GB" sz="1400" dirty="0"/>
              <a:t>potentially more hard to reach groups</a:t>
            </a:r>
          </a:p>
        </p:txBody>
      </p:sp>
      <p:sp>
        <p:nvSpPr>
          <p:cNvPr id="20" name="Slide Number Placeholder 19"/>
          <p:cNvSpPr>
            <a:spLocks noGrp="1"/>
          </p:cNvSpPr>
          <p:nvPr>
            <p:ph type="sldNum" sz="quarter" idx="12"/>
          </p:nvPr>
        </p:nvSpPr>
        <p:spPr/>
        <p:txBody>
          <a:bodyPr/>
          <a:lstStyle/>
          <a:p>
            <a:fld id="{114C633D-C7D6-4361-B8EB-1FB5A2E0DB5E}" type="slidenum">
              <a:rPr lang="en-GB" smtClean="0"/>
              <a:t>5</a:t>
            </a:fld>
            <a:endParaRPr lang="en-GB"/>
          </a:p>
        </p:txBody>
      </p:sp>
      <p:sp>
        <p:nvSpPr>
          <p:cNvPr id="21" name="Date Placeholder 20"/>
          <p:cNvSpPr>
            <a:spLocks noGrp="1"/>
          </p:cNvSpPr>
          <p:nvPr>
            <p:ph type="dt" sz="half" idx="10"/>
          </p:nvPr>
        </p:nvSpPr>
        <p:spPr/>
        <p:txBody>
          <a:bodyPr/>
          <a:lstStyle/>
          <a:p>
            <a:r>
              <a:rPr lang="en-US"/>
              <a:t>02/02/2021</a:t>
            </a:r>
            <a:endParaRPr lang="en-GB"/>
          </a:p>
        </p:txBody>
      </p:sp>
    </p:spTree>
    <p:extLst>
      <p:ext uri="{BB962C8B-B14F-4D97-AF65-F5344CB8AC3E}">
        <p14:creationId xmlns:p14="http://schemas.microsoft.com/office/powerpoint/2010/main" val="31021503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08" y="102498"/>
            <a:ext cx="11499303" cy="1325563"/>
          </a:xfrm>
        </p:spPr>
        <p:txBody>
          <a:bodyPr>
            <a:noAutofit/>
          </a:bodyPr>
          <a:lstStyle/>
          <a:p>
            <a:r>
              <a:rPr lang="en-GB" sz="2400" b="1" dirty="0"/>
              <a:t>Indicators can be selected to understand the target populations within communities– more can be added if they are available or some removed if they are not relevant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14961583"/>
              </p:ext>
            </p:extLst>
          </p:nvPr>
        </p:nvGraphicFramePr>
        <p:xfrm>
          <a:off x="570036" y="1158435"/>
          <a:ext cx="10941027" cy="5440680"/>
        </p:xfrm>
        <a:graphic>
          <a:graphicData uri="http://schemas.openxmlformats.org/drawingml/2006/table">
            <a:tbl>
              <a:tblPr firstRow="1" bandRow="1">
                <a:tableStyleId>{5C22544A-7EE6-4342-B048-85BDC9FD1C3A}</a:tableStyleId>
              </a:tblPr>
              <a:tblGrid>
                <a:gridCol w="3156785">
                  <a:extLst>
                    <a:ext uri="{9D8B030D-6E8A-4147-A177-3AD203B41FA5}">
                      <a16:colId xmlns:a16="http://schemas.microsoft.com/office/drawing/2014/main" val="20000"/>
                    </a:ext>
                  </a:extLst>
                </a:gridCol>
                <a:gridCol w="3776447">
                  <a:extLst>
                    <a:ext uri="{9D8B030D-6E8A-4147-A177-3AD203B41FA5}">
                      <a16:colId xmlns:a16="http://schemas.microsoft.com/office/drawing/2014/main" val="20001"/>
                    </a:ext>
                  </a:extLst>
                </a:gridCol>
                <a:gridCol w="2172511">
                  <a:extLst>
                    <a:ext uri="{9D8B030D-6E8A-4147-A177-3AD203B41FA5}">
                      <a16:colId xmlns:a16="http://schemas.microsoft.com/office/drawing/2014/main" val="20002"/>
                    </a:ext>
                  </a:extLst>
                </a:gridCol>
                <a:gridCol w="1835284">
                  <a:extLst>
                    <a:ext uri="{9D8B030D-6E8A-4147-A177-3AD203B41FA5}">
                      <a16:colId xmlns:a16="http://schemas.microsoft.com/office/drawing/2014/main" val="3586566975"/>
                    </a:ext>
                  </a:extLst>
                </a:gridCol>
              </a:tblGrid>
              <a:tr h="228328">
                <a:tc>
                  <a:txBody>
                    <a:bodyPr/>
                    <a:lstStyle/>
                    <a:p>
                      <a:r>
                        <a:rPr lang="en-GB" sz="1100" dirty="0"/>
                        <a:t>Resource allocation Indicator</a:t>
                      </a:r>
                    </a:p>
                  </a:txBody>
                  <a:tcPr/>
                </a:tc>
                <a:tc>
                  <a:txBody>
                    <a:bodyPr/>
                    <a:lstStyle/>
                    <a:p>
                      <a:r>
                        <a:rPr lang="en-GB" sz="1100" dirty="0"/>
                        <a:t>Rationale</a:t>
                      </a:r>
                    </a:p>
                  </a:txBody>
                  <a:tcPr/>
                </a:tc>
                <a:tc>
                  <a:txBody>
                    <a:bodyPr/>
                    <a:lstStyle/>
                    <a:p>
                      <a:r>
                        <a:rPr lang="en-GB" sz="1100" dirty="0"/>
                        <a:t>Note</a:t>
                      </a:r>
                    </a:p>
                  </a:txBody>
                  <a:tcPr/>
                </a:tc>
                <a:tc>
                  <a:txBody>
                    <a:bodyPr/>
                    <a:lstStyle/>
                    <a:p>
                      <a:r>
                        <a:rPr lang="en-GB" sz="1100" dirty="0"/>
                        <a:t>Source</a:t>
                      </a:r>
                    </a:p>
                  </a:txBody>
                  <a:tcPr/>
                </a:tc>
                <a:extLst>
                  <a:ext uri="{0D108BD9-81ED-4DB2-BD59-A6C34878D82A}">
                    <a16:rowId xmlns:a16="http://schemas.microsoft.com/office/drawing/2014/main" val="10000"/>
                  </a:ext>
                </a:extLst>
              </a:tr>
              <a:tr h="362639">
                <a:tc>
                  <a:txBody>
                    <a:bodyPr/>
                    <a:lstStyle/>
                    <a:p>
                      <a:r>
                        <a:rPr lang="en-GB" sz="1050" dirty="0"/>
                        <a:t>Female population 15 to 44</a:t>
                      </a:r>
                    </a:p>
                  </a:txBody>
                  <a:tcPr/>
                </a:tc>
                <a:tc>
                  <a:txBody>
                    <a:bodyPr/>
                    <a:lstStyle/>
                    <a:p>
                      <a:r>
                        <a:rPr lang="en-GB" sz="1050" dirty="0"/>
                        <a:t>Initial population of interest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dirty="0"/>
                        <a:t>This population gets weighted to understand need in community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t>ONS mid year LSOA population estimates</a:t>
                      </a:r>
                    </a:p>
                  </a:txBody>
                  <a:tcPr/>
                </a:tc>
                <a:extLst>
                  <a:ext uri="{0D108BD9-81ED-4DB2-BD59-A6C34878D82A}">
                    <a16:rowId xmlns:a16="http://schemas.microsoft.com/office/drawing/2014/main" val="10001"/>
                  </a:ext>
                </a:extLst>
              </a:tr>
              <a:tr h="221613">
                <a:tc>
                  <a:txBody>
                    <a:bodyPr/>
                    <a:lstStyle/>
                    <a:p>
                      <a:r>
                        <a:rPr lang="en-GB" sz="1050" dirty="0"/>
                        <a:t>IMD 2019 score</a:t>
                      </a:r>
                    </a:p>
                  </a:txBody>
                  <a:tcPr/>
                </a:tc>
                <a:tc>
                  <a:txBody>
                    <a:bodyPr/>
                    <a:lstStyle/>
                    <a:p>
                      <a:r>
                        <a:rPr lang="en-GB" sz="1050" dirty="0"/>
                        <a:t>Target the more deprived areas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dirty="0"/>
                        <a:t>Higher value = more need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t>MHCLG</a:t>
                      </a:r>
                    </a:p>
                  </a:txBody>
                  <a:tcPr/>
                </a:tc>
                <a:extLst>
                  <a:ext uri="{0D108BD9-81ED-4DB2-BD59-A6C34878D82A}">
                    <a16:rowId xmlns:a16="http://schemas.microsoft.com/office/drawing/2014/main" val="10006"/>
                  </a:ext>
                </a:extLst>
              </a:tr>
              <a:tr h="221613">
                <a:tc>
                  <a:txBody>
                    <a:bodyPr/>
                    <a:lstStyle/>
                    <a:p>
                      <a:r>
                        <a:rPr lang="en-GB" sz="1050" dirty="0"/>
                        <a:t>General fertility rate (2015-2019)</a:t>
                      </a:r>
                    </a:p>
                  </a:txBody>
                  <a:tcPr/>
                </a:tc>
                <a:tc>
                  <a:txBody>
                    <a:bodyPr/>
                    <a:lstStyle/>
                    <a:p>
                      <a:r>
                        <a:rPr lang="en-GB" sz="1050" dirty="0"/>
                        <a:t>Higher rate of births potentially indicates more need for services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dirty="0"/>
                        <a:t>Higher value = more need</a:t>
                      </a:r>
                    </a:p>
                  </a:txBody>
                  <a:tcPr/>
                </a:tc>
                <a:tc>
                  <a:txBody>
                    <a:bodyPr/>
                    <a:lstStyle/>
                    <a:p>
                      <a:r>
                        <a:rPr lang="en-GB" sz="900" dirty="0"/>
                        <a:t>Norfolk Insight (NOMIS)</a:t>
                      </a:r>
                    </a:p>
                  </a:txBody>
                  <a:tcPr/>
                </a:tc>
                <a:extLst>
                  <a:ext uri="{0D108BD9-81ED-4DB2-BD59-A6C34878D82A}">
                    <a16:rowId xmlns:a16="http://schemas.microsoft.com/office/drawing/2014/main" val="2743319769"/>
                  </a:ext>
                </a:extLst>
              </a:tr>
              <a:tr h="376070">
                <a:tc>
                  <a:txBody>
                    <a:bodyPr/>
                    <a:lstStyle/>
                    <a:p>
                      <a:r>
                        <a:rPr lang="en-GB" sz="1050" dirty="0"/>
                        <a:t>Low Birth Weight per 1,000 live births (2015-2019)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Higher rate of low birth weight births potentially indicates more need for support maternity services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rPr>
                        <a:t>Birth weight  &lt; 2500g, Higher rate = more need</a:t>
                      </a:r>
                    </a:p>
                  </a:txBody>
                  <a:tcPr/>
                </a:tc>
                <a:tc>
                  <a:txBody>
                    <a:bodyPr/>
                    <a:lstStyle/>
                    <a:p>
                      <a:r>
                        <a:rPr lang="en-GB" sz="900" dirty="0"/>
                        <a:t>Civil registration dataset (Births)</a:t>
                      </a:r>
                    </a:p>
                  </a:txBody>
                  <a:tcPr/>
                </a:tc>
                <a:extLst>
                  <a:ext uri="{0D108BD9-81ED-4DB2-BD59-A6C34878D82A}">
                    <a16:rowId xmlns:a16="http://schemas.microsoft.com/office/drawing/2014/main" val="3859536938"/>
                  </a:ext>
                </a:extLst>
              </a:tr>
              <a:tr h="376070">
                <a:tc>
                  <a:txBody>
                    <a:bodyPr/>
                    <a:lstStyle/>
                    <a:p>
                      <a:r>
                        <a:rPr lang="en-GB" sz="1050" dirty="0"/>
                        <a:t>Infant Mortality per 1,000 live births (2015-2019)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Higher rate of infant mortality might indicate more need for post birth services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rPr>
                        <a:t>Higher value = more need</a:t>
                      </a:r>
                    </a:p>
                  </a:txBody>
                  <a:tcPr/>
                </a:tc>
                <a:tc>
                  <a:txBody>
                    <a:bodyPr/>
                    <a:lstStyle/>
                    <a:p>
                      <a:r>
                        <a:rPr lang="en-GB" sz="900" dirty="0"/>
                        <a:t>Civil registration dataset (PCMD)</a:t>
                      </a:r>
                    </a:p>
                  </a:txBody>
                  <a:tcPr/>
                </a:tc>
                <a:extLst>
                  <a:ext uri="{0D108BD9-81ED-4DB2-BD59-A6C34878D82A}">
                    <a16:rowId xmlns:a16="http://schemas.microsoft.com/office/drawing/2014/main" val="1133949142"/>
                  </a:ext>
                </a:extLst>
              </a:tr>
              <a:tr h="376070">
                <a:tc>
                  <a:txBody>
                    <a:bodyPr/>
                    <a:lstStyle/>
                    <a:p>
                      <a:r>
                        <a:rPr lang="en-GB" sz="1050" dirty="0"/>
                        <a:t>Percentage deliveries white other (2015-2019)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Higher proportion of births from non </a:t>
                      </a:r>
                      <a:r>
                        <a:rPr lang="en-GB" sz="1100" dirty="0" err="1"/>
                        <a:t>british</a:t>
                      </a:r>
                      <a:r>
                        <a:rPr lang="en-GB" sz="1100" dirty="0"/>
                        <a:t> white communities might require more resources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rPr>
                        <a:t>Higher value = more need</a:t>
                      </a:r>
                    </a:p>
                  </a:txBody>
                  <a:tcPr/>
                </a:tc>
                <a:tc>
                  <a:txBody>
                    <a:bodyPr/>
                    <a:lstStyle/>
                    <a:p>
                      <a:r>
                        <a:rPr lang="en-GB" sz="900" dirty="0"/>
                        <a:t>HES</a:t>
                      </a:r>
                    </a:p>
                  </a:txBody>
                  <a:tcPr/>
                </a:tc>
                <a:extLst>
                  <a:ext uri="{0D108BD9-81ED-4DB2-BD59-A6C34878D82A}">
                    <a16:rowId xmlns:a16="http://schemas.microsoft.com/office/drawing/2014/main" val="784214308"/>
                  </a:ext>
                </a:extLst>
              </a:tr>
              <a:tr h="376070">
                <a:tc>
                  <a:txBody>
                    <a:bodyPr/>
                    <a:lstStyle/>
                    <a:p>
                      <a:r>
                        <a:rPr lang="en-GB" sz="1050" dirty="0"/>
                        <a:t>Percentage deliveries BAME (2015-2019)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Higher proportion of births from BAME communities might require more resources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rPr>
                        <a:t>Higher value = more need</a:t>
                      </a:r>
                    </a:p>
                  </a:txBody>
                  <a:tcPr/>
                </a:tc>
                <a:tc>
                  <a:txBody>
                    <a:bodyPr/>
                    <a:lstStyle/>
                    <a:p>
                      <a:r>
                        <a:rPr lang="en-GB" sz="900" dirty="0"/>
                        <a:t>HES</a:t>
                      </a:r>
                    </a:p>
                  </a:txBody>
                  <a:tcPr/>
                </a:tc>
                <a:extLst>
                  <a:ext uri="{0D108BD9-81ED-4DB2-BD59-A6C34878D82A}">
                    <a16:rowId xmlns:a16="http://schemas.microsoft.com/office/drawing/2014/main" val="3707458217"/>
                  </a:ext>
                </a:extLst>
              </a:tr>
              <a:tr h="376070">
                <a:tc>
                  <a:txBody>
                    <a:bodyPr/>
                    <a:lstStyle/>
                    <a:p>
                      <a:r>
                        <a:rPr lang="en-GB" sz="1050" dirty="0"/>
                        <a:t>Population density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Lower density implies more difficult to access support?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Currently lower density = more need</a:t>
                      </a:r>
                    </a:p>
                  </a:txBody>
                  <a:tcPr/>
                </a:tc>
                <a:tc>
                  <a:txBody>
                    <a:bodyPr/>
                    <a:lstStyle/>
                    <a:p>
                      <a:r>
                        <a:rPr lang="en-GB" sz="900" dirty="0"/>
                        <a:t>ONS census estimates</a:t>
                      </a:r>
                    </a:p>
                  </a:txBody>
                  <a:tcPr/>
                </a:tc>
                <a:extLst>
                  <a:ext uri="{0D108BD9-81ED-4DB2-BD59-A6C34878D82A}">
                    <a16:rowId xmlns:a16="http://schemas.microsoft.com/office/drawing/2014/main" val="575883947"/>
                  </a:ext>
                </a:extLst>
              </a:tr>
              <a:tr h="523812">
                <a:tc>
                  <a:txBody>
                    <a:bodyPr/>
                    <a:lstStyle/>
                    <a:p>
                      <a:r>
                        <a:rPr lang="en-GB" sz="1050" dirty="0"/>
                        <a:t>Percentage deliveries JPUH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Contextual to show where residents from Norfolk and Waveney communities are likely to give birth. This enables any required targeting from trust to community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tc>
                  <a:txBody>
                    <a:bodyPr/>
                    <a:lstStyle/>
                    <a:p>
                      <a:r>
                        <a:rPr lang="en-GB" sz="900" dirty="0"/>
                        <a:t>HES</a:t>
                      </a:r>
                    </a:p>
                  </a:txBody>
                  <a:tcPr/>
                </a:tc>
                <a:extLst>
                  <a:ext uri="{0D108BD9-81ED-4DB2-BD59-A6C34878D82A}">
                    <a16:rowId xmlns:a16="http://schemas.microsoft.com/office/drawing/2014/main" val="2724124521"/>
                  </a:ext>
                </a:extLst>
              </a:tr>
              <a:tr h="22832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dirty="0"/>
                        <a:t>Percentage deliveries NNUH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As above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tc>
                  <a:txBody>
                    <a:bodyPr/>
                    <a:lstStyle/>
                    <a:p>
                      <a:r>
                        <a:rPr lang="en-GB" sz="900" dirty="0"/>
                        <a:t>HES</a:t>
                      </a:r>
                    </a:p>
                  </a:txBody>
                  <a:tcPr/>
                </a:tc>
                <a:extLst>
                  <a:ext uri="{0D108BD9-81ED-4DB2-BD59-A6C34878D82A}">
                    <a16:rowId xmlns:a16="http://schemas.microsoft.com/office/drawing/2014/main" val="4234546982"/>
                  </a:ext>
                </a:extLst>
              </a:tr>
              <a:tr h="22832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dirty="0"/>
                        <a:t>Percentage deliveries QEH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As above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tc>
                  <a:txBody>
                    <a:bodyPr/>
                    <a:lstStyle/>
                    <a:p>
                      <a:r>
                        <a:rPr lang="en-GB" sz="900" dirty="0"/>
                        <a:t>HES</a:t>
                      </a:r>
                    </a:p>
                  </a:txBody>
                  <a:tcPr/>
                </a:tc>
                <a:extLst>
                  <a:ext uri="{0D108BD9-81ED-4DB2-BD59-A6C34878D82A}">
                    <a16:rowId xmlns:a16="http://schemas.microsoft.com/office/drawing/2014/main" val="164024800"/>
                  </a:ext>
                </a:extLst>
              </a:tr>
              <a:tr h="37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dirty="0"/>
                        <a:t>Average deliveries per year (2015-2019)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Understand how many deliveries per year take place in a community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Used as denominator for other indicators</a:t>
                      </a:r>
                    </a:p>
                  </a:txBody>
                  <a:tcPr/>
                </a:tc>
                <a:tc>
                  <a:txBody>
                    <a:bodyPr/>
                    <a:lstStyle/>
                    <a:p>
                      <a:r>
                        <a:rPr lang="en-GB" sz="900" dirty="0"/>
                        <a:t>HES</a:t>
                      </a:r>
                    </a:p>
                  </a:txBody>
                  <a:tcPr/>
                </a:tc>
                <a:extLst>
                  <a:ext uri="{0D108BD9-81ED-4DB2-BD59-A6C34878D82A}">
                    <a16:rowId xmlns:a16="http://schemas.microsoft.com/office/drawing/2014/main" val="2141754752"/>
                  </a:ext>
                </a:extLst>
              </a:tr>
              <a:tr h="5238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dirty="0"/>
                        <a:t>Average deliveries per year to Norfolk and Waveney mothers in Norfolk and Waveney trusts (2015-2019)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Understand how many deliveries per year from a community take place in Norfolk and Waveney trusts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Used as a target population for weighting of resources by trust rather than community</a:t>
                      </a:r>
                    </a:p>
                  </a:txBody>
                  <a:tcPr/>
                </a:tc>
                <a:tc>
                  <a:txBody>
                    <a:bodyPr/>
                    <a:lstStyle/>
                    <a:p>
                      <a:r>
                        <a:rPr lang="en-GB" sz="900" dirty="0"/>
                        <a:t>HES</a:t>
                      </a:r>
                    </a:p>
                  </a:txBody>
                  <a:tcPr/>
                </a:tc>
                <a:extLst>
                  <a:ext uri="{0D108BD9-81ED-4DB2-BD59-A6C34878D82A}">
                    <a16:rowId xmlns:a16="http://schemas.microsoft.com/office/drawing/2014/main" val="2538360053"/>
                  </a:ext>
                </a:extLst>
              </a:tr>
            </a:tbl>
          </a:graphicData>
        </a:graphic>
      </p:graphicFrame>
      <p:sp>
        <p:nvSpPr>
          <p:cNvPr id="5" name="Slide Number Placeholder 4"/>
          <p:cNvSpPr>
            <a:spLocks noGrp="1"/>
          </p:cNvSpPr>
          <p:nvPr>
            <p:ph type="sldNum" sz="quarter" idx="12"/>
          </p:nvPr>
        </p:nvSpPr>
        <p:spPr/>
        <p:txBody>
          <a:bodyPr/>
          <a:lstStyle/>
          <a:p>
            <a:fld id="{114C633D-C7D6-4361-B8EB-1FB5A2E0DB5E}" type="slidenum">
              <a:rPr lang="en-GB" smtClean="0"/>
              <a:t>6</a:t>
            </a:fld>
            <a:endParaRPr lang="en-GB"/>
          </a:p>
        </p:txBody>
      </p:sp>
      <p:sp>
        <p:nvSpPr>
          <p:cNvPr id="6" name="Date Placeholder 5"/>
          <p:cNvSpPr>
            <a:spLocks noGrp="1"/>
          </p:cNvSpPr>
          <p:nvPr>
            <p:ph type="dt" sz="half" idx="10"/>
          </p:nvPr>
        </p:nvSpPr>
        <p:spPr/>
        <p:txBody>
          <a:bodyPr/>
          <a:lstStyle/>
          <a:p>
            <a:r>
              <a:rPr lang="en-US"/>
              <a:t>02/02/2021</a:t>
            </a:r>
            <a:endParaRPr lang="en-GB"/>
          </a:p>
        </p:txBody>
      </p:sp>
    </p:spTree>
    <p:extLst>
      <p:ext uri="{BB962C8B-B14F-4D97-AF65-F5344CB8AC3E}">
        <p14:creationId xmlns:p14="http://schemas.microsoft.com/office/powerpoint/2010/main" val="2175643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2CC4A-BD32-4F45-93E7-0B60FE128263}"/>
              </a:ext>
            </a:extLst>
          </p:cNvPr>
          <p:cNvSpPr>
            <a:spLocks noGrp="1"/>
          </p:cNvSpPr>
          <p:nvPr>
            <p:ph type="title"/>
          </p:nvPr>
        </p:nvSpPr>
        <p:spPr>
          <a:xfrm>
            <a:off x="188780" y="365761"/>
            <a:ext cx="11757414" cy="413735"/>
          </a:xfrm>
        </p:spPr>
        <p:txBody>
          <a:bodyPr>
            <a:noAutofit/>
          </a:bodyPr>
          <a:lstStyle/>
          <a:p>
            <a:r>
              <a:rPr lang="en-GB" sz="2000" b="1" dirty="0"/>
              <a:t>This table represents the selected indicators by locality – in all cases the higher the number the higher relative need. </a:t>
            </a:r>
            <a:endParaRPr lang="en-GB" sz="2000" dirty="0"/>
          </a:p>
        </p:txBody>
      </p:sp>
      <p:sp>
        <p:nvSpPr>
          <p:cNvPr id="4" name="Date Placeholder 3">
            <a:extLst>
              <a:ext uri="{FF2B5EF4-FFF2-40B4-BE49-F238E27FC236}">
                <a16:creationId xmlns:a16="http://schemas.microsoft.com/office/drawing/2014/main" id="{FC250FC4-4618-4290-9F4E-36D82AFCF7FA}"/>
              </a:ext>
            </a:extLst>
          </p:cNvPr>
          <p:cNvSpPr>
            <a:spLocks noGrp="1"/>
          </p:cNvSpPr>
          <p:nvPr>
            <p:ph type="dt" sz="half" idx="10"/>
          </p:nvPr>
        </p:nvSpPr>
        <p:spPr/>
        <p:txBody>
          <a:bodyPr/>
          <a:lstStyle/>
          <a:p>
            <a:r>
              <a:rPr lang="en-US"/>
              <a:t>02/02/2021</a:t>
            </a:r>
            <a:endParaRPr lang="en-GB"/>
          </a:p>
        </p:txBody>
      </p:sp>
      <p:sp>
        <p:nvSpPr>
          <p:cNvPr id="5" name="Slide Number Placeholder 4">
            <a:extLst>
              <a:ext uri="{FF2B5EF4-FFF2-40B4-BE49-F238E27FC236}">
                <a16:creationId xmlns:a16="http://schemas.microsoft.com/office/drawing/2014/main" id="{64BFB24F-5AE3-4CAA-99D3-BF958EE26597}"/>
              </a:ext>
            </a:extLst>
          </p:cNvPr>
          <p:cNvSpPr>
            <a:spLocks noGrp="1"/>
          </p:cNvSpPr>
          <p:nvPr>
            <p:ph type="sldNum" sz="quarter" idx="12"/>
          </p:nvPr>
        </p:nvSpPr>
        <p:spPr/>
        <p:txBody>
          <a:bodyPr/>
          <a:lstStyle/>
          <a:p>
            <a:fld id="{114C633D-C7D6-4361-B8EB-1FB5A2E0DB5E}" type="slidenum">
              <a:rPr lang="en-GB" smtClean="0"/>
              <a:t>7</a:t>
            </a:fld>
            <a:endParaRPr lang="en-GB"/>
          </a:p>
        </p:txBody>
      </p:sp>
      <p:graphicFrame>
        <p:nvGraphicFramePr>
          <p:cNvPr id="8" name="Table 7">
            <a:extLst>
              <a:ext uri="{FF2B5EF4-FFF2-40B4-BE49-F238E27FC236}">
                <a16:creationId xmlns:a16="http://schemas.microsoft.com/office/drawing/2014/main" id="{4C109128-E05C-4674-A6C1-96A2D4228844}"/>
              </a:ext>
            </a:extLst>
          </p:cNvPr>
          <p:cNvGraphicFramePr>
            <a:graphicFrameLocks noGrp="1"/>
          </p:cNvGraphicFramePr>
          <p:nvPr>
            <p:extLst>
              <p:ext uri="{D42A27DB-BD31-4B8C-83A1-F6EECF244321}">
                <p14:modId xmlns:p14="http://schemas.microsoft.com/office/powerpoint/2010/main" val="342851327"/>
              </p:ext>
            </p:extLst>
          </p:nvPr>
        </p:nvGraphicFramePr>
        <p:xfrm>
          <a:off x="188780" y="908724"/>
          <a:ext cx="10431675" cy="5520252"/>
        </p:xfrm>
        <a:graphic>
          <a:graphicData uri="http://schemas.openxmlformats.org/drawingml/2006/table">
            <a:tbl>
              <a:tblPr/>
              <a:tblGrid>
                <a:gridCol w="1342965">
                  <a:extLst>
                    <a:ext uri="{9D8B030D-6E8A-4147-A177-3AD203B41FA5}">
                      <a16:colId xmlns:a16="http://schemas.microsoft.com/office/drawing/2014/main" val="2845377037"/>
                    </a:ext>
                  </a:extLst>
                </a:gridCol>
                <a:gridCol w="605914">
                  <a:extLst>
                    <a:ext uri="{9D8B030D-6E8A-4147-A177-3AD203B41FA5}">
                      <a16:colId xmlns:a16="http://schemas.microsoft.com/office/drawing/2014/main" val="434057926"/>
                    </a:ext>
                  </a:extLst>
                </a:gridCol>
                <a:gridCol w="605914">
                  <a:extLst>
                    <a:ext uri="{9D8B030D-6E8A-4147-A177-3AD203B41FA5}">
                      <a16:colId xmlns:a16="http://schemas.microsoft.com/office/drawing/2014/main" val="1777005128"/>
                    </a:ext>
                  </a:extLst>
                </a:gridCol>
                <a:gridCol w="605914">
                  <a:extLst>
                    <a:ext uri="{9D8B030D-6E8A-4147-A177-3AD203B41FA5}">
                      <a16:colId xmlns:a16="http://schemas.microsoft.com/office/drawing/2014/main" val="2281614263"/>
                    </a:ext>
                  </a:extLst>
                </a:gridCol>
                <a:gridCol w="605914">
                  <a:extLst>
                    <a:ext uri="{9D8B030D-6E8A-4147-A177-3AD203B41FA5}">
                      <a16:colId xmlns:a16="http://schemas.microsoft.com/office/drawing/2014/main" val="740770084"/>
                    </a:ext>
                  </a:extLst>
                </a:gridCol>
                <a:gridCol w="605914">
                  <a:extLst>
                    <a:ext uri="{9D8B030D-6E8A-4147-A177-3AD203B41FA5}">
                      <a16:colId xmlns:a16="http://schemas.microsoft.com/office/drawing/2014/main" val="763700763"/>
                    </a:ext>
                  </a:extLst>
                </a:gridCol>
                <a:gridCol w="605914">
                  <a:extLst>
                    <a:ext uri="{9D8B030D-6E8A-4147-A177-3AD203B41FA5}">
                      <a16:colId xmlns:a16="http://schemas.microsoft.com/office/drawing/2014/main" val="1015048873"/>
                    </a:ext>
                  </a:extLst>
                </a:gridCol>
                <a:gridCol w="605914">
                  <a:extLst>
                    <a:ext uri="{9D8B030D-6E8A-4147-A177-3AD203B41FA5}">
                      <a16:colId xmlns:a16="http://schemas.microsoft.com/office/drawing/2014/main" val="4289725769"/>
                    </a:ext>
                  </a:extLst>
                </a:gridCol>
                <a:gridCol w="605914">
                  <a:extLst>
                    <a:ext uri="{9D8B030D-6E8A-4147-A177-3AD203B41FA5}">
                      <a16:colId xmlns:a16="http://schemas.microsoft.com/office/drawing/2014/main" val="698270107"/>
                    </a:ext>
                  </a:extLst>
                </a:gridCol>
                <a:gridCol w="605914">
                  <a:extLst>
                    <a:ext uri="{9D8B030D-6E8A-4147-A177-3AD203B41FA5}">
                      <a16:colId xmlns:a16="http://schemas.microsoft.com/office/drawing/2014/main" val="33048888"/>
                    </a:ext>
                  </a:extLst>
                </a:gridCol>
                <a:gridCol w="605914">
                  <a:extLst>
                    <a:ext uri="{9D8B030D-6E8A-4147-A177-3AD203B41FA5}">
                      <a16:colId xmlns:a16="http://schemas.microsoft.com/office/drawing/2014/main" val="1708626088"/>
                    </a:ext>
                  </a:extLst>
                </a:gridCol>
                <a:gridCol w="605914">
                  <a:extLst>
                    <a:ext uri="{9D8B030D-6E8A-4147-A177-3AD203B41FA5}">
                      <a16:colId xmlns:a16="http://schemas.microsoft.com/office/drawing/2014/main" val="988620550"/>
                    </a:ext>
                  </a:extLst>
                </a:gridCol>
                <a:gridCol w="605914">
                  <a:extLst>
                    <a:ext uri="{9D8B030D-6E8A-4147-A177-3AD203B41FA5}">
                      <a16:colId xmlns:a16="http://schemas.microsoft.com/office/drawing/2014/main" val="3409677516"/>
                    </a:ext>
                  </a:extLst>
                </a:gridCol>
                <a:gridCol w="605914">
                  <a:extLst>
                    <a:ext uri="{9D8B030D-6E8A-4147-A177-3AD203B41FA5}">
                      <a16:colId xmlns:a16="http://schemas.microsoft.com/office/drawing/2014/main" val="3091794242"/>
                    </a:ext>
                  </a:extLst>
                </a:gridCol>
                <a:gridCol w="605914">
                  <a:extLst>
                    <a:ext uri="{9D8B030D-6E8A-4147-A177-3AD203B41FA5}">
                      <a16:colId xmlns:a16="http://schemas.microsoft.com/office/drawing/2014/main" val="3272501116"/>
                    </a:ext>
                  </a:extLst>
                </a:gridCol>
                <a:gridCol w="605914">
                  <a:extLst>
                    <a:ext uri="{9D8B030D-6E8A-4147-A177-3AD203B41FA5}">
                      <a16:colId xmlns:a16="http://schemas.microsoft.com/office/drawing/2014/main" val="3480802966"/>
                    </a:ext>
                  </a:extLst>
                </a:gridCol>
              </a:tblGrid>
              <a:tr h="579529">
                <a:tc>
                  <a:txBody>
                    <a:bodyPr/>
                    <a:lstStyle/>
                    <a:p>
                      <a:pPr algn="l" fontAlgn="b"/>
                      <a:r>
                        <a:rPr lang="en-GB" sz="800" b="1" i="0" u="none" strike="noStrike" dirty="0">
                          <a:solidFill>
                            <a:srgbClr val="FFFFFF"/>
                          </a:solidFill>
                          <a:effectLst/>
                          <a:latin typeface="Calibri" panose="020F0502020204030204" pitchFamily="34" charset="0"/>
                        </a:rPr>
                        <a:t>Locality</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Unweighted female population 15 to 14 (2019)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IMD 2019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General Fertility Rate (2015/19)*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Low Birthweight Rate (2015/19)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Infant Mortality Rate (2015/19)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 Deliveries White Other</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 Deliveries BAME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Inverse Population density</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Weighted female population 15 to 14 (2019)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 % Deliveries</a:t>
                      </a:r>
                    </a:p>
                    <a:p>
                      <a:pPr algn="ctr" fontAlgn="b"/>
                      <a:r>
                        <a:rPr lang="en-GB" sz="800" b="1" i="0" u="none" strike="noStrike" dirty="0">
                          <a:solidFill>
                            <a:srgbClr val="FFFFFF"/>
                          </a:solidFill>
                          <a:effectLst/>
                          <a:latin typeface="Calibri" panose="020F0502020204030204" pitchFamily="34" charset="0"/>
                        </a:rPr>
                        <a:t> JPUH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 Deliveries NNUH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 Deliveries QEH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Average deliveries per year (2015/19)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Unweighted deliveries per year (2015/19) in Norfolk and Waveney trusts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800" b="1" i="0" u="none" strike="noStrike" dirty="0">
                          <a:solidFill>
                            <a:srgbClr val="FFFFFF"/>
                          </a:solidFill>
                          <a:effectLst/>
                          <a:latin typeface="Calibri" panose="020F0502020204030204" pitchFamily="34" charset="0"/>
                        </a:rPr>
                        <a:t>Weighted deliveries per year (2015/19) in Norfolk and Waveney trusts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extLst>
                  <a:ext uri="{0D108BD9-81ED-4DB2-BD59-A6C34878D82A}">
                    <a16:rowId xmlns:a16="http://schemas.microsoft.com/office/drawing/2014/main" val="1701475990"/>
                  </a:ext>
                </a:extLst>
              </a:tr>
              <a:tr h="96588">
                <a:tc>
                  <a:txBody>
                    <a:bodyPr/>
                    <a:lstStyle/>
                    <a:p>
                      <a:pPr algn="l" fontAlgn="b"/>
                      <a:r>
                        <a:rPr lang="en-GB" sz="800" b="0" i="0" u="none" strike="noStrike" dirty="0">
                          <a:solidFill>
                            <a:srgbClr val="000000"/>
                          </a:solidFill>
                          <a:effectLst/>
                          <a:latin typeface="Calibri" panose="020F0502020204030204" pitchFamily="34" charset="0"/>
                        </a:rPr>
                        <a:t>Attleborough</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dirty="0">
                          <a:solidFill>
                            <a:srgbClr val="000000"/>
                          </a:solidFill>
                          <a:effectLst/>
                          <a:latin typeface="Calibri" panose="020F0502020204030204" pitchFamily="34" charset="0"/>
                        </a:rPr>
                        <a:t>2,087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13.3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DCE7E"/>
                    </a:solidFill>
                  </a:tcPr>
                </a:tc>
                <a:tc>
                  <a:txBody>
                    <a:bodyPr/>
                    <a:lstStyle/>
                    <a:p>
                      <a:pPr algn="ctr" fontAlgn="b"/>
                      <a:r>
                        <a:rPr lang="en-GB" sz="800" b="0" i="0" u="none" strike="noStrike" dirty="0">
                          <a:solidFill>
                            <a:srgbClr val="000000"/>
                          </a:solidFill>
                          <a:effectLst/>
                          <a:latin typeface="Calibri" panose="020F0502020204030204" pitchFamily="34" charset="0"/>
                        </a:rPr>
                        <a:t>65.7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C07C"/>
                    </a:solidFill>
                  </a:tcPr>
                </a:tc>
                <a:tc>
                  <a:txBody>
                    <a:bodyPr/>
                    <a:lstStyle/>
                    <a:p>
                      <a:pPr algn="ctr" fontAlgn="b"/>
                      <a:r>
                        <a:rPr lang="en-GB" sz="800" b="0" i="0" u="none" strike="noStrike">
                          <a:solidFill>
                            <a:srgbClr val="000000"/>
                          </a:solidFill>
                          <a:effectLst/>
                          <a:latin typeface="Calibri" panose="020F0502020204030204" pitchFamily="34" charset="0"/>
                        </a:rPr>
                        <a:t>56.9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CE582"/>
                    </a:solidFill>
                  </a:tcPr>
                </a:tc>
                <a:tc>
                  <a:txBody>
                    <a:bodyPr/>
                    <a:lstStyle/>
                    <a:p>
                      <a:pPr algn="ctr" fontAlgn="b"/>
                      <a:r>
                        <a:rPr lang="en-GB" sz="800" b="0" i="0" u="none" strike="noStrike" dirty="0">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11.7%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07F"/>
                    </a:solidFill>
                  </a:tcPr>
                </a:tc>
                <a:tc>
                  <a:txBody>
                    <a:bodyPr/>
                    <a:lstStyle/>
                    <a:p>
                      <a:pPr algn="ctr" fontAlgn="b"/>
                      <a:r>
                        <a:rPr lang="en-GB" sz="800" b="0" i="0" u="none" strike="noStrike" dirty="0">
                          <a:solidFill>
                            <a:srgbClr val="000000"/>
                          </a:solidFill>
                          <a:effectLst/>
                          <a:latin typeface="Calibri" panose="020F0502020204030204" pitchFamily="34" charset="0"/>
                        </a:rPr>
                        <a:t>3.1%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3E783"/>
                    </a:solidFill>
                  </a:tcPr>
                </a:tc>
                <a:tc>
                  <a:txBody>
                    <a:bodyPr/>
                    <a:lstStyle/>
                    <a:p>
                      <a:pPr algn="ctr" fontAlgn="b"/>
                      <a:r>
                        <a:rPr lang="en-GB" sz="800" b="0" i="0" u="none" strike="noStrike" dirty="0">
                          <a:solidFill>
                            <a:srgbClr val="000000"/>
                          </a:solidFill>
                          <a:effectLst/>
                          <a:latin typeface="Calibri" panose="020F0502020204030204" pitchFamily="34" charset="0"/>
                        </a:rPr>
                        <a:t>0.25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082"/>
                    </a:solidFill>
                  </a:tcPr>
                </a:tc>
                <a:tc>
                  <a:txBody>
                    <a:bodyPr/>
                    <a:lstStyle/>
                    <a:p>
                      <a:pPr algn="ctr" fontAlgn="b"/>
                      <a:r>
                        <a:rPr lang="en-GB" sz="800" b="0" i="0" u="none" strike="noStrike">
                          <a:solidFill>
                            <a:srgbClr val="000000"/>
                          </a:solidFill>
                          <a:effectLst/>
                          <a:latin typeface="Calibri" panose="020F0502020204030204" pitchFamily="34" charset="0"/>
                        </a:rPr>
                        <a:t>2,109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DD81"/>
                    </a:solidFill>
                  </a:tcPr>
                </a:tc>
                <a:tc>
                  <a:txBody>
                    <a:bodyPr/>
                    <a:lstStyle/>
                    <a:p>
                      <a:pPr algn="ctr" fontAlgn="b"/>
                      <a:r>
                        <a:rPr lang="en-GB" sz="800" b="0" i="0" u="none" strike="noStrike" dirty="0">
                          <a:solidFill>
                            <a:srgbClr val="000000"/>
                          </a:solidFill>
                          <a:effectLst/>
                          <a:latin typeface="Calibri" panose="020F0502020204030204" pitchFamily="34" charset="0"/>
                        </a:rPr>
                        <a:t>99%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776E"/>
                    </a:solid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dirty="0">
                          <a:solidFill>
                            <a:srgbClr val="000000"/>
                          </a:solidFill>
                          <a:effectLst/>
                          <a:latin typeface="Calibri" panose="020F0502020204030204" pitchFamily="34" charset="0"/>
                        </a:rPr>
                        <a:t>127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126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123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06477376"/>
                  </a:ext>
                </a:extLst>
              </a:tr>
              <a:tr h="96588">
                <a:tc>
                  <a:txBody>
                    <a:bodyPr/>
                    <a:lstStyle/>
                    <a:p>
                      <a:pPr algn="l" fontAlgn="b"/>
                      <a:r>
                        <a:rPr lang="en-GB" sz="800" b="0" i="0" u="none" strike="noStrike">
                          <a:solidFill>
                            <a:srgbClr val="000000"/>
                          </a:solidFill>
                          <a:effectLst/>
                          <a:latin typeface="Calibri" panose="020F0502020204030204" pitchFamily="34" charset="0"/>
                        </a:rPr>
                        <a:t>Aylsham</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dirty="0">
                          <a:solidFill>
                            <a:srgbClr val="000000"/>
                          </a:solidFill>
                          <a:effectLst/>
                          <a:latin typeface="Calibri" panose="020F0502020204030204" pitchFamily="34" charset="0"/>
                        </a:rPr>
                        <a:t>1,047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12.6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CB7D"/>
                    </a:solidFill>
                  </a:tcPr>
                </a:tc>
                <a:tc>
                  <a:txBody>
                    <a:bodyPr/>
                    <a:lstStyle/>
                    <a:p>
                      <a:pPr algn="ctr" fontAlgn="b"/>
                      <a:r>
                        <a:rPr lang="en-GB" sz="800" b="0" i="0" u="none" strike="noStrike">
                          <a:solidFill>
                            <a:srgbClr val="000000"/>
                          </a:solidFill>
                          <a:effectLst/>
                          <a:latin typeface="Calibri" panose="020F0502020204030204" pitchFamily="34" charset="0"/>
                        </a:rPr>
                        <a:t>58.2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883"/>
                    </a:solidFill>
                  </a:tcPr>
                </a:tc>
                <a:tc>
                  <a:txBody>
                    <a:bodyPr/>
                    <a:lstStyle/>
                    <a:p>
                      <a:pPr algn="ctr" fontAlgn="b"/>
                      <a:r>
                        <a:rPr lang="en-GB" sz="800" b="0" i="0" u="none" strike="noStrike" dirty="0">
                          <a:solidFill>
                            <a:srgbClr val="000000"/>
                          </a:solidFill>
                          <a:effectLst/>
                          <a:latin typeface="Calibri" panose="020F0502020204030204" pitchFamily="34" charset="0"/>
                        </a:rPr>
                        <a:t>78.4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B97B"/>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4.1%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CD780"/>
                    </a:solidFill>
                  </a:tcPr>
                </a:tc>
                <a:tc>
                  <a:txBody>
                    <a:bodyPr/>
                    <a:lstStyle/>
                    <a:p>
                      <a:pPr algn="ctr" fontAlgn="b"/>
                      <a:r>
                        <a:rPr lang="en-GB" sz="800" b="0" i="0" u="none" strike="noStrike">
                          <a:solidFill>
                            <a:srgbClr val="000000"/>
                          </a:solidFill>
                          <a:effectLst/>
                          <a:latin typeface="Calibri" panose="020F0502020204030204" pitchFamily="34" charset="0"/>
                        </a:rPr>
                        <a:t>1.4%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5C77C"/>
                    </a:solidFill>
                  </a:tcPr>
                </a:tc>
                <a:tc>
                  <a:txBody>
                    <a:bodyPr/>
                    <a:lstStyle/>
                    <a:p>
                      <a:pPr algn="ctr" fontAlgn="b"/>
                      <a:r>
                        <a:rPr lang="en-GB" sz="800" b="0" i="0" u="none" strike="noStrike">
                          <a:solidFill>
                            <a:srgbClr val="000000"/>
                          </a:solidFill>
                          <a:effectLst/>
                          <a:latin typeface="Calibri" panose="020F0502020204030204" pitchFamily="34" charset="0"/>
                        </a:rPr>
                        <a:t>0.41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80"/>
                    </a:solidFill>
                  </a:tcPr>
                </a:tc>
                <a:tc>
                  <a:txBody>
                    <a:bodyPr/>
                    <a:lstStyle/>
                    <a:p>
                      <a:pPr algn="ctr" fontAlgn="b"/>
                      <a:r>
                        <a:rPr lang="en-GB" sz="800" b="0" i="0" u="none" strike="noStrike">
                          <a:solidFill>
                            <a:srgbClr val="000000"/>
                          </a:solidFill>
                          <a:effectLst/>
                          <a:latin typeface="Calibri" panose="020F0502020204030204" pitchFamily="34" charset="0"/>
                        </a:rPr>
                        <a:t>976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dirty="0">
                          <a:solidFill>
                            <a:srgbClr val="000000"/>
                          </a:solidFill>
                          <a:effectLst/>
                          <a:latin typeface="Calibri" panose="020F0502020204030204" pitchFamily="34" charset="0"/>
                        </a:rPr>
                        <a:t>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dirty="0">
                          <a:solidFill>
                            <a:srgbClr val="000000"/>
                          </a:solidFill>
                          <a:effectLst/>
                          <a:latin typeface="Calibri" panose="020F0502020204030204" pitchFamily="34" charset="0"/>
                        </a:rPr>
                        <a:t>45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45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42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42722413"/>
                  </a:ext>
                </a:extLst>
              </a:tr>
              <a:tr h="96588">
                <a:tc>
                  <a:txBody>
                    <a:bodyPr/>
                    <a:lstStyle/>
                    <a:p>
                      <a:pPr algn="l" fontAlgn="b"/>
                      <a:r>
                        <a:rPr lang="en-GB" sz="800" b="0" i="0" u="none" strike="noStrike">
                          <a:solidFill>
                            <a:srgbClr val="000000"/>
                          </a:solidFill>
                          <a:effectLst/>
                          <a:latin typeface="Calibri" panose="020F0502020204030204" pitchFamily="34" charset="0"/>
                        </a:rPr>
                        <a:t>Cromer</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dirty="0">
                          <a:solidFill>
                            <a:srgbClr val="000000"/>
                          </a:solidFill>
                          <a:effectLst/>
                          <a:latin typeface="Calibri" panose="020F0502020204030204" pitchFamily="34" charset="0"/>
                        </a:rPr>
                        <a:t>1,002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26.3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80"/>
                    </a:solidFill>
                  </a:tcPr>
                </a:tc>
                <a:tc>
                  <a:txBody>
                    <a:bodyPr/>
                    <a:lstStyle/>
                    <a:p>
                      <a:pPr algn="ctr" fontAlgn="b"/>
                      <a:r>
                        <a:rPr lang="en-GB" sz="800" b="0" i="0" u="none" strike="noStrike">
                          <a:solidFill>
                            <a:srgbClr val="000000"/>
                          </a:solidFill>
                          <a:effectLst/>
                          <a:latin typeface="Calibri" panose="020F0502020204030204" pitchFamily="34" charset="0"/>
                        </a:rPr>
                        <a:t>60.1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A84"/>
                    </a:solidFill>
                  </a:tcPr>
                </a:tc>
                <a:tc>
                  <a:txBody>
                    <a:bodyPr/>
                    <a:lstStyle/>
                    <a:p>
                      <a:pPr algn="ctr" fontAlgn="b"/>
                      <a:r>
                        <a:rPr lang="en-GB" sz="800" b="0" i="0" u="none" strike="noStrike" dirty="0">
                          <a:solidFill>
                            <a:srgbClr val="000000"/>
                          </a:solidFill>
                          <a:effectLst/>
                          <a:latin typeface="Calibri" panose="020F0502020204030204" pitchFamily="34" charset="0"/>
                        </a:rPr>
                        <a:t>40.3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4DA80"/>
                    </a:solidFill>
                  </a:tcPr>
                </a:tc>
                <a:tc>
                  <a:txBody>
                    <a:bodyPr/>
                    <a:lstStyle/>
                    <a:p>
                      <a:pPr algn="ctr" fontAlgn="b"/>
                      <a:r>
                        <a:rPr lang="en-GB" sz="800" b="0" i="0" u="none" strike="noStrike" dirty="0">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683"/>
                    </a:solidFill>
                  </a:tcPr>
                </a:tc>
                <a:tc>
                  <a:txBody>
                    <a:bodyPr/>
                    <a:lstStyle/>
                    <a:p>
                      <a:pPr algn="ctr" fontAlgn="b"/>
                      <a:r>
                        <a:rPr lang="en-GB" sz="800" b="0" i="0" u="none" strike="noStrike">
                          <a:solidFill>
                            <a:srgbClr val="000000"/>
                          </a:solidFill>
                          <a:effectLst/>
                          <a:latin typeface="Calibri" panose="020F0502020204030204" pitchFamily="34" charset="0"/>
                        </a:rPr>
                        <a:t>3.3%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A84"/>
                    </a:solidFill>
                  </a:tcPr>
                </a:tc>
                <a:tc>
                  <a:txBody>
                    <a:bodyPr/>
                    <a:lstStyle/>
                    <a:p>
                      <a:pPr algn="ctr" fontAlgn="b"/>
                      <a:r>
                        <a:rPr lang="en-GB" sz="800" b="0" i="0" u="none" strike="noStrike">
                          <a:solidFill>
                            <a:srgbClr val="000000"/>
                          </a:solidFill>
                          <a:effectLst/>
                          <a:latin typeface="Calibri" panose="020F0502020204030204" pitchFamily="34" charset="0"/>
                        </a:rPr>
                        <a:t>0.06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ECF7E"/>
                    </a:solidFill>
                  </a:tcPr>
                </a:tc>
                <a:tc>
                  <a:txBody>
                    <a:bodyPr/>
                    <a:lstStyle/>
                    <a:p>
                      <a:pPr algn="ctr" fontAlgn="b"/>
                      <a:r>
                        <a:rPr lang="en-GB" sz="800" b="0" i="0" u="none" strike="noStrike">
                          <a:solidFill>
                            <a:srgbClr val="000000"/>
                          </a:solidFill>
                          <a:effectLst/>
                          <a:latin typeface="Calibri" panose="020F0502020204030204" pitchFamily="34" charset="0"/>
                        </a:rPr>
                        <a:t>949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E81"/>
                    </a:solidFill>
                  </a:tcPr>
                </a:tc>
                <a:tc>
                  <a:txBody>
                    <a:bodyPr/>
                    <a:lstStyle/>
                    <a:p>
                      <a:pPr algn="ctr" fontAlgn="b"/>
                      <a:r>
                        <a:rPr lang="en-GB" sz="800" b="0" i="0" u="none" strike="noStrike">
                          <a:solidFill>
                            <a:srgbClr val="000000"/>
                          </a:solidFill>
                          <a:effectLst/>
                          <a:latin typeface="Calibri" panose="020F0502020204030204" pitchFamily="34" charset="0"/>
                        </a:rPr>
                        <a:t>99%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7C6F"/>
                    </a:solid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dirty="0">
                          <a:solidFill>
                            <a:srgbClr val="000000"/>
                          </a:solidFill>
                          <a:effectLst/>
                          <a:latin typeface="Calibri" panose="020F0502020204030204" pitchFamily="34" charset="0"/>
                        </a:rPr>
                        <a:t>61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56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6497494"/>
                  </a:ext>
                </a:extLst>
              </a:tr>
              <a:tr h="96588">
                <a:tc>
                  <a:txBody>
                    <a:bodyPr/>
                    <a:lstStyle/>
                    <a:p>
                      <a:pPr algn="l" fontAlgn="b"/>
                      <a:r>
                        <a:rPr lang="en-GB" sz="800" b="0" i="0" u="none" strike="noStrike">
                          <a:solidFill>
                            <a:srgbClr val="000000"/>
                          </a:solidFill>
                          <a:effectLst/>
                          <a:latin typeface="Calibri" panose="020F0502020204030204" pitchFamily="34" charset="0"/>
                        </a:rPr>
                        <a:t>Dereham</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a:solidFill>
                            <a:srgbClr val="000000"/>
                          </a:solidFill>
                          <a:effectLst/>
                          <a:latin typeface="Calibri" panose="020F0502020204030204" pitchFamily="34" charset="0"/>
                        </a:rPr>
                        <a:t>3,223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19.8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59.8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76.0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C27C"/>
                    </a:solidFill>
                  </a:tcPr>
                </a:tc>
                <a:tc>
                  <a:txBody>
                    <a:bodyPr/>
                    <a:lstStyle/>
                    <a:p>
                      <a:pPr algn="ctr" fontAlgn="b"/>
                      <a:r>
                        <a:rPr lang="en-GB" sz="800" b="0" i="0" u="none" strike="noStrike">
                          <a:solidFill>
                            <a:srgbClr val="000000"/>
                          </a:solidFill>
                          <a:effectLst/>
                          <a:latin typeface="Calibri" panose="020F0502020204030204" pitchFamily="34" charset="0"/>
                        </a:rPr>
                        <a:t>6.1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dirty="0">
                          <a:solidFill>
                            <a:srgbClr val="000000"/>
                          </a:solidFill>
                          <a:effectLst/>
                          <a:latin typeface="Calibri" panose="020F0502020204030204" pitchFamily="34" charset="0"/>
                        </a:rPr>
                        <a:t>7.1%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2DE81"/>
                    </a:solidFill>
                  </a:tcPr>
                </a:tc>
                <a:tc>
                  <a:txBody>
                    <a:bodyPr/>
                    <a:lstStyle/>
                    <a:p>
                      <a:pPr algn="ctr" fontAlgn="b"/>
                      <a:r>
                        <a:rPr lang="en-GB" sz="800" b="0" i="0" u="none" strike="noStrike">
                          <a:solidFill>
                            <a:srgbClr val="000000"/>
                          </a:solidFill>
                          <a:effectLst/>
                          <a:latin typeface="Calibri" panose="020F0502020204030204" pitchFamily="34" charset="0"/>
                        </a:rPr>
                        <a:t>0.11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3,238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C81"/>
                    </a:solidFill>
                  </a:tcPr>
                </a:tc>
                <a:tc>
                  <a:txBody>
                    <a:bodyPr/>
                    <a:lstStyle/>
                    <a:p>
                      <a:pPr algn="ctr" fontAlgn="b"/>
                      <a:r>
                        <a:rPr lang="en-GB" sz="800" b="0" i="0" u="none" strike="noStrike">
                          <a:solidFill>
                            <a:srgbClr val="000000"/>
                          </a:solidFill>
                          <a:effectLst/>
                          <a:latin typeface="Calibri" panose="020F0502020204030204" pitchFamily="34" charset="0"/>
                        </a:rPr>
                        <a:t>99%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7C6F"/>
                    </a:solidFill>
                  </a:tcPr>
                </a:tc>
                <a:tc>
                  <a:txBody>
                    <a:bodyPr/>
                    <a:lstStyle/>
                    <a:p>
                      <a:pPr algn="ctr" fontAlgn="b"/>
                      <a:r>
                        <a:rPr lang="en-GB" sz="800" b="0" i="0" u="none" strike="noStrike">
                          <a:solidFill>
                            <a:srgbClr val="000000"/>
                          </a:solidFill>
                          <a:effectLst/>
                          <a:latin typeface="Calibri" panose="020F0502020204030204" pitchFamily="34" charset="0"/>
                        </a:rPr>
                        <a:t>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194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193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193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88621069"/>
                  </a:ext>
                </a:extLst>
              </a:tr>
              <a:tr h="96588">
                <a:tc>
                  <a:txBody>
                    <a:bodyPr/>
                    <a:lstStyle/>
                    <a:p>
                      <a:pPr algn="l" fontAlgn="b"/>
                      <a:r>
                        <a:rPr lang="en-GB" sz="800" b="0" i="0" u="none" strike="noStrike">
                          <a:solidFill>
                            <a:srgbClr val="000000"/>
                          </a:solidFill>
                          <a:effectLst/>
                          <a:latin typeface="Calibri" panose="020F0502020204030204" pitchFamily="34" charset="0"/>
                        </a:rPr>
                        <a:t>Diss</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dirty="0">
                          <a:solidFill>
                            <a:srgbClr val="000000"/>
                          </a:solidFill>
                          <a:effectLst/>
                          <a:latin typeface="Calibri" panose="020F0502020204030204" pitchFamily="34" charset="0"/>
                        </a:rPr>
                        <a:t>1,387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282"/>
                    </a:solidFill>
                  </a:tcPr>
                </a:tc>
                <a:tc>
                  <a:txBody>
                    <a:bodyPr/>
                    <a:lstStyle/>
                    <a:p>
                      <a:pPr algn="ctr" fontAlgn="b"/>
                      <a:r>
                        <a:rPr lang="en-GB" sz="800" b="0" i="0" u="none" strike="noStrike">
                          <a:solidFill>
                            <a:srgbClr val="000000"/>
                          </a:solidFill>
                          <a:effectLst/>
                          <a:latin typeface="Calibri" panose="020F0502020204030204" pitchFamily="34" charset="0"/>
                        </a:rPr>
                        <a:t>69.0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A877"/>
                    </a:solidFill>
                  </a:tcPr>
                </a:tc>
                <a:tc>
                  <a:txBody>
                    <a:bodyPr/>
                    <a:lstStyle/>
                    <a:p>
                      <a:pPr algn="ctr" fontAlgn="b"/>
                      <a:r>
                        <a:rPr lang="en-GB" sz="800" b="0" i="0" u="none" strike="noStrike">
                          <a:solidFill>
                            <a:srgbClr val="000000"/>
                          </a:solidFill>
                          <a:effectLst/>
                          <a:latin typeface="Calibri" panose="020F0502020204030204" pitchFamily="34" charset="0"/>
                        </a:rPr>
                        <a:t>82.1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AB78"/>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16.6%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B47A"/>
                    </a:solidFill>
                  </a:tcPr>
                </a:tc>
                <a:tc>
                  <a:txBody>
                    <a:bodyPr/>
                    <a:lstStyle/>
                    <a:p>
                      <a:pPr algn="ctr" fontAlgn="b"/>
                      <a:r>
                        <a:rPr lang="en-GB" sz="800" b="0" i="0" u="none" strike="noStrike" dirty="0">
                          <a:solidFill>
                            <a:srgbClr val="000000"/>
                          </a:solidFill>
                          <a:effectLst/>
                          <a:latin typeface="Calibri" panose="020F0502020204030204" pitchFamily="34" charset="0"/>
                        </a:rPr>
                        <a:t>5.9%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CB7E"/>
                    </a:solidFill>
                  </a:tcPr>
                </a:tc>
                <a:tc>
                  <a:txBody>
                    <a:bodyPr/>
                    <a:lstStyle/>
                    <a:p>
                      <a:pPr algn="ctr" fontAlgn="b"/>
                      <a:r>
                        <a:rPr lang="en-GB" sz="800" b="0" i="0" u="none" strike="noStrike">
                          <a:solidFill>
                            <a:srgbClr val="000000"/>
                          </a:solidFill>
                          <a:effectLst/>
                          <a:latin typeface="Calibri" panose="020F0502020204030204" pitchFamily="34" charset="0"/>
                        </a:rPr>
                        <a:t>0.06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9D27F"/>
                    </a:solidFill>
                  </a:tcPr>
                </a:tc>
                <a:tc>
                  <a:txBody>
                    <a:bodyPr/>
                    <a:lstStyle/>
                    <a:p>
                      <a:pPr algn="ctr" fontAlgn="b"/>
                      <a:r>
                        <a:rPr lang="en-GB" sz="800" b="0" i="0" u="none" strike="noStrike">
                          <a:solidFill>
                            <a:srgbClr val="000000"/>
                          </a:solidFill>
                          <a:effectLst/>
                          <a:latin typeface="Calibri" panose="020F0502020204030204" pitchFamily="34" charset="0"/>
                        </a:rPr>
                        <a:t>1,657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AD27F"/>
                    </a:solidFill>
                  </a:tcPr>
                </a:tc>
                <a:tc>
                  <a:txBody>
                    <a:bodyPr/>
                    <a:lstStyle/>
                    <a:p>
                      <a:pPr algn="ctr" fontAlgn="b"/>
                      <a:r>
                        <a:rPr lang="en-GB" sz="800" b="0" i="0" u="none" strike="noStrike">
                          <a:solidFill>
                            <a:srgbClr val="000000"/>
                          </a:solidFill>
                          <a:effectLst/>
                          <a:latin typeface="Calibri" panose="020F0502020204030204" pitchFamily="34" charset="0"/>
                        </a:rPr>
                        <a:t>88%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E983"/>
                    </a:solid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dirty="0">
                          <a:solidFill>
                            <a:srgbClr val="000000"/>
                          </a:solidFill>
                          <a:effectLst/>
                          <a:latin typeface="Calibri" panose="020F0502020204030204" pitchFamily="34" charset="0"/>
                        </a:rPr>
                        <a:t>96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85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98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6477014"/>
                  </a:ext>
                </a:extLst>
              </a:tr>
              <a:tr h="96588">
                <a:tc>
                  <a:txBody>
                    <a:bodyPr/>
                    <a:lstStyle/>
                    <a:p>
                      <a:pPr algn="l" fontAlgn="b"/>
                      <a:r>
                        <a:rPr lang="en-GB" sz="800" b="0" i="0" u="none" strike="noStrike">
                          <a:solidFill>
                            <a:srgbClr val="000000"/>
                          </a:solidFill>
                          <a:effectLst/>
                          <a:latin typeface="Calibri" panose="020F0502020204030204" pitchFamily="34" charset="0"/>
                        </a:rPr>
                        <a:t>Downham Market</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a:solidFill>
                            <a:srgbClr val="000000"/>
                          </a:solidFill>
                          <a:effectLst/>
                          <a:latin typeface="Calibri" panose="020F0502020204030204" pitchFamily="34" charset="0"/>
                        </a:rPr>
                        <a:t>1,635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19.6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E983"/>
                    </a:solidFill>
                  </a:tcPr>
                </a:tc>
                <a:tc>
                  <a:txBody>
                    <a:bodyPr/>
                    <a:lstStyle/>
                    <a:p>
                      <a:pPr algn="ctr" fontAlgn="b"/>
                      <a:r>
                        <a:rPr lang="en-GB" sz="800" b="0" i="0" u="none" strike="noStrike">
                          <a:solidFill>
                            <a:srgbClr val="000000"/>
                          </a:solidFill>
                          <a:effectLst/>
                          <a:latin typeface="Calibri" panose="020F0502020204030204" pitchFamily="34" charset="0"/>
                        </a:rPr>
                        <a:t>66.3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BB7B"/>
                    </a:solidFill>
                  </a:tcPr>
                </a:tc>
                <a:tc>
                  <a:txBody>
                    <a:bodyPr/>
                    <a:lstStyle/>
                    <a:p>
                      <a:pPr algn="ctr" fontAlgn="b"/>
                      <a:r>
                        <a:rPr lang="en-GB" sz="800" b="0" i="0" u="none" strike="noStrike">
                          <a:solidFill>
                            <a:srgbClr val="000000"/>
                          </a:solidFill>
                          <a:effectLst/>
                          <a:latin typeface="Calibri" panose="020F0502020204030204" pitchFamily="34" charset="0"/>
                        </a:rPr>
                        <a:t>57.2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CE582"/>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13.8%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C57D"/>
                    </a:solidFill>
                  </a:tcPr>
                </a:tc>
                <a:tc>
                  <a:txBody>
                    <a:bodyPr/>
                    <a:lstStyle/>
                    <a:p>
                      <a:pPr algn="ctr" fontAlgn="b"/>
                      <a:r>
                        <a:rPr lang="en-GB" sz="800" b="0" i="0" u="none" strike="noStrike" dirty="0">
                          <a:solidFill>
                            <a:srgbClr val="000000"/>
                          </a:solidFill>
                          <a:effectLst/>
                          <a:latin typeface="Calibri" panose="020F0502020204030204" pitchFamily="34" charset="0"/>
                        </a:rPr>
                        <a:t>3.2%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0.05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FCA7D"/>
                    </a:solidFill>
                  </a:tcPr>
                </a:tc>
                <a:tc>
                  <a:txBody>
                    <a:bodyPr/>
                    <a:lstStyle/>
                    <a:p>
                      <a:pPr algn="ctr" fontAlgn="b"/>
                      <a:r>
                        <a:rPr lang="en-GB" sz="800" b="0" i="0" u="none" strike="noStrike">
                          <a:solidFill>
                            <a:srgbClr val="000000"/>
                          </a:solidFill>
                          <a:effectLst/>
                          <a:latin typeface="Calibri" panose="020F0502020204030204" pitchFamily="34" charset="0"/>
                        </a:rPr>
                        <a:t>1,652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BE7B"/>
                    </a:solidFill>
                  </a:tcPr>
                </a:tc>
                <a:tc>
                  <a:txBody>
                    <a:bodyPr/>
                    <a:lstStyle/>
                    <a:p>
                      <a:pPr algn="ctr" fontAlgn="b"/>
                      <a:r>
                        <a:rPr lang="en-GB" sz="800" b="0" i="0" u="none" strike="noStrike">
                          <a:solidFill>
                            <a:srgbClr val="000000"/>
                          </a:solidFill>
                          <a:effectLst/>
                          <a:latin typeface="Calibri" panose="020F0502020204030204" pitchFamily="34" charset="0"/>
                        </a:rPr>
                        <a:t>93%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736D"/>
                    </a:solidFill>
                  </a:tcPr>
                </a:tc>
                <a:tc>
                  <a:txBody>
                    <a:bodyPr/>
                    <a:lstStyle/>
                    <a:p>
                      <a:pPr algn="ctr" fontAlgn="b"/>
                      <a:r>
                        <a:rPr lang="en-GB" sz="800" b="0" i="0" u="none" strike="noStrike">
                          <a:solidFill>
                            <a:srgbClr val="000000"/>
                          </a:solidFill>
                          <a:effectLst/>
                          <a:latin typeface="Calibri" panose="020F0502020204030204" pitchFamily="34" charset="0"/>
                        </a:rPr>
                        <a:t>96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91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90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60612816"/>
                  </a:ext>
                </a:extLst>
              </a:tr>
              <a:tr h="96588">
                <a:tc>
                  <a:txBody>
                    <a:bodyPr/>
                    <a:lstStyle/>
                    <a:p>
                      <a:pPr algn="l" fontAlgn="b"/>
                      <a:r>
                        <a:rPr lang="en-GB" sz="800" b="0" i="0" u="none" strike="noStrike">
                          <a:solidFill>
                            <a:srgbClr val="000000"/>
                          </a:solidFill>
                          <a:effectLst/>
                          <a:latin typeface="Calibri" panose="020F0502020204030204" pitchFamily="34" charset="0"/>
                        </a:rPr>
                        <a:t>Fakenham</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a:solidFill>
                            <a:srgbClr val="000000"/>
                          </a:solidFill>
                          <a:effectLst/>
                          <a:latin typeface="Calibri" panose="020F0502020204030204" pitchFamily="34" charset="0"/>
                        </a:rPr>
                        <a:t>1,127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18.8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E683"/>
                    </a:solidFill>
                  </a:tcPr>
                </a:tc>
                <a:tc>
                  <a:txBody>
                    <a:bodyPr/>
                    <a:lstStyle/>
                    <a:p>
                      <a:pPr algn="ctr" fontAlgn="b"/>
                      <a:r>
                        <a:rPr lang="en-GB" sz="800" b="0" i="0" u="none" strike="noStrike">
                          <a:solidFill>
                            <a:srgbClr val="000000"/>
                          </a:solidFill>
                          <a:effectLst/>
                          <a:latin typeface="Calibri" panose="020F0502020204030204" pitchFamily="34" charset="0"/>
                        </a:rPr>
                        <a:t>62.9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580"/>
                    </a:solidFill>
                  </a:tcPr>
                </a:tc>
                <a:tc>
                  <a:txBody>
                    <a:bodyPr/>
                    <a:lstStyle/>
                    <a:p>
                      <a:pPr algn="ctr" fontAlgn="b"/>
                      <a:r>
                        <a:rPr lang="en-GB" sz="800" b="0" i="0" u="none" strike="noStrike">
                          <a:solidFill>
                            <a:srgbClr val="000000"/>
                          </a:solidFill>
                          <a:effectLst/>
                          <a:latin typeface="Calibri" panose="020F0502020204030204" pitchFamily="34" charset="0"/>
                        </a:rPr>
                        <a:t>77.1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BE7C"/>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9.7%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82"/>
                    </a:solidFill>
                  </a:tcPr>
                </a:tc>
                <a:tc>
                  <a:txBody>
                    <a:bodyPr/>
                    <a:lstStyle/>
                    <a:p>
                      <a:pPr algn="ctr" fontAlgn="b"/>
                      <a:r>
                        <a:rPr lang="en-GB" sz="800" b="0" i="0" u="none" strike="noStrike">
                          <a:solidFill>
                            <a:srgbClr val="000000"/>
                          </a:solidFill>
                          <a:effectLst/>
                          <a:latin typeface="Calibri" panose="020F0502020204030204" pitchFamily="34" charset="0"/>
                        </a:rPr>
                        <a:t>3.3%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A84"/>
                    </a:solidFill>
                  </a:tcPr>
                </a:tc>
                <a:tc>
                  <a:txBody>
                    <a:bodyPr/>
                    <a:lstStyle/>
                    <a:p>
                      <a:pPr algn="ctr" fontAlgn="b"/>
                      <a:r>
                        <a:rPr lang="en-GB" sz="800" b="0" i="0" u="none" strike="noStrike">
                          <a:solidFill>
                            <a:srgbClr val="000000"/>
                          </a:solidFill>
                          <a:effectLst/>
                          <a:latin typeface="Calibri" panose="020F0502020204030204" pitchFamily="34" charset="0"/>
                        </a:rPr>
                        <a:t>0.11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1,220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D880"/>
                    </a:solidFill>
                  </a:tcPr>
                </a:tc>
                <a:tc>
                  <a:txBody>
                    <a:bodyPr/>
                    <a:lstStyle/>
                    <a:p>
                      <a:pPr algn="ctr" fontAlgn="b"/>
                      <a:r>
                        <a:rPr lang="en-GB" sz="800" b="0" i="0" u="none" strike="noStrike">
                          <a:solidFill>
                            <a:srgbClr val="000000"/>
                          </a:solidFill>
                          <a:effectLst/>
                          <a:latin typeface="Calibri" panose="020F0502020204030204" pitchFamily="34" charset="0"/>
                        </a:rPr>
                        <a:t>62%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C81"/>
                    </a:solidFill>
                  </a:tcPr>
                </a:tc>
                <a:tc>
                  <a:txBody>
                    <a:bodyPr/>
                    <a:lstStyle/>
                    <a:p>
                      <a:pPr algn="ctr" fontAlgn="b"/>
                      <a:r>
                        <a:rPr lang="en-GB" sz="800" b="0" i="0" u="none" strike="noStrike">
                          <a:solidFill>
                            <a:srgbClr val="000000"/>
                          </a:solidFill>
                          <a:effectLst/>
                          <a:latin typeface="Calibri" panose="020F0502020204030204" pitchFamily="34" charset="0"/>
                        </a:rPr>
                        <a:t>38%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BB7B"/>
                    </a:solidFill>
                  </a:tcPr>
                </a:tc>
                <a:tc>
                  <a:txBody>
                    <a:bodyPr/>
                    <a:lstStyle/>
                    <a:p>
                      <a:pPr algn="ctr" fontAlgn="b"/>
                      <a:r>
                        <a:rPr lang="en-GB" sz="800" b="0" i="0" u="none" strike="noStrike">
                          <a:solidFill>
                            <a:srgbClr val="000000"/>
                          </a:solidFill>
                          <a:effectLst/>
                          <a:latin typeface="Calibri" panose="020F0502020204030204" pitchFamily="34" charset="0"/>
                        </a:rPr>
                        <a:t>75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74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79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38038752"/>
                  </a:ext>
                </a:extLst>
              </a:tr>
              <a:tr h="96588">
                <a:tc>
                  <a:txBody>
                    <a:bodyPr/>
                    <a:lstStyle/>
                    <a:p>
                      <a:pPr algn="l" fontAlgn="b"/>
                      <a:r>
                        <a:rPr lang="en-GB" sz="800" b="0" i="0" u="none" strike="noStrike">
                          <a:solidFill>
                            <a:srgbClr val="000000"/>
                          </a:solidFill>
                          <a:effectLst/>
                          <a:latin typeface="Calibri" panose="020F0502020204030204" pitchFamily="34" charset="0"/>
                        </a:rPr>
                        <a:t>Gorleston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dirty="0">
                          <a:solidFill>
                            <a:srgbClr val="000000"/>
                          </a:solidFill>
                          <a:effectLst/>
                          <a:latin typeface="Calibri" panose="020F0502020204030204" pitchFamily="34" charset="0"/>
                        </a:rPr>
                        <a:t>4,453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34.3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B57A"/>
                    </a:solidFill>
                  </a:tcPr>
                </a:tc>
                <a:tc>
                  <a:txBody>
                    <a:bodyPr/>
                    <a:lstStyle/>
                    <a:p>
                      <a:pPr algn="ctr" fontAlgn="b"/>
                      <a:r>
                        <a:rPr lang="en-GB" sz="800" b="0" i="0" u="none" strike="noStrike">
                          <a:solidFill>
                            <a:srgbClr val="000000"/>
                          </a:solidFill>
                          <a:effectLst/>
                          <a:latin typeface="Calibri" panose="020F0502020204030204" pitchFamily="34" charset="0"/>
                        </a:rPr>
                        <a:t>65.9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BF7C"/>
                    </a:solidFill>
                  </a:tcPr>
                </a:tc>
                <a:tc>
                  <a:txBody>
                    <a:bodyPr/>
                    <a:lstStyle/>
                    <a:p>
                      <a:pPr algn="ctr" fontAlgn="b"/>
                      <a:r>
                        <a:rPr lang="en-GB" sz="800" b="0" i="0" u="none" strike="noStrike">
                          <a:solidFill>
                            <a:srgbClr val="000000"/>
                          </a:solidFill>
                          <a:effectLst/>
                          <a:latin typeface="Calibri" panose="020F0502020204030204" pitchFamily="34" charset="0"/>
                        </a:rPr>
                        <a:t>77.5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BC7B"/>
                    </a:solidFill>
                  </a:tcPr>
                </a:tc>
                <a:tc>
                  <a:txBody>
                    <a:bodyPr/>
                    <a:lstStyle/>
                    <a:p>
                      <a:pPr algn="ctr" fontAlgn="b"/>
                      <a:r>
                        <a:rPr lang="en-GB" sz="800" b="0" i="0" u="none" strike="noStrike">
                          <a:solidFill>
                            <a:srgbClr val="000000"/>
                          </a:solidFill>
                          <a:effectLst/>
                          <a:latin typeface="Calibri" panose="020F0502020204030204" pitchFamily="34" charset="0"/>
                        </a:rPr>
                        <a:t>5.4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9173"/>
                    </a:solidFill>
                  </a:tcPr>
                </a:tc>
                <a:tc>
                  <a:txBody>
                    <a:bodyPr/>
                    <a:lstStyle/>
                    <a:p>
                      <a:pPr algn="ctr" fontAlgn="b"/>
                      <a:r>
                        <a:rPr lang="en-GB" sz="800" b="0" i="0" u="none" strike="noStrike">
                          <a:solidFill>
                            <a:srgbClr val="000000"/>
                          </a:solidFill>
                          <a:effectLst/>
                          <a:latin typeface="Calibri" panose="020F0502020204030204" pitchFamily="34" charset="0"/>
                        </a:rPr>
                        <a:t>2.1%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1CB7D"/>
                    </a:solidFill>
                  </a:tcPr>
                </a:tc>
                <a:tc>
                  <a:txBody>
                    <a:bodyPr/>
                    <a:lstStyle/>
                    <a:p>
                      <a:pPr algn="ctr" fontAlgn="b"/>
                      <a:r>
                        <a:rPr lang="en-GB" sz="800" b="0" i="0" u="none" strike="noStrike">
                          <a:solidFill>
                            <a:srgbClr val="000000"/>
                          </a:solidFill>
                          <a:effectLst/>
                          <a:latin typeface="Calibri" panose="020F0502020204030204" pitchFamily="34" charset="0"/>
                        </a:rPr>
                        <a:t>2.6%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8DF81"/>
                    </a:solidFill>
                  </a:tcPr>
                </a:tc>
                <a:tc>
                  <a:txBody>
                    <a:bodyPr/>
                    <a:lstStyle/>
                    <a:p>
                      <a:pPr algn="ctr" fontAlgn="b"/>
                      <a:r>
                        <a:rPr lang="en-GB" sz="800" b="0" i="0" u="none" strike="noStrike">
                          <a:solidFill>
                            <a:srgbClr val="000000"/>
                          </a:solidFill>
                          <a:effectLst/>
                          <a:latin typeface="Calibri" panose="020F0502020204030204" pitchFamily="34" charset="0"/>
                        </a:rPr>
                        <a:t>0.02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5BE7B"/>
                    </a:solidFill>
                  </a:tcPr>
                </a:tc>
                <a:tc>
                  <a:txBody>
                    <a:bodyPr/>
                    <a:lstStyle/>
                    <a:p>
                      <a:pPr algn="ctr" fontAlgn="b"/>
                      <a:r>
                        <a:rPr lang="en-GB" sz="800" b="0" i="0" u="none" strike="noStrike">
                          <a:solidFill>
                            <a:srgbClr val="000000"/>
                          </a:solidFill>
                          <a:effectLst/>
                          <a:latin typeface="Calibri" panose="020F0502020204030204" pitchFamily="34" charset="0"/>
                        </a:rPr>
                        <a:t>4,253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99%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4BE7B"/>
                    </a:solid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dirty="0">
                          <a:solidFill>
                            <a:srgbClr val="000000"/>
                          </a:solidFill>
                          <a:effectLst/>
                          <a:latin typeface="Calibri" panose="020F0502020204030204" pitchFamily="34" charset="0"/>
                        </a:rPr>
                        <a:t>294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293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257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520505"/>
                  </a:ext>
                </a:extLst>
              </a:tr>
              <a:tr h="96588">
                <a:tc>
                  <a:txBody>
                    <a:bodyPr/>
                    <a:lstStyle/>
                    <a:p>
                      <a:pPr algn="l" fontAlgn="b"/>
                      <a:r>
                        <a:rPr lang="en-GB" sz="800" b="0" i="0" u="none" strike="noStrike">
                          <a:solidFill>
                            <a:srgbClr val="000000"/>
                          </a:solidFill>
                          <a:effectLst/>
                          <a:latin typeface="Calibri" panose="020F0502020204030204" pitchFamily="34" charset="0"/>
                        </a:rPr>
                        <a:t>Great Yarmouth</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a:solidFill>
                            <a:srgbClr val="000000"/>
                          </a:solidFill>
                          <a:effectLst/>
                          <a:latin typeface="Calibri" panose="020F0502020204030204" pitchFamily="34" charset="0"/>
                        </a:rPr>
                        <a:t>5,404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54.1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a:solidFill>
                            <a:srgbClr val="000000"/>
                          </a:solidFill>
                          <a:effectLst/>
                          <a:latin typeface="Calibri" panose="020F0502020204030204" pitchFamily="34" charset="0"/>
                        </a:rPr>
                        <a:t>77.4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a:solidFill>
                            <a:srgbClr val="000000"/>
                          </a:solidFill>
                          <a:effectLst/>
                          <a:latin typeface="Calibri" panose="020F0502020204030204" pitchFamily="34" charset="0"/>
                        </a:rPr>
                        <a:t>91.9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8771"/>
                    </a:solidFill>
                  </a:tcPr>
                </a:tc>
                <a:tc>
                  <a:txBody>
                    <a:bodyPr/>
                    <a:lstStyle/>
                    <a:p>
                      <a:pPr algn="ctr" fontAlgn="b"/>
                      <a:r>
                        <a:rPr lang="en-GB" sz="800" b="0" i="0" u="none" strike="noStrike">
                          <a:solidFill>
                            <a:srgbClr val="000000"/>
                          </a:solidFill>
                          <a:effectLst/>
                          <a:latin typeface="Calibri" panose="020F0502020204030204" pitchFamily="34" charset="0"/>
                        </a:rPr>
                        <a:t>2.8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9C97D"/>
                    </a:solidFill>
                  </a:tcPr>
                </a:tc>
                <a:tc>
                  <a:txBody>
                    <a:bodyPr/>
                    <a:lstStyle/>
                    <a:p>
                      <a:pPr algn="ctr" fontAlgn="b"/>
                      <a:r>
                        <a:rPr lang="en-GB" sz="800" b="0" i="0" u="none" strike="noStrike">
                          <a:solidFill>
                            <a:srgbClr val="000000"/>
                          </a:solidFill>
                          <a:effectLst/>
                          <a:latin typeface="Calibri" panose="020F0502020204030204" pitchFamily="34" charset="0"/>
                        </a:rPr>
                        <a:t>12.0%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CF7F"/>
                    </a:solidFill>
                  </a:tcPr>
                </a:tc>
                <a:tc>
                  <a:txBody>
                    <a:bodyPr/>
                    <a:lstStyle/>
                    <a:p>
                      <a:pPr algn="ctr" fontAlgn="b"/>
                      <a:r>
                        <a:rPr lang="en-GB" sz="800" b="0" i="0" u="none" strike="noStrike">
                          <a:solidFill>
                            <a:srgbClr val="000000"/>
                          </a:solidFill>
                          <a:effectLst/>
                          <a:latin typeface="Calibri" panose="020F0502020204030204" pitchFamily="34" charset="0"/>
                        </a:rPr>
                        <a:t>7.5%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B87B"/>
                    </a:solidFill>
                  </a:tcPr>
                </a:tc>
                <a:tc>
                  <a:txBody>
                    <a:bodyPr/>
                    <a:lstStyle/>
                    <a:p>
                      <a:pPr algn="ctr" fontAlgn="b"/>
                      <a:r>
                        <a:rPr lang="en-GB" sz="800" b="0" i="0" u="none" strike="noStrike">
                          <a:solidFill>
                            <a:srgbClr val="000000"/>
                          </a:solidFill>
                          <a:effectLst/>
                          <a:latin typeface="Calibri" panose="020F0502020204030204" pitchFamily="34" charset="0"/>
                        </a:rPr>
                        <a:t>0.05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5CC7D"/>
                    </a:solidFill>
                  </a:tcPr>
                </a:tc>
                <a:tc>
                  <a:txBody>
                    <a:bodyPr/>
                    <a:lstStyle/>
                    <a:p>
                      <a:pPr algn="ctr" fontAlgn="b"/>
                      <a:r>
                        <a:rPr lang="en-GB" sz="800" b="0" i="0" u="none" strike="noStrike">
                          <a:solidFill>
                            <a:srgbClr val="000000"/>
                          </a:solidFill>
                          <a:effectLst/>
                          <a:latin typeface="Calibri" panose="020F0502020204030204" pitchFamily="34" charset="0"/>
                        </a:rPr>
                        <a:t>6,834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98%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6B6C"/>
                    </a:solidFill>
                  </a:tcPr>
                </a:tc>
                <a:tc>
                  <a:txBody>
                    <a:bodyPr/>
                    <a:lstStyle/>
                    <a:p>
                      <a:pPr algn="ctr" fontAlgn="b"/>
                      <a:r>
                        <a:rPr lang="en-GB"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5BE7B"/>
                    </a:solid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4D17E"/>
                    </a:solidFill>
                  </a:tcPr>
                </a:tc>
                <a:tc>
                  <a:txBody>
                    <a:bodyPr/>
                    <a:lstStyle/>
                    <a:p>
                      <a:pPr algn="ctr" fontAlgn="b"/>
                      <a:r>
                        <a:rPr lang="en-GB" sz="800" b="0" i="0" u="none" strike="noStrike">
                          <a:solidFill>
                            <a:srgbClr val="000000"/>
                          </a:solidFill>
                          <a:effectLst/>
                          <a:latin typeface="Calibri" panose="020F0502020204030204" pitchFamily="34" charset="0"/>
                        </a:rPr>
                        <a:t>417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415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504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41482738"/>
                  </a:ext>
                </a:extLst>
              </a:tr>
              <a:tr h="96588">
                <a:tc>
                  <a:txBody>
                    <a:bodyPr/>
                    <a:lstStyle/>
                    <a:p>
                      <a:pPr algn="l" fontAlgn="b"/>
                      <a:r>
                        <a:rPr lang="en-GB" sz="800" b="0" i="0" u="none" strike="noStrike">
                          <a:solidFill>
                            <a:srgbClr val="000000"/>
                          </a:solidFill>
                          <a:effectLst/>
                          <a:latin typeface="Calibri" panose="020F0502020204030204" pitchFamily="34" charset="0"/>
                        </a:rPr>
                        <a:t>Holt</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a:solidFill>
                            <a:srgbClr val="000000"/>
                          </a:solidFill>
                          <a:effectLst/>
                          <a:latin typeface="Calibri" panose="020F0502020204030204" pitchFamily="34" charset="0"/>
                        </a:rPr>
                        <a:t>559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16.8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D81"/>
                    </a:solidFill>
                  </a:tcPr>
                </a:tc>
                <a:tc>
                  <a:txBody>
                    <a:bodyPr/>
                    <a:lstStyle/>
                    <a:p>
                      <a:pPr algn="ctr" fontAlgn="b"/>
                      <a:r>
                        <a:rPr lang="en-GB" sz="800" b="0" i="0" u="none" strike="noStrike">
                          <a:solidFill>
                            <a:srgbClr val="000000"/>
                          </a:solidFill>
                          <a:effectLst/>
                          <a:latin typeface="Calibri" panose="020F0502020204030204" pitchFamily="34" charset="0"/>
                        </a:rPr>
                        <a:t>46.3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AD27F"/>
                    </a:solidFill>
                  </a:tcPr>
                </a:tc>
                <a:tc>
                  <a:txBody>
                    <a:bodyPr/>
                    <a:lstStyle/>
                    <a:p>
                      <a:pPr algn="ctr" fontAlgn="b"/>
                      <a:r>
                        <a:rPr lang="en-GB" sz="800" b="0" i="0" u="none" strike="noStrike">
                          <a:solidFill>
                            <a:srgbClr val="000000"/>
                          </a:solidFill>
                          <a:effectLst/>
                          <a:latin typeface="Calibri" panose="020F0502020204030204" pitchFamily="34" charset="0"/>
                        </a:rPr>
                        <a:t>39.7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980"/>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4.1%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880"/>
                    </a:solidFill>
                  </a:tcPr>
                </a:tc>
                <a:tc>
                  <a:txBody>
                    <a:bodyPr/>
                    <a:lstStyle/>
                    <a:p>
                      <a:pPr algn="ctr" fontAlgn="b"/>
                      <a:r>
                        <a:rPr lang="en-GB" sz="800" b="0" i="0" u="none" strike="noStrike">
                          <a:solidFill>
                            <a:srgbClr val="000000"/>
                          </a:solidFill>
                          <a:effectLst/>
                          <a:latin typeface="Calibri" panose="020F0502020204030204" pitchFamily="34" charset="0"/>
                        </a:rPr>
                        <a:t>3.3%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0.29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D82"/>
                    </a:solidFill>
                  </a:tcPr>
                </a:tc>
                <a:tc>
                  <a:txBody>
                    <a:bodyPr/>
                    <a:lstStyle/>
                    <a:p>
                      <a:pPr algn="ctr" fontAlgn="b"/>
                      <a:r>
                        <a:rPr lang="en-GB" sz="800" b="0" i="0" u="none" strike="noStrike">
                          <a:solidFill>
                            <a:srgbClr val="000000"/>
                          </a:solidFill>
                          <a:effectLst/>
                          <a:latin typeface="Calibri" panose="020F0502020204030204" pitchFamily="34" charset="0"/>
                        </a:rPr>
                        <a:t>496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dirty="0">
                          <a:solidFill>
                            <a:srgbClr val="000000"/>
                          </a:solidFill>
                          <a:effectLst/>
                          <a:latin typeface="Calibri" panose="020F0502020204030204" pitchFamily="34" charset="0"/>
                        </a:rPr>
                        <a:t>97%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9774"/>
                    </a:solidFill>
                  </a:tcPr>
                </a:tc>
                <a:tc>
                  <a:txBody>
                    <a:bodyPr/>
                    <a:lstStyle/>
                    <a:p>
                      <a:pPr algn="ctr" fontAlgn="b"/>
                      <a:r>
                        <a:rPr lang="en-GB" sz="800" b="0" i="0" u="none" strike="noStrike">
                          <a:solidFill>
                            <a:srgbClr val="000000"/>
                          </a:solidFill>
                          <a:effectLst/>
                          <a:latin typeface="Calibri" panose="020F0502020204030204" pitchFamily="34" charset="0"/>
                        </a:rPr>
                        <a:t>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984"/>
                    </a:solidFill>
                  </a:tcPr>
                </a:tc>
                <a:tc>
                  <a:txBody>
                    <a:bodyPr/>
                    <a:lstStyle/>
                    <a:p>
                      <a:pPr algn="ctr" fontAlgn="b"/>
                      <a:r>
                        <a:rPr lang="en-GB" sz="800" b="0" i="0" u="none" strike="noStrike">
                          <a:solidFill>
                            <a:srgbClr val="000000"/>
                          </a:solidFill>
                          <a:effectLst/>
                          <a:latin typeface="Calibri" panose="020F0502020204030204" pitchFamily="34" charset="0"/>
                        </a:rPr>
                        <a:t>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99024318"/>
                  </a:ext>
                </a:extLst>
              </a:tr>
              <a:tr h="96588">
                <a:tc>
                  <a:txBody>
                    <a:bodyPr/>
                    <a:lstStyle/>
                    <a:p>
                      <a:pPr algn="l" fontAlgn="b"/>
                      <a:r>
                        <a:rPr lang="en-GB" sz="800" b="0" i="0" u="none" strike="noStrike">
                          <a:solidFill>
                            <a:srgbClr val="000000"/>
                          </a:solidFill>
                          <a:effectLst/>
                          <a:latin typeface="Calibri" panose="020F0502020204030204" pitchFamily="34" charset="0"/>
                        </a:rPr>
                        <a:t>Hunstanton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dirty="0">
                          <a:solidFill>
                            <a:srgbClr val="000000"/>
                          </a:solidFill>
                          <a:effectLst/>
                          <a:latin typeface="Calibri" panose="020F0502020204030204" pitchFamily="34" charset="0"/>
                        </a:rPr>
                        <a:t>403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30.9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C17C"/>
                    </a:solidFill>
                  </a:tcPr>
                </a:tc>
                <a:tc>
                  <a:txBody>
                    <a:bodyPr/>
                    <a:lstStyle/>
                    <a:p>
                      <a:pPr algn="ctr" fontAlgn="b"/>
                      <a:r>
                        <a:rPr lang="en-GB" sz="800" b="0" i="0" u="none" strike="noStrike">
                          <a:solidFill>
                            <a:srgbClr val="000000"/>
                          </a:solidFill>
                          <a:effectLst/>
                          <a:latin typeface="Calibri" panose="020F0502020204030204" pitchFamily="34" charset="0"/>
                        </a:rPr>
                        <a:t>52.1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DD81"/>
                    </a:solidFill>
                  </a:tcPr>
                </a:tc>
                <a:tc>
                  <a:txBody>
                    <a:bodyPr/>
                    <a:lstStyle/>
                    <a:p>
                      <a:pPr algn="ctr" fontAlgn="b"/>
                      <a:r>
                        <a:rPr lang="en-GB" sz="800" b="0" i="0" u="none" strike="noStrike">
                          <a:solidFill>
                            <a:srgbClr val="000000"/>
                          </a:solidFill>
                          <a:effectLst/>
                          <a:latin typeface="Calibri" panose="020F0502020204030204" pitchFamily="34" charset="0"/>
                        </a:rPr>
                        <a:t>83.3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A777"/>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7.7%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884"/>
                    </a:solidFill>
                  </a:tcPr>
                </a:tc>
                <a:tc>
                  <a:txBody>
                    <a:bodyPr/>
                    <a:lstStyle/>
                    <a:p>
                      <a:pPr algn="ctr" fontAlgn="b"/>
                      <a:r>
                        <a:rPr lang="en-GB" sz="800" b="0" i="0" u="none" strike="noStrike">
                          <a:solidFill>
                            <a:srgbClr val="000000"/>
                          </a:solidFill>
                          <a:effectLst/>
                          <a:latin typeface="Calibri" panose="020F0502020204030204" pitchFamily="34" charset="0"/>
                        </a:rPr>
                        <a:t>4.8%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881"/>
                    </a:solidFill>
                  </a:tcPr>
                </a:tc>
                <a:tc>
                  <a:txBody>
                    <a:bodyPr/>
                    <a:lstStyle/>
                    <a:p>
                      <a:pPr algn="ctr" fontAlgn="b"/>
                      <a:r>
                        <a:rPr lang="en-GB" sz="800" b="0" i="0" u="none" strike="noStrike">
                          <a:solidFill>
                            <a:srgbClr val="000000"/>
                          </a:solidFill>
                          <a:effectLst/>
                          <a:latin typeface="Calibri" panose="020F0502020204030204" pitchFamily="34" charset="0"/>
                        </a:rPr>
                        <a:t>0.05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ACE7E"/>
                    </a:solidFill>
                  </a:tcPr>
                </a:tc>
                <a:tc>
                  <a:txBody>
                    <a:bodyPr/>
                    <a:lstStyle/>
                    <a:p>
                      <a:pPr algn="ctr" fontAlgn="b"/>
                      <a:r>
                        <a:rPr lang="en-GB" sz="800" b="0" i="0" u="none" strike="noStrike">
                          <a:solidFill>
                            <a:srgbClr val="000000"/>
                          </a:solidFill>
                          <a:effectLst/>
                          <a:latin typeface="Calibri" panose="020F0502020204030204" pitchFamily="34" charset="0"/>
                        </a:rPr>
                        <a:t>426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dirty="0">
                          <a:solidFill>
                            <a:srgbClr val="000000"/>
                          </a:solidFill>
                          <a:effectLst/>
                          <a:latin typeface="Calibri" panose="020F0502020204030204" pitchFamily="34" charset="0"/>
                        </a:rPr>
                        <a:t>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dirty="0">
                          <a:solidFill>
                            <a:srgbClr val="000000"/>
                          </a:solidFill>
                          <a:effectLst/>
                          <a:latin typeface="Calibri" panose="020F0502020204030204" pitchFamily="34" charset="0"/>
                        </a:rPr>
                        <a:t>21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71115901"/>
                  </a:ext>
                </a:extLst>
              </a:tr>
              <a:tr h="96588">
                <a:tc>
                  <a:txBody>
                    <a:bodyPr/>
                    <a:lstStyle/>
                    <a:p>
                      <a:pPr algn="l" fontAlgn="b"/>
                      <a:r>
                        <a:rPr lang="en-GB" sz="800" b="0" i="0" u="none" strike="noStrike">
                          <a:solidFill>
                            <a:srgbClr val="000000"/>
                          </a:solidFill>
                          <a:effectLst/>
                          <a:latin typeface="Calibri" panose="020F0502020204030204" pitchFamily="34" charset="0"/>
                        </a:rPr>
                        <a:t>King's Lynn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a:solidFill>
                            <a:srgbClr val="000000"/>
                          </a:solidFill>
                          <a:effectLst/>
                          <a:latin typeface="Calibri" panose="020F0502020204030204" pitchFamily="34" charset="0"/>
                        </a:rPr>
                        <a:t>8,035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30.7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C27D"/>
                    </a:solidFill>
                  </a:tcPr>
                </a:tc>
                <a:tc>
                  <a:txBody>
                    <a:bodyPr/>
                    <a:lstStyle/>
                    <a:p>
                      <a:pPr algn="ctr" fontAlgn="b"/>
                      <a:r>
                        <a:rPr lang="en-GB" sz="800" b="0" i="0" u="none" strike="noStrike">
                          <a:solidFill>
                            <a:srgbClr val="000000"/>
                          </a:solidFill>
                          <a:effectLst/>
                          <a:latin typeface="Calibri" panose="020F0502020204030204" pitchFamily="34" charset="0"/>
                        </a:rPr>
                        <a:t>69.0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A877"/>
                    </a:solidFill>
                  </a:tcPr>
                </a:tc>
                <a:tc>
                  <a:txBody>
                    <a:bodyPr/>
                    <a:lstStyle/>
                    <a:p>
                      <a:pPr algn="ctr" fontAlgn="b"/>
                      <a:r>
                        <a:rPr lang="en-GB" sz="800" b="0" i="0" u="none" strike="noStrike">
                          <a:solidFill>
                            <a:srgbClr val="000000"/>
                          </a:solidFill>
                          <a:effectLst/>
                          <a:latin typeface="Calibri" panose="020F0502020204030204" pitchFamily="34" charset="0"/>
                        </a:rPr>
                        <a:t>83.2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A777"/>
                    </a:solidFill>
                  </a:tcPr>
                </a:tc>
                <a:tc>
                  <a:txBody>
                    <a:bodyPr/>
                    <a:lstStyle/>
                    <a:p>
                      <a:pPr algn="ctr" fontAlgn="b"/>
                      <a:r>
                        <a:rPr lang="en-GB" sz="800" b="0" i="0" u="none" strike="noStrike">
                          <a:solidFill>
                            <a:srgbClr val="000000"/>
                          </a:solidFill>
                          <a:effectLst/>
                          <a:latin typeface="Calibri" panose="020F0502020204030204" pitchFamily="34" charset="0"/>
                        </a:rPr>
                        <a:t>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706D"/>
                    </a:solidFill>
                  </a:tcPr>
                </a:tc>
                <a:tc>
                  <a:txBody>
                    <a:bodyPr/>
                    <a:lstStyle/>
                    <a:p>
                      <a:pPr algn="ctr" fontAlgn="b"/>
                      <a:r>
                        <a:rPr lang="en-GB" sz="800" b="0" i="0" u="none" strike="noStrike">
                          <a:solidFill>
                            <a:srgbClr val="000000"/>
                          </a:solidFill>
                          <a:effectLst/>
                          <a:latin typeface="Calibri" panose="020F0502020204030204" pitchFamily="34" charset="0"/>
                        </a:rPr>
                        <a:t>24.3%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8871"/>
                    </a:solidFill>
                  </a:tcPr>
                </a:tc>
                <a:tc>
                  <a:txBody>
                    <a:bodyPr/>
                    <a:lstStyle/>
                    <a:p>
                      <a:pPr algn="ctr" fontAlgn="b"/>
                      <a:r>
                        <a:rPr lang="en-GB" sz="800" b="0" i="0" u="none" strike="noStrike">
                          <a:solidFill>
                            <a:srgbClr val="000000"/>
                          </a:solidFill>
                          <a:effectLst/>
                          <a:latin typeface="Calibri" panose="020F0502020204030204" pitchFamily="34" charset="0"/>
                        </a:rPr>
                        <a:t>5.0%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580"/>
                    </a:solidFill>
                  </a:tcPr>
                </a:tc>
                <a:tc>
                  <a:txBody>
                    <a:bodyPr/>
                    <a:lstStyle/>
                    <a:p>
                      <a:pPr algn="ctr" fontAlgn="b"/>
                      <a:r>
                        <a:rPr lang="en-GB" sz="800" b="0" i="0" u="none" strike="noStrike">
                          <a:solidFill>
                            <a:srgbClr val="000000"/>
                          </a:solidFill>
                          <a:effectLst/>
                          <a:latin typeface="Calibri" panose="020F0502020204030204" pitchFamily="34" charset="0"/>
                        </a:rPr>
                        <a:t>0.07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FD47F"/>
                    </a:solidFill>
                  </a:tcPr>
                </a:tc>
                <a:tc>
                  <a:txBody>
                    <a:bodyPr/>
                    <a:lstStyle/>
                    <a:p>
                      <a:pPr algn="ctr" fontAlgn="b"/>
                      <a:r>
                        <a:rPr lang="en-GB" sz="800" b="0" i="0" u="none" strike="noStrike" dirty="0">
                          <a:solidFill>
                            <a:srgbClr val="000000"/>
                          </a:solidFill>
                          <a:effectLst/>
                          <a:latin typeface="Calibri" panose="020F0502020204030204" pitchFamily="34" charset="0"/>
                        </a:rPr>
                        <a:t>9,597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FC17B"/>
                    </a:solid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99%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6B6C"/>
                    </a:solidFill>
                  </a:tcPr>
                </a:tc>
                <a:tc>
                  <a:txBody>
                    <a:bodyPr/>
                    <a:lstStyle/>
                    <a:p>
                      <a:pPr algn="ctr" fontAlgn="b"/>
                      <a:r>
                        <a:rPr lang="en-GB" sz="800" b="0" i="0" u="none" strike="noStrike">
                          <a:solidFill>
                            <a:srgbClr val="000000"/>
                          </a:solidFill>
                          <a:effectLst/>
                          <a:latin typeface="Calibri" panose="020F0502020204030204" pitchFamily="34" charset="0"/>
                        </a:rPr>
                        <a:t>554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549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643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26932043"/>
                  </a:ext>
                </a:extLst>
              </a:tr>
              <a:tr h="96588">
                <a:tc>
                  <a:txBody>
                    <a:bodyPr/>
                    <a:lstStyle/>
                    <a:p>
                      <a:pPr algn="l" fontAlgn="b"/>
                      <a:r>
                        <a:rPr lang="en-GB" sz="800" b="0" i="0" u="none" strike="noStrike">
                          <a:solidFill>
                            <a:srgbClr val="000000"/>
                          </a:solidFill>
                          <a:effectLst/>
                          <a:latin typeface="Calibri" panose="020F0502020204030204" pitchFamily="34" charset="0"/>
                        </a:rPr>
                        <a:t>Loddon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a:solidFill>
                            <a:srgbClr val="000000"/>
                          </a:solidFill>
                          <a:effectLst/>
                          <a:latin typeface="Calibri" panose="020F0502020204030204" pitchFamily="34" charset="0"/>
                        </a:rPr>
                        <a:t>471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14.1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8D27F"/>
                    </a:solidFill>
                  </a:tcPr>
                </a:tc>
                <a:tc>
                  <a:txBody>
                    <a:bodyPr/>
                    <a:lstStyle/>
                    <a:p>
                      <a:pPr algn="ctr" fontAlgn="b"/>
                      <a:r>
                        <a:rPr lang="en-GB" sz="800" b="0" i="0" u="none" strike="noStrike">
                          <a:solidFill>
                            <a:srgbClr val="000000"/>
                          </a:solidFill>
                          <a:effectLst/>
                          <a:latin typeface="Calibri" panose="020F0502020204030204" pitchFamily="34" charset="0"/>
                        </a:rPr>
                        <a:t>55.8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382"/>
                    </a:solidFill>
                  </a:tcPr>
                </a:tc>
                <a:tc>
                  <a:txBody>
                    <a:bodyPr/>
                    <a:lstStyle/>
                    <a:p>
                      <a:pPr algn="ctr" fontAlgn="b"/>
                      <a:r>
                        <a:rPr lang="en-GB" sz="800" b="0" i="0" u="none" strike="noStrike">
                          <a:solidFill>
                            <a:srgbClr val="000000"/>
                          </a:solidFill>
                          <a:effectLst/>
                          <a:latin typeface="Calibri" panose="020F0502020204030204" pitchFamily="34" charset="0"/>
                        </a:rPr>
                        <a:t>55.1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482"/>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7.4%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A84"/>
                    </a:solidFill>
                  </a:tcPr>
                </a:tc>
                <a:tc>
                  <a:txBody>
                    <a:bodyPr/>
                    <a:lstStyle/>
                    <a:p>
                      <a:pPr algn="ctr" fontAlgn="b"/>
                      <a:r>
                        <a:rPr lang="en-GB" sz="800" b="0" i="0" u="none" strike="noStrike">
                          <a:solidFill>
                            <a:srgbClr val="000000"/>
                          </a:solidFill>
                          <a:effectLst/>
                          <a:latin typeface="Calibri" panose="020F0502020204030204" pitchFamily="34" charset="0"/>
                        </a:rPr>
                        <a:t>0.8%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0.46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CF7F"/>
                    </a:solidFill>
                  </a:tcPr>
                </a:tc>
                <a:tc>
                  <a:txBody>
                    <a:bodyPr/>
                    <a:lstStyle/>
                    <a:p>
                      <a:pPr algn="ctr" fontAlgn="b"/>
                      <a:r>
                        <a:rPr lang="en-GB" sz="800" b="0" i="0" u="none" strike="noStrike">
                          <a:solidFill>
                            <a:srgbClr val="000000"/>
                          </a:solidFill>
                          <a:effectLst/>
                          <a:latin typeface="Calibri" panose="020F0502020204030204" pitchFamily="34" charset="0"/>
                        </a:rPr>
                        <a:t>422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182"/>
                    </a:solidFill>
                  </a:tcPr>
                </a:tc>
                <a:tc>
                  <a:txBody>
                    <a:bodyPr/>
                    <a:lstStyle/>
                    <a:p>
                      <a:pPr algn="ctr" fontAlgn="b"/>
                      <a:r>
                        <a:rPr lang="en-GB" sz="800" b="0" i="0" u="none" strike="noStrike">
                          <a:solidFill>
                            <a:srgbClr val="000000"/>
                          </a:solidFill>
                          <a:effectLst/>
                          <a:latin typeface="Calibri" panose="020F0502020204030204" pitchFamily="34" charset="0"/>
                        </a:rPr>
                        <a:t>91%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26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05966107"/>
                  </a:ext>
                </a:extLst>
              </a:tr>
              <a:tr h="96588">
                <a:tc>
                  <a:txBody>
                    <a:bodyPr/>
                    <a:lstStyle/>
                    <a:p>
                      <a:pPr algn="l" fontAlgn="b"/>
                      <a:r>
                        <a:rPr lang="en-GB" sz="800" b="0" i="0" u="none" strike="noStrike">
                          <a:solidFill>
                            <a:srgbClr val="000000"/>
                          </a:solidFill>
                          <a:effectLst/>
                          <a:latin typeface="Calibri" panose="020F0502020204030204" pitchFamily="34" charset="0"/>
                        </a:rPr>
                        <a:t>Long Stratton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dirty="0">
                          <a:solidFill>
                            <a:srgbClr val="000000"/>
                          </a:solidFill>
                          <a:effectLst/>
                          <a:latin typeface="Calibri" panose="020F0502020204030204" pitchFamily="34" charset="0"/>
                        </a:rPr>
                        <a:t>393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9.4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52.9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4DE81"/>
                    </a:solidFill>
                  </a:tcPr>
                </a:tc>
                <a:tc>
                  <a:txBody>
                    <a:bodyPr/>
                    <a:lstStyle/>
                    <a:p>
                      <a:pPr algn="ctr" fontAlgn="b"/>
                      <a:r>
                        <a:rPr lang="en-GB" sz="800" b="0" i="0" u="none" strike="noStrike">
                          <a:solidFill>
                            <a:srgbClr val="000000"/>
                          </a:solidFill>
                          <a:effectLst/>
                          <a:latin typeface="Calibri" panose="020F0502020204030204" pitchFamily="34" charset="0"/>
                        </a:rPr>
                        <a:t>56.6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582"/>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6.4%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E683"/>
                    </a:solidFill>
                  </a:tcPr>
                </a:tc>
                <a:tc>
                  <a:txBody>
                    <a:bodyPr/>
                    <a:lstStyle/>
                    <a:p>
                      <a:pPr algn="ctr" fontAlgn="b"/>
                      <a:r>
                        <a:rPr lang="en-GB" sz="800" b="0" i="0" u="none" strike="noStrike">
                          <a:solidFill>
                            <a:srgbClr val="000000"/>
                          </a:solidFill>
                          <a:effectLst/>
                          <a:latin typeface="Calibri" panose="020F0502020204030204" pitchFamily="34" charset="0"/>
                        </a:rPr>
                        <a:t>6.4%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C47D"/>
                    </a:solidFill>
                  </a:tcPr>
                </a:tc>
                <a:tc>
                  <a:txBody>
                    <a:bodyPr/>
                    <a:lstStyle/>
                    <a:p>
                      <a:pPr algn="ctr" fontAlgn="b"/>
                      <a:r>
                        <a:rPr lang="en-GB" sz="800" b="0" i="0" u="none" strike="noStrike">
                          <a:solidFill>
                            <a:srgbClr val="000000"/>
                          </a:solidFill>
                          <a:effectLst/>
                          <a:latin typeface="Calibri" panose="020F0502020204030204" pitchFamily="34" charset="0"/>
                        </a:rPr>
                        <a:t>0.07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FD37F"/>
                    </a:solidFill>
                  </a:tcPr>
                </a:tc>
                <a:tc>
                  <a:txBody>
                    <a:bodyPr/>
                    <a:lstStyle/>
                    <a:p>
                      <a:pPr algn="ctr" fontAlgn="b"/>
                      <a:r>
                        <a:rPr lang="en-GB" sz="800" b="0" i="0" u="none" strike="noStrike">
                          <a:solidFill>
                            <a:srgbClr val="000000"/>
                          </a:solidFill>
                          <a:effectLst/>
                          <a:latin typeface="Calibri" panose="020F0502020204030204" pitchFamily="34" charset="0"/>
                        </a:rPr>
                        <a:t>360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99%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766E"/>
                    </a:solid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dirty="0">
                          <a:solidFill>
                            <a:srgbClr val="000000"/>
                          </a:solidFill>
                          <a:effectLst/>
                          <a:latin typeface="Calibri" panose="020F0502020204030204" pitchFamily="34" charset="0"/>
                        </a:rPr>
                        <a:t>22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31725349"/>
                  </a:ext>
                </a:extLst>
              </a:tr>
              <a:tr h="96588">
                <a:tc>
                  <a:txBody>
                    <a:bodyPr/>
                    <a:lstStyle/>
                    <a:p>
                      <a:pPr algn="l" fontAlgn="b"/>
                      <a:r>
                        <a:rPr lang="en-GB" sz="800" b="0" i="0" u="none" strike="noStrike">
                          <a:solidFill>
                            <a:srgbClr val="000000"/>
                          </a:solidFill>
                          <a:effectLst/>
                          <a:latin typeface="Calibri" panose="020F0502020204030204" pitchFamily="34" charset="0"/>
                        </a:rPr>
                        <a:t>North Walsham</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dirty="0">
                          <a:solidFill>
                            <a:srgbClr val="000000"/>
                          </a:solidFill>
                          <a:effectLst/>
                          <a:latin typeface="Calibri" panose="020F0502020204030204" pitchFamily="34" charset="0"/>
                        </a:rPr>
                        <a:t>1,909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19.8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EA83"/>
                    </a:solidFill>
                  </a:tcPr>
                </a:tc>
                <a:tc>
                  <a:txBody>
                    <a:bodyPr/>
                    <a:lstStyle/>
                    <a:p>
                      <a:pPr algn="ctr" fontAlgn="b"/>
                      <a:r>
                        <a:rPr lang="en-GB" sz="800" b="0" i="0" u="none" strike="noStrike">
                          <a:solidFill>
                            <a:srgbClr val="000000"/>
                          </a:solidFill>
                          <a:effectLst/>
                          <a:latin typeface="Calibri" panose="020F0502020204030204" pitchFamily="34" charset="0"/>
                        </a:rPr>
                        <a:t>54.4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182"/>
                    </a:solidFill>
                  </a:tcPr>
                </a:tc>
                <a:tc>
                  <a:txBody>
                    <a:bodyPr/>
                    <a:lstStyle/>
                    <a:p>
                      <a:pPr algn="ctr" fontAlgn="b"/>
                      <a:r>
                        <a:rPr lang="en-GB" sz="800" b="0" i="0" u="none" strike="noStrike">
                          <a:solidFill>
                            <a:srgbClr val="000000"/>
                          </a:solidFill>
                          <a:effectLst/>
                          <a:latin typeface="Calibri" panose="020F0502020204030204" pitchFamily="34" charset="0"/>
                        </a:rPr>
                        <a:t>76.5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C07C"/>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3.5%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47F"/>
                    </a:solidFill>
                  </a:tcPr>
                </a:tc>
                <a:tc>
                  <a:txBody>
                    <a:bodyPr/>
                    <a:lstStyle/>
                    <a:p>
                      <a:pPr algn="ctr" fontAlgn="b"/>
                      <a:r>
                        <a:rPr lang="en-GB" sz="800" b="0" i="0" u="none" strike="noStrike">
                          <a:solidFill>
                            <a:srgbClr val="000000"/>
                          </a:solidFill>
                          <a:effectLst/>
                          <a:latin typeface="Calibri" panose="020F0502020204030204" pitchFamily="34" charset="0"/>
                        </a:rPr>
                        <a:t>2.1%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D67F"/>
                    </a:solidFill>
                  </a:tcPr>
                </a:tc>
                <a:tc>
                  <a:txBody>
                    <a:bodyPr/>
                    <a:lstStyle/>
                    <a:p>
                      <a:pPr algn="ctr" fontAlgn="b"/>
                      <a:r>
                        <a:rPr lang="en-GB" sz="800" b="0" i="0" u="none" strike="noStrike">
                          <a:solidFill>
                            <a:srgbClr val="000000"/>
                          </a:solidFill>
                          <a:effectLst/>
                          <a:latin typeface="Calibri" panose="020F0502020204030204" pitchFamily="34" charset="0"/>
                        </a:rPr>
                        <a:t>0.13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A84"/>
                    </a:solidFill>
                  </a:tcPr>
                </a:tc>
                <a:tc>
                  <a:txBody>
                    <a:bodyPr/>
                    <a:lstStyle/>
                    <a:p>
                      <a:pPr algn="ctr" fontAlgn="b"/>
                      <a:r>
                        <a:rPr lang="en-GB" sz="800" b="0" i="0" u="none" strike="noStrike">
                          <a:solidFill>
                            <a:srgbClr val="000000"/>
                          </a:solidFill>
                          <a:effectLst/>
                          <a:latin typeface="Calibri" panose="020F0502020204030204" pitchFamily="34" charset="0"/>
                        </a:rPr>
                        <a:t>1,722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A84"/>
                    </a:solidFill>
                  </a:tcPr>
                </a:tc>
                <a:tc>
                  <a:txBody>
                    <a:bodyPr/>
                    <a:lstStyle/>
                    <a:p>
                      <a:pPr algn="ctr" fontAlgn="b"/>
                      <a:r>
                        <a:rPr lang="en-GB" sz="800" b="0" i="0" u="none" strike="noStrike">
                          <a:solidFill>
                            <a:srgbClr val="000000"/>
                          </a:solidFill>
                          <a:effectLst/>
                          <a:latin typeface="Calibri" panose="020F0502020204030204" pitchFamily="34" charset="0"/>
                        </a:rPr>
                        <a:t>98%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8D72"/>
                    </a:solid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104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95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26063288"/>
                  </a:ext>
                </a:extLst>
              </a:tr>
              <a:tr h="96588">
                <a:tc>
                  <a:txBody>
                    <a:bodyPr/>
                    <a:lstStyle/>
                    <a:p>
                      <a:pPr algn="l" fontAlgn="b"/>
                      <a:r>
                        <a:rPr lang="en-GB" sz="800" b="0" i="0" u="none" strike="noStrike" dirty="0">
                          <a:solidFill>
                            <a:srgbClr val="000000"/>
                          </a:solidFill>
                          <a:effectLst/>
                          <a:latin typeface="Calibri" panose="020F0502020204030204" pitchFamily="34" charset="0"/>
                        </a:rPr>
                        <a:t>Norwich 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a:solidFill>
                            <a:srgbClr val="000000"/>
                          </a:solidFill>
                          <a:effectLst/>
                          <a:latin typeface="Calibri" panose="020F0502020204030204" pitchFamily="34" charset="0"/>
                        </a:rPr>
                        <a:t>8,202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33.5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B87B"/>
                    </a:solidFill>
                  </a:tcPr>
                </a:tc>
                <a:tc>
                  <a:txBody>
                    <a:bodyPr/>
                    <a:lstStyle/>
                    <a:p>
                      <a:pPr algn="ctr" fontAlgn="b"/>
                      <a:r>
                        <a:rPr lang="en-GB" sz="800" b="0" i="0" u="none" strike="noStrike">
                          <a:solidFill>
                            <a:srgbClr val="000000"/>
                          </a:solidFill>
                          <a:effectLst/>
                          <a:latin typeface="Calibri" panose="020F0502020204030204" pitchFamily="34" charset="0"/>
                        </a:rPr>
                        <a:t>64.3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CA7E"/>
                    </a:solidFill>
                  </a:tcPr>
                </a:tc>
                <a:tc>
                  <a:txBody>
                    <a:bodyPr/>
                    <a:lstStyle/>
                    <a:p>
                      <a:pPr algn="ctr" fontAlgn="b"/>
                      <a:r>
                        <a:rPr lang="en-GB" sz="800" b="0" i="0" u="none" strike="noStrike">
                          <a:solidFill>
                            <a:srgbClr val="000000"/>
                          </a:solidFill>
                          <a:effectLst/>
                          <a:latin typeface="Calibri" panose="020F0502020204030204" pitchFamily="34" charset="0"/>
                        </a:rPr>
                        <a:t>63.8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EA83"/>
                    </a:solidFill>
                  </a:tcPr>
                </a:tc>
                <a:tc>
                  <a:txBody>
                    <a:bodyPr/>
                    <a:lstStyle/>
                    <a:p>
                      <a:pPr algn="ctr" fontAlgn="b"/>
                      <a:r>
                        <a:rPr lang="en-GB" sz="800" b="0" i="0" u="none" strike="noStrike">
                          <a:solidFill>
                            <a:srgbClr val="000000"/>
                          </a:solidFill>
                          <a:effectLst/>
                          <a:latin typeface="Calibri" panose="020F0502020204030204" pitchFamily="34" charset="0"/>
                        </a:rPr>
                        <a:t>3.3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CD780"/>
                    </a:solidFill>
                  </a:tcPr>
                </a:tc>
                <a:tc>
                  <a:txBody>
                    <a:bodyPr/>
                    <a:lstStyle/>
                    <a:p>
                      <a:pPr algn="ctr" fontAlgn="b"/>
                      <a:r>
                        <a:rPr lang="en-GB" sz="800" b="0" i="0" u="none" strike="noStrike">
                          <a:solidFill>
                            <a:srgbClr val="000000"/>
                          </a:solidFill>
                          <a:effectLst/>
                          <a:latin typeface="Calibri" panose="020F0502020204030204" pitchFamily="34" charset="0"/>
                        </a:rPr>
                        <a:t>18.6%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A878"/>
                    </a:solidFill>
                  </a:tcPr>
                </a:tc>
                <a:tc>
                  <a:txBody>
                    <a:bodyPr/>
                    <a:lstStyle/>
                    <a:p>
                      <a:pPr algn="ctr" fontAlgn="b"/>
                      <a:r>
                        <a:rPr lang="en-GB" sz="800" b="0" i="0" u="none" strike="noStrike">
                          <a:solidFill>
                            <a:srgbClr val="000000"/>
                          </a:solidFill>
                          <a:effectLst/>
                          <a:latin typeface="Calibri" panose="020F0502020204030204" pitchFamily="34" charset="0"/>
                        </a:rPr>
                        <a:t>9.3%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A076"/>
                    </a:solidFill>
                  </a:tcPr>
                </a:tc>
                <a:tc>
                  <a:txBody>
                    <a:bodyPr/>
                    <a:lstStyle/>
                    <a:p>
                      <a:pPr algn="ctr" fontAlgn="b"/>
                      <a:r>
                        <a:rPr lang="en-GB" sz="800" b="0" i="0" u="none" strike="noStrike">
                          <a:solidFill>
                            <a:srgbClr val="000000"/>
                          </a:solidFill>
                          <a:effectLst/>
                          <a:latin typeface="Calibri" panose="020F0502020204030204" pitchFamily="34" charset="0"/>
                        </a:rPr>
                        <a:t>0.03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C17B"/>
                    </a:solidFill>
                  </a:tcPr>
                </a:tc>
                <a:tc>
                  <a:txBody>
                    <a:bodyPr/>
                    <a:lstStyle/>
                    <a:p>
                      <a:pPr algn="ctr" fontAlgn="b"/>
                      <a:r>
                        <a:rPr lang="en-GB" sz="800" b="0" i="0" u="none" strike="noStrike">
                          <a:solidFill>
                            <a:srgbClr val="000000"/>
                          </a:solidFill>
                          <a:effectLst/>
                          <a:latin typeface="Calibri" panose="020F0502020204030204" pitchFamily="34" charset="0"/>
                        </a:rPr>
                        <a:t>9,370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99%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756E"/>
                    </a:solid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529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527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601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22258181"/>
                  </a:ext>
                </a:extLst>
              </a:tr>
              <a:tr h="96588">
                <a:tc>
                  <a:txBody>
                    <a:bodyPr/>
                    <a:lstStyle/>
                    <a:p>
                      <a:pPr algn="l" fontAlgn="b"/>
                      <a:r>
                        <a:rPr lang="en-GB" sz="800" b="0" i="0" u="none" strike="noStrike">
                          <a:solidFill>
                            <a:srgbClr val="000000"/>
                          </a:solidFill>
                          <a:effectLst/>
                          <a:latin typeface="Calibri" panose="020F0502020204030204" pitchFamily="34" charset="0"/>
                        </a:rPr>
                        <a:t>Norwich 2</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a:solidFill>
                            <a:srgbClr val="000000"/>
                          </a:solidFill>
                          <a:effectLst/>
                          <a:latin typeface="Calibri" panose="020F0502020204030204" pitchFamily="34" charset="0"/>
                        </a:rPr>
                        <a:t>3,443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33.1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B97B"/>
                    </a:solidFill>
                  </a:tcPr>
                </a:tc>
                <a:tc>
                  <a:txBody>
                    <a:bodyPr/>
                    <a:lstStyle/>
                    <a:p>
                      <a:pPr algn="ctr" fontAlgn="b"/>
                      <a:r>
                        <a:rPr lang="en-GB" sz="800" b="0" i="0" u="none" strike="noStrike">
                          <a:solidFill>
                            <a:srgbClr val="000000"/>
                          </a:solidFill>
                          <a:effectLst/>
                          <a:latin typeface="Calibri" panose="020F0502020204030204" pitchFamily="34" charset="0"/>
                        </a:rPr>
                        <a:t>62.7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680"/>
                    </a:solidFill>
                  </a:tcPr>
                </a:tc>
                <a:tc>
                  <a:txBody>
                    <a:bodyPr/>
                    <a:lstStyle/>
                    <a:p>
                      <a:pPr algn="ctr" fontAlgn="b"/>
                      <a:r>
                        <a:rPr lang="en-GB" sz="800" b="0" i="0" u="none" strike="noStrike">
                          <a:solidFill>
                            <a:srgbClr val="000000"/>
                          </a:solidFill>
                          <a:effectLst/>
                          <a:latin typeface="Calibri" panose="020F0502020204030204" pitchFamily="34" charset="0"/>
                        </a:rPr>
                        <a:t>73.7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CA7E"/>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12.9%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CA7E"/>
                    </a:solidFill>
                  </a:tcPr>
                </a:tc>
                <a:tc>
                  <a:txBody>
                    <a:bodyPr/>
                    <a:lstStyle/>
                    <a:p>
                      <a:pPr algn="ctr" fontAlgn="b"/>
                      <a:r>
                        <a:rPr lang="en-GB" sz="800" b="0" i="0" u="none" strike="noStrike">
                          <a:solidFill>
                            <a:srgbClr val="000000"/>
                          </a:solidFill>
                          <a:effectLst/>
                          <a:latin typeface="Calibri" panose="020F0502020204030204" pitchFamily="34" charset="0"/>
                        </a:rPr>
                        <a:t>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B179"/>
                    </a:solidFill>
                  </a:tcPr>
                </a:tc>
                <a:tc>
                  <a:txBody>
                    <a:bodyPr/>
                    <a:lstStyle/>
                    <a:p>
                      <a:pPr algn="ctr" fontAlgn="b"/>
                      <a:r>
                        <a:rPr lang="en-GB" sz="800" b="0" i="0" u="none" strike="noStrike">
                          <a:solidFill>
                            <a:srgbClr val="000000"/>
                          </a:solidFill>
                          <a:effectLst/>
                          <a:latin typeface="Calibri" panose="020F0502020204030204" pitchFamily="34" charset="0"/>
                        </a:rPr>
                        <a:t>0.02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3,828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282"/>
                    </a:solidFill>
                  </a:tcPr>
                </a:tc>
                <a:tc>
                  <a:txBody>
                    <a:bodyPr/>
                    <a:lstStyle/>
                    <a:p>
                      <a:pPr algn="ctr" fontAlgn="b"/>
                      <a:r>
                        <a:rPr lang="en-GB" sz="800" b="0" i="0" u="none" strike="noStrike">
                          <a:solidFill>
                            <a:srgbClr val="000000"/>
                          </a:solidFill>
                          <a:effectLst/>
                          <a:latin typeface="Calibri" panose="020F0502020204030204" pitchFamily="34" charset="0"/>
                        </a:rPr>
                        <a:t>99%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776E"/>
                    </a:solid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215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215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239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84152219"/>
                  </a:ext>
                </a:extLst>
              </a:tr>
              <a:tr h="96588">
                <a:tc>
                  <a:txBody>
                    <a:bodyPr/>
                    <a:lstStyle/>
                    <a:p>
                      <a:pPr algn="l" fontAlgn="b"/>
                      <a:r>
                        <a:rPr lang="en-GB" sz="800" b="0" i="0" u="none" strike="noStrike">
                          <a:solidFill>
                            <a:srgbClr val="000000"/>
                          </a:solidFill>
                          <a:effectLst/>
                          <a:latin typeface="Calibri" panose="020F0502020204030204" pitchFamily="34" charset="0"/>
                        </a:rPr>
                        <a:t>Norwich 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dirty="0">
                          <a:solidFill>
                            <a:srgbClr val="000000"/>
                          </a:solidFill>
                          <a:effectLst/>
                          <a:latin typeface="Calibri" panose="020F0502020204030204" pitchFamily="34" charset="0"/>
                        </a:rPr>
                        <a:t>10,784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27.7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CE7F"/>
                    </a:solidFill>
                  </a:tcPr>
                </a:tc>
                <a:tc>
                  <a:txBody>
                    <a:bodyPr/>
                    <a:lstStyle/>
                    <a:p>
                      <a:pPr algn="ctr" fontAlgn="b"/>
                      <a:r>
                        <a:rPr lang="en-GB" sz="800" b="0" i="0" u="none" strike="noStrike">
                          <a:solidFill>
                            <a:srgbClr val="000000"/>
                          </a:solidFill>
                          <a:effectLst/>
                          <a:latin typeface="Calibri" panose="020F0502020204030204" pitchFamily="34" charset="0"/>
                        </a:rPr>
                        <a:t>34.8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70.2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781"/>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13.0%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C97E"/>
                    </a:solidFill>
                  </a:tcPr>
                </a:tc>
                <a:tc>
                  <a:txBody>
                    <a:bodyPr/>
                    <a:lstStyle/>
                    <a:p>
                      <a:pPr algn="ctr" fontAlgn="b"/>
                      <a:r>
                        <a:rPr lang="en-GB" sz="800" b="0" i="0" u="none" strike="noStrike">
                          <a:solidFill>
                            <a:srgbClr val="000000"/>
                          </a:solidFill>
                          <a:effectLst/>
                          <a:latin typeface="Calibri" panose="020F0502020204030204" pitchFamily="34" charset="0"/>
                        </a:rPr>
                        <a:t>12.7%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776E"/>
                    </a:solidFill>
                  </a:tcPr>
                </a:tc>
                <a:tc>
                  <a:txBody>
                    <a:bodyPr/>
                    <a:lstStyle/>
                    <a:p>
                      <a:pPr algn="ctr" fontAlgn="b"/>
                      <a:r>
                        <a:rPr lang="en-GB" sz="800" b="0" i="0" u="none" strike="noStrike">
                          <a:solidFill>
                            <a:srgbClr val="000000"/>
                          </a:solidFill>
                          <a:effectLst/>
                          <a:latin typeface="Calibri" panose="020F0502020204030204" pitchFamily="34" charset="0"/>
                        </a:rPr>
                        <a:t>0.03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EC17B"/>
                    </a:solidFill>
                  </a:tcPr>
                </a:tc>
                <a:tc>
                  <a:txBody>
                    <a:bodyPr/>
                    <a:lstStyle/>
                    <a:p>
                      <a:pPr algn="ctr" fontAlgn="b"/>
                      <a:r>
                        <a:rPr lang="en-GB" sz="800" b="0" i="0" u="none" strike="noStrike" dirty="0">
                          <a:solidFill>
                            <a:srgbClr val="000000"/>
                          </a:solidFill>
                          <a:effectLst/>
                          <a:latin typeface="Calibri" panose="020F0502020204030204" pitchFamily="34" charset="0"/>
                        </a:rPr>
                        <a:t>10,727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D880"/>
                    </a:solidFill>
                  </a:tcPr>
                </a:tc>
                <a:tc>
                  <a:txBody>
                    <a:bodyPr/>
                    <a:lstStyle/>
                    <a:p>
                      <a:pPr algn="ctr" fontAlgn="b"/>
                      <a:r>
                        <a:rPr lang="en-GB" sz="800" b="0" i="0" u="none" strike="noStrike">
                          <a:solidFill>
                            <a:srgbClr val="000000"/>
                          </a:solidFill>
                          <a:effectLst/>
                          <a:latin typeface="Calibri" panose="020F0502020204030204" pitchFamily="34" charset="0"/>
                        </a:rPr>
                        <a:t>99%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746E"/>
                    </a:solid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369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368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419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49253006"/>
                  </a:ext>
                </a:extLst>
              </a:tr>
              <a:tr h="96588">
                <a:tc>
                  <a:txBody>
                    <a:bodyPr/>
                    <a:lstStyle/>
                    <a:p>
                      <a:pPr algn="l" fontAlgn="b"/>
                      <a:r>
                        <a:rPr lang="en-GB" sz="800" b="0" i="0" u="none" strike="noStrike">
                          <a:solidFill>
                            <a:srgbClr val="000000"/>
                          </a:solidFill>
                          <a:effectLst/>
                          <a:latin typeface="Calibri" panose="020F0502020204030204" pitchFamily="34" charset="0"/>
                        </a:rPr>
                        <a:t>Norwich 4</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a:solidFill>
                            <a:srgbClr val="000000"/>
                          </a:solidFill>
                          <a:effectLst/>
                          <a:latin typeface="Calibri" panose="020F0502020204030204" pitchFamily="34" charset="0"/>
                        </a:rPr>
                        <a:t>11,356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21.1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784"/>
                    </a:solidFill>
                  </a:tcPr>
                </a:tc>
                <a:tc>
                  <a:txBody>
                    <a:bodyPr/>
                    <a:lstStyle/>
                    <a:p>
                      <a:pPr algn="ctr" fontAlgn="b"/>
                      <a:r>
                        <a:rPr lang="en-GB" sz="800" b="0" i="0" u="none" strike="noStrike">
                          <a:solidFill>
                            <a:srgbClr val="000000"/>
                          </a:solidFill>
                          <a:effectLst/>
                          <a:latin typeface="Calibri" panose="020F0502020204030204" pitchFamily="34" charset="0"/>
                        </a:rPr>
                        <a:t>43.5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8CD7E"/>
                    </a:solidFill>
                  </a:tcPr>
                </a:tc>
                <a:tc>
                  <a:txBody>
                    <a:bodyPr/>
                    <a:lstStyle/>
                    <a:p>
                      <a:pPr algn="ctr" fontAlgn="b"/>
                      <a:r>
                        <a:rPr lang="en-GB" sz="800" b="0" i="0" u="none" strike="noStrike">
                          <a:solidFill>
                            <a:srgbClr val="000000"/>
                          </a:solidFill>
                          <a:effectLst/>
                          <a:latin typeface="Calibri" panose="020F0502020204030204" pitchFamily="34" charset="0"/>
                        </a:rPr>
                        <a:t>74.0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C97E"/>
                    </a:solidFill>
                  </a:tcPr>
                </a:tc>
                <a:tc>
                  <a:txBody>
                    <a:bodyPr/>
                    <a:lstStyle/>
                    <a:p>
                      <a:pPr algn="ctr" fontAlgn="b"/>
                      <a:r>
                        <a:rPr lang="en-GB" sz="800" b="0" i="0" u="none" strike="noStrike">
                          <a:solidFill>
                            <a:srgbClr val="000000"/>
                          </a:solidFill>
                          <a:effectLst/>
                          <a:latin typeface="Calibri" panose="020F0502020204030204" pitchFamily="34" charset="0"/>
                        </a:rPr>
                        <a:t>2.4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15.2%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BC7B"/>
                    </a:solidFill>
                  </a:tcPr>
                </a:tc>
                <a:tc>
                  <a:txBody>
                    <a:bodyPr/>
                    <a:lstStyle/>
                    <a:p>
                      <a:pPr algn="ctr" fontAlgn="b"/>
                      <a:r>
                        <a:rPr lang="en-GB" sz="800" b="0" i="0" u="none" strike="noStrike">
                          <a:solidFill>
                            <a:srgbClr val="000000"/>
                          </a:solidFill>
                          <a:effectLst/>
                          <a:latin typeface="Calibri" panose="020F0502020204030204" pitchFamily="34" charset="0"/>
                        </a:rPr>
                        <a:t>13.8%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a:solidFill>
                            <a:srgbClr val="000000"/>
                          </a:solidFill>
                          <a:effectLst/>
                          <a:latin typeface="Calibri" panose="020F0502020204030204" pitchFamily="34" charset="0"/>
                        </a:rPr>
                        <a:t>0.03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AC07B"/>
                    </a:solidFill>
                  </a:tcPr>
                </a:tc>
                <a:tc>
                  <a:txBody>
                    <a:bodyPr/>
                    <a:lstStyle/>
                    <a:p>
                      <a:pPr algn="ctr" fontAlgn="b"/>
                      <a:r>
                        <a:rPr lang="en-GB" sz="800" b="0" i="0" u="none" strike="noStrike">
                          <a:solidFill>
                            <a:srgbClr val="000000"/>
                          </a:solidFill>
                          <a:effectLst/>
                          <a:latin typeface="Calibri" panose="020F0502020204030204" pitchFamily="34" charset="0"/>
                        </a:rPr>
                        <a:t>11,413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99%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7A6F"/>
                    </a:solid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dirty="0">
                          <a:solidFill>
                            <a:srgbClr val="000000"/>
                          </a:solidFill>
                          <a:effectLst/>
                          <a:latin typeface="Calibri" panose="020F0502020204030204" pitchFamily="34" charset="0"/>
                        </a:rPr>
                        <a:t>474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472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517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56427548"/>
                  </a:ext>
                </a:extLst>
              </a:tr>
              <a:tr h="138846">
                <a:tc>
                  <a:txBody>
                    <a:bodyPr/>
                    <a:lstStyle/>
                    <a:p>
                      <a:pPr algn="l" fontAlgn="b"/>
                      <a:r>
                        <a:rPr lang="en-GB" sz="800" b="0" i="0" u="none" strike="noStrike">
                          <a:solidFill>
                            <a:srgbClr val="000000"/>
                          </a:solidFill>
                          <a:effectLst/>
                          <a:latin typeface="Calibri" panose="020F0502020204030204" pitchFamily="34" charset="0"/>
                        </a:rPr>
                        <a:t>Redenhall with Harleston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a:solidFill>
                            <a:srgbClr val="000000"/>
                          </a:solidFill>
                          <a:effectLst/>
                          <a:latin typeface="Calibri" panose="020F0502020204030204" pitchFamily="34" charset="0"/>
                        </a:rPr>
                        <a:t>815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14.2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AD27F"/>
                    </a:solidFill>
                  </a:tcPr>
                </a:tc>
                <a:tc>
                  <a:txBody>
                    <a:bodyPr/>
                    <a:lstStyle/>
                    <a:p>
                      <a:pPr algn="ctr" fontAlgn="b"/>
                      <a:r>
                        <a:rPr lang="en-GB" sz="800" b="0" i="0" u="none" strike="noStrike">
                          <a:solidFill>
                            <a:srgbClr val="000000"/>
                          </a:solidFill>
                          <a:effectLst/>
                          <a:latin typeface="Calibri" panose="020F0502020204030204" pitchFamily="34" charset="0"/>
                        </a:rPr>
                        <a:t>68.1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AE79"/>
                    </a:solidFill>
                  </a:tcPr>
                </a:tc>
                <a:tc>
                  <a:txBody>
                    <a:bodyPr/>
                    <a:lstStyle/>
                    <a:p>
                      <a:pPr algn="ctr" fontAlgn="b"/>
                      <a:r>
                        <a:rPr lang="en-GB" sz="800" b="0" i="0" u="none" strike="noStrike">
                          <a:solidFill>
                            <a:srgbClr val="000000"/>
                          </a:solidFill>
                          <a:effectLst/>
                          <a:latin typeface="Calibri" panose="020F0502020204030204" pitchFamily="34" charset="0"/>
                        </a:rPr>
                        <a:t>67.4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283"/>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5.2%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DF81"/>
                    </a:solidFill>
                  </a:tcPr>
                </a:tc>
                <a:tc>
                  <a:txBody>
                    <a:bodyPr/>
                    <a:lstStyle/>
                    <a:p>
                      <a:pPr algn="ctr" fontAlgn="b"/>
                      <a:r>
                        <a:rPr lang="en-GB" sz="800" b="0" i="0" u="none" strike="noStrike">
                          <a:solidFill>
                            <a:srgbClr val="000000"/>
                          </a:solidFill>
                          <a:effectLst/>
                          <a:latin typeface="Calibri" panose="020F0502020204030204" pitchFamily="34" charset="0"/>
                        </a:rPr>
                        <a:t>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6D17E"/>
                    </a:solidFill>
                  </a:tcPr>
                </a:tc>
                <a:tc>
                  <a:txBody>
                    <a:bodyPr/>
                    <a:lstStyle/>
                    <a:p>
                      <a:pPr algn="ctr" fontAlgn="b"/>
                      <a:r>
                        <a:rPr lang="en-GB" sz="800" b="0" i="0" u="none" strike="noStrike">
                          <a:solidFill>
                            <a:srgbClr val="000000"/>
                          </a:solidFill>
                          <a:effectLst/>
                          <a:latin typeface="Calibri" panose="020F0502020204030204" pitchFamily="34" charset="0"/>
                        </a:rPr>
                        <a:t>0.26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F82"/>
                    </a:solidFill>
                  </a:tcPr>
                </a:tc>
                <a:tc>
                  <a:txBody>
                    <a:bodyPr/>
                    <a:lstStyle/>
                    <a:p>
                      <a:pPr algn="ctr" fontAlgn="b"/>
                      <a:r>
                        <a:rPr lang="en-GB" sz="800" b="0" i="0" u="none" strike="noStrike">
                          <a:solidFill>
                            <a:srgbClr val="000000"/>
                          </a:solidFill>
                          <a:effectLst/>
                          <a:latin typeface="Calibri" panose="020F0502020204030204" pitchFamily="34" charset="0"/>
                        </a:rPr>
                        <a:t>769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A84"/>
                    </a:solidFill>
                  </a:tcPr>
                </a:tc>
                <a:tc>
                  <a:txBody>
                    <a:bodyPr/>
                    <a:lstStyle/>
                    <a:p>
                      <a:pPr algn="ctr" fontAlgn="b"/>
                      <a:r>
                        <a:rPr lang="en-GB" sz="800" b="0" i="0" u="none" strike="noStrike">
                          <a:solidFill>
                            <a:srgbClr val="000000"/>
                          </a:solidFill>
                          <a:effectLst/>
                          <a:latin typeface="Calibri" panose="020F0502020204030204" pitchFamily="34" charset="0"/>
                        </a:rPr>
                        <a:t>93%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C97E"/>
                    </a:solid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56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53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46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68493573"/>
                  </a:ext>
                </a:extLst>
              </a:tr>
              <a:tr h="96588">
                <a:tc>
                  <a:txBody>
                    <a:bodyPr/>
                    <a:lstStyle/>
                    <a:p>
                      <a:pPr algn="l" fontAlgn="b"/>
                      <a:r>
                        <a:rPr lang="en-GB" sz="800" b="0" i="0" u="none" strike="noStrike">
                          <a:solidFill>
                            <a:srgbClr val="000000"/>
                          </a:solidFill>
                          <a:effectLst/>
                          <a:latin typeface="Calibri" panose="020F0502020204030204" pitchFamily="34" charset="0"/>
                        </a:rPr>
                        <a:t>Sheringham</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dirty="0">
                          <a:solidFill>
                            <a:srgbClr val="000000"/>
                          </a:solidFill>
                          <a:effectLst/>
                          <a:latin typeface="Calibri" panose="020F0502020204030204" pitchFamily="34" charset="0"/>
                        </a:rPr>
                        <a:t>816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15.0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5D57F"/>
                    </a:solidFill>
                  </a:tcPr>
                </a:tc>
                <a:tc>
                  <a:txBody>
                    <a:bodyPr/>
                    <a:lstStyle/>
                    <a:p>
                      <a:pPr algn="ctr" fontAlgn="b"/>
                      <a:r>
                        <a:rPr lang="en-GB" sz="800" b="0" i="0" u="none" strike="noStrike">
                          <a:solidFill>
                            <a:srgbClr val="000000"/>
                          </a:solidFill>
                          <a:effectLst/>
                          <a:latin typeface="Calibri" panose="020F0502020204030204" pitchFamily="34" charset="0"/>
                        </a:rPr>
                        <a:t>45.0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2D07E"/>
                    </a:solidFill>
                  </a:tcPr>
                </a:tc>
                <a:tc>
                  <a:txBody>
                    <a:bodyPr/>
                    <a:lstStyle/>
                    <a:p>
                      <a:pPr algn="ctr" fontAlgn="b"/>
                      <a:r>
                        <a:rPr lang="en-GB" sz="800" b="0" i="0" u="none" strike="noStrike">
                          <a:solidFill>
                            <a:srgbClr val="000000"/>
                          </a:solidFill>
                          <a:effectLst/>
                          <a:latin typeface="Calibri" panose="020F0502020204030204" pitchFamily="34" charset="0"/>
                        </a:rPr>
                        <a:t>41.9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DB80"/>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3.1%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6D17E"/>
                    </a:solidFill>
                  </a:tcPr>
                </a:tc>
                <a:tc>
                  <a:txBody>
                    <a:bodyPr/>
                    <a:lstStyle/>
                    <a:p>
                      <a:pPr algn="ctr" fontAlgn="b"/>
                      <a:r>
                        <a:rPr lang="en-GB" sz="800" b="0" i="0" u="none" strike="noStrike">
                          <a:solidFill>
                            <a:srgbClr val="000000"/>
                          </a:solidFill>
                          <a:effectLst/>
                          <a:latin typeface="Calibri" panose="020F0502020204030204" pitchFamily="34" charset="0"/>
                        </a:rPr>
                        <a:t>5.6%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CE7F"/>
                    </a:solidFill>
                  </a:tcPr>
                </a:tc>
                <a:tc>
                  <a:txBody>
                    <a:bodyPr/>
                    <a:lstStyle/>
                    <a:p>
                      <a:pPr algn="ctr" fontAlgn="b"/>
                      <a:r>
                        <a:rPr lang="en-GB" sz="800" b="0" i="0" u="none" strike="noStrike">
                          <a:solidFill>
                            <a:srgbClr val="000000"/>
                          </a:solidFill>
                          <a:effectLst/>
                          <a:latin typeface="Calibri" panose="020F0502020204030204" pitchFamily="34" charset="0"/>
                        </a:rPr>
                        <a:t>0.05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4CC7D"/>
                    </a:solidFill>
                  </a:tcPr>
                </a:tc>
                <a:tc>
                  <a:txBody>
                    <a:bodyPr/>
                    <a:lstStyle/>
                    <a:p>
                      <a:pPr algn="ctr" fontAlgn="b"/>
                      <a:r>
                        <a:rPr lang="en-GB" sz="800" b="0" i="0" u="none" strike="noStrike">
                          <a:solidFill>
                            <a:srgbClr val="000000"/>
                          </a:solidFill>
                          <a:effectLst/>
                          <a:latin typeface="Calibri" panose="020F0502020204030204" pitchFamily="34" charset="0"/>
                        </a:rPr>
                        <a:t>642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98%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7F70"/>
                    </a:solidFill>
                  </a:tcPr>
                </a:tc>
                <a:tc>
                  <a:txBody>
                    <a:bodyPr/>
                    <a:lstStyle/>
                    <a:p>
                      <a:pPr algn="ctr" fontAlgn="b"/>
                      <a:r>
                        <a:rPr lang="en-GB"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40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39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34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70266802"/>
                  </a:ext>
                </a:extLst>
              </a:tr>
              <a:tr h="96588">
                <a:tc>
                  <a:txBody>
                    <a:bodyPr/>
                    <a:lstStyle/>
                    <a:p>
                      <a:pPr algn="l" fontAlgn="b"/>
                      <a:r>
                        <a:rPr lang="en-GB" sz="800" b="0" i="0" u="none" strike="noStrike">
                          <a:solidFill>
                            <a:srgbClr val="000000"/>
                          </a:solidFill>
                          <a:effectLst/>
                          <a:latin typeface="Calibri" panose="020F0502020204030204" pitchFamily="34" charset="0"/>
                        </a:rPr>
                        <a:t>Stalham</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dirty="0">
                          <a:solidFill>
                            <a:srgbClr val="000000"/>
                          </a:solidFill>
                          <a:effectLst/>
                          <a:latin typeface="Calibri" panose="020F0502020204030204" pitchFamily="34" charset="0"/>
                        </a:rPr>
                        <a:t>498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24.6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981"/>
                    </a:solidFill>
                  </a:tcPr>
                </a:tc>
                <a:tc>
                  <a:txBody>
                    <a:bodyPr/>
                    <a:lstStyle/>
                    <a:p>
                      <a:pPr algn="ctr" fontAlgn="b"/>
                      <a:r>
                        <a:rPr lang="en-GB" sz="800" b="0" i="0" u="none" strike="noStrike">
                          <a:solidFill>
                            <a:srgbClr val="000000"/>
                          </a:solidFill>
                          <a:effectLst/>
                          <a:latin typeface="Calibri" panose="020F0502020204030204" pitchFamily="34" charset="0"/>
                        </a:rPr>
                        <a:t>56.4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482"/>
                    </a:solidFill>
                  </a:tcPr>
                </a:tc>
                <a:tc>
                  <a:txBody>
                    <a:bodyPr/>
                    <a:lstStyle/>
                    <a:p>
                      <a:pPr algn="ctr" fontAlgn="b"/>
                      <a:r>
                        <a:rPr lang="en-GB" sz="800" b="0" i="0" u="none" strike="noStrike">
                          <a:solidFill>
                            <a:srgbClr val="000000"/>
                          </a:solidFill>
                          <a:effectLst/>
                          <a:latin typeface="Calibri" panose="020F0502020204030204" pitchFamily="34" charset="0"/>
                        </a:rPr>
                        <a:t>100.0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8.1%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683"/>
                    </a:solidFill>
                  </a:tcPr>
                </a:tc>
                <a:tc>
                  <a:txBody>
                    <a:bodyPr/>
                    <a:lstStyle/>
                    <a:p>
                      <a:pPr algn="ctr" fontAlgn="b"/>
                      <a:r>
                        <a:rPr lang="en-GB" sz="800" b="0" i="0" u="none" strike="noStrike">
                          <a:solidFill>
                            <a:srgbClr val="000000"/>
                          </a:solidFill>
                          <a:effectLst/>
                          <a:latin typeface="Calibri" panose="020F0502020204030204" pitchFamily="34" charset="0"/>
                        </a:rPr>
                        <a:t>1.6%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6CC7D"/>
                    </a:solidFill>
                  </a:tcPr>
                </a:tc>
                <a:tc>
                  <a:txBody>
                    <a:bodyPr/>
                    <a:lstStyle/>
                    <a:p>
                      <a:pPr algn="ctr" fontAlgn="b"/>
                      <a:r>
                        <a:rPr lang="en-GB" sz="800" b="0" i="0" u="none" strike="noStrike">
                          <a:solidFill>
                            <a:srgbClr val="000000"/>
                          </a:solidFill>
                          <a:effectLst/>
                          <a:latin typeface="Calibri" panose="020F0502020204030204" pitchFamily="34" charset="0"/>
                        </a:rPr>
                        <a:t>0.18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683"/>
                    </a:solidFill>
                  </a:tcPr>
                </a:tc>
                <a:tc>
                  <a:txBody>
                    <a:bodyPr/>
                    <a:lstStyle/>
                    <a:p>
                      <a:pPr algn="ctr" fontAlgn="b"/>
                      <a:r>
                        <a:rPr lang="en-GB" sz="800" b="0" i="0" u="none" strike="noStrike">
                          <a:solidFill>
                            <a:srgbClr val="000000"/>
                          </a:solidFill>
                          <a:effectLst/>
                          <a:latin typeface="Calibri" panose="020F0502020204030204" pitchFamily="34" charset="0"/>
                        </a:rPr>
                        <a:t>554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583"/>
                    </a:solidFill>
                  </a:tcPr>
                </a:tc>
                <a:tc>
                  <a:txBody>
                    <a:bodyPr/>
                    <a:lstStyle/>
                    <a:p>
                      <a:pPr algn="ctr" fontAlgn="b"/>
                      <a:r>
                        <a:rPr lang="en-GB" sz="800" b="0" i="0" u="none" strike="noStrike">
                          <a:solidFill>
                            <a:srgbClr val="000000"/>
                          </a:solidFill>
                          <a:effectLst/>
                          <a:latin typeface="Calibri" panose="020F0502020204030204" pitchFamily="34" charset="0"/>
                        </a:rPr>
                        <a:t>94%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B77A"/>
                    </a:solid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dirty="0">
                          <a:solidFill>
                            <a:srgbClr val="000000"/>
                          </a:solidFill>
                          <a:effectLst/>
                          <a:latin typeface="Calibri" panose="020F0502020204030204" pitchFamily="34" charset="0"/>
                        </a:rPr>
                        <a:t>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58254016"/>
                  </a:ext>
                </a:extLst>
              </a:tr>
              <a:tr h="96588">
                <a:tc>
                  <a:txBody>
                    <a:bodyPr/>
                    <a:lstStyle/>
                    <a:p>
                      <a:pPr algn="l" fontAlgn="b"/>
                      <a:r>
                        <a:rPr lang="en-GB" sz="800" b="0" i="0" u="none" strike="noStrike">
                          <a:solidFill>
                            <a:srgbClr val="000000"/>
                          </a:solidFill>
                          <a:effectLst/>
                          <a:latin typeface="Calibri" panose="020F0502020204030204" pitchFamily="34" charset="0"/>
                        </a:rPr>
                        <a:t>Swaffham</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a:solidFill>
                            <a:srgbClr val="000000"/>
                          </a:solidFill>
                          <a:effectLst/>
                          <a:latin typeface="Calibri" panose="020F0502020204030204" pitchFamily="34" charset="0"/>
                        </a:rPr>
                        <a:t>1,247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27.5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CE7F"/>
                    </a:solidFill>
                  </a:tcPr>
                </a:tc>
                <a:tc>
                  <a:txBody>
                    <a:bodyPr/>
                    <a:lstStyle/>
                    <a:p>
                      <a:pPr algn="ctr" fontAlgn="b"/>
                      <a:r>
                        <a:rPr lang="en-GB" sz="800" b="0" i="0" u="none" strike="noStrike">
                          <a:solidFill>
                            <a:srgbClr val="000000"/>
                          </a:solidFill>
                          <a:effectLst/>
                          <a:latin typeface="Calibri" panose="020F0502020204030204" pitchFamily="34" charset="0"/>
                        </a:rPr>
                        <a:t>72.3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8F73"/>
                    </a:solidFill>
                  </a:tcPr>
                </a:tc>
                <a:tc>
                  <a:txBody>
                    <a:bodyPr/>
                    <a:lstStyle/>
                    <a:p>
                      <a:pPr algn="ctr" fontAlgn="b"/>
                      <a:r>
                        <a:rPr lang="en-GB" sz="800" b="0" i="0" u="none" strike="noStrike">
                          <a:solidFill>
                            <a:srgbClr val="000000"/>
                          </a:solidFill>
                          <a:effectLst/>
                          <a:latin typeface="Calibri" panose="020F0502020204030204" pitchFamily="34" charset="0"/>
                        </a:rPr>
                        <a:t>64.7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9.7%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D82"/>
                    </a:solidFill>
                  </a:tcPr>
                </a:tc>
                <a:tc>
                  <a:txBody>
                    <a:bodyPr/>
                    <a:lstStyle/>
                    <a:p>
                      <a:pPr algn="ctr" fontAlgn="b"/>
                      <a:r>
                        <a:rPr lang="en-GB" sz="800" b="0" i="0" u="none" strike="noStrike">
                          <a:solidFill>
                            <a:srgbClr val="000000"/>
                          </a:solidFill>
                          <a:effectLst/>
                          <a:latin typeface="Calibri" panose="020F0502020204030204" pitchFamily="34" charset="0"/>
                        </a:rPr>
                        <a:t>4.3%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E82"/>
                    </a:solidFill>
                  </a:tcPr>
                </a:tc>
                <a:tc>
                  <a:txBody>
                    <a:bodyPr/>
                    <a:lstStyle/>
                    <a:p>
                      <a:pPr algn="ctr" fontAlgn="b"/>
                      <a:r>
                        <a:rPr lang="en-GB" sz="800" b="0" i="0" u="none" strike="noStrike">
                          <a:solidFill>
                            <a:srgbClr val="000000"/>
                          </a:solidFill>
                          <a:effectLst/>
                          <a:latin typeface="Calibri" panose="020F0502020204030204" pitchFamily="34" charset="0"/>
                        </a:rPr>
                        <a:t>0.36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881"/>
                    </a:solidFill>
                  </a:tcPr>
                </a:tc>
                <a:tc>
                  <a:txBody>
                    <a:bodyPr/>
                    <a:lstStyle/>
                    <a:p>
                      <a:pPr algn="ctr" fontAlgn="b"/>
                      <a:r>
                        <a:rPr lang="en-GB" sz="800" b="0" i="0" u="none" strike="noStrike">
                          <a:solidFill>
                            <a:srgbClr val="000000"/>
                          </a:solidFill>
                          <a:effectLst/>
                          <a:latin typeface="Calibri" panose="020F0502020204030204" pitchFamily="34" charset="0"/>
                        </a:rPr>
                        <a:t>1,464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18%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1C67C"/>
                    </a:solidFill>
                  </a:tcPr>
                </a:tc>
                <a:tc>
                  <a:txBody>
                    <a:bodyPr/>
                    <a:lstStyle/>
                    <a:p>
                      <a:pPr algn="ctr" fontAlgn="b"/>
                      <a:r>
                        <a:rPr lang="en-GB" sz="800" b="0" i="0" u="none" strike="noStrike">
                          <a:solidFill>
                            <a:srgbClr val="000000"/>
                          </a:solidFill>
                          <a:effectLst/>
                          <a:latin typeface="Calibri" panose="020F0502020204030204" pitchFamily="34" charset="0"/>
                        </a:rPr>
                        <a:t>81%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8370"/>
                    </a:solidFill>
                  </a:tcPr>
                </a:tc>
                <a:tc>
                  <a:txBody>
                    <a:bodyPr/>
                    <a:lstStyle/>
                    <a:p>
                      <a:pPr algn="ctr" fontAlgn="b"/>
                      <a:r>
                        <a:rPr lang="en-GB" sz="800" b="0" i="0" u="none" strike="noStrike">
                          <a:solidFill>
                            <a:srgbClr val="000000"/>
                          </a:solidFill>
                          <a:effectLst/>
                          <a:latin typeface="Calibri" panose="020F0502020204030204" pitchFamily="34" charset="0"/>
                        </a:rPr>
                        <a:t>76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75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85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4668758"/>
                  </a:ext>
                </a:extLst>
              </a:tr>
              <a:tr h="96588">
                <a:tc>
                  <a:txBody>
                    <a:bodyPr/>
                    <a:lstStyle/>
                    <a:p>
                      <a:pPr algn="l" fontAlgn="b"/>
                      <a:r>
                        <a:rPr lang="en-GB" sz="800" b="0" i="0" u="none" strike="noStrike">
                          <a:solidFill>
                            <a:srgbClr val="000000"/>
                          </a:solidFill>
                          <a:effectLst/>
                          <a:latin typeface="Calibri" panose="020F0502020204030204" pitchFamily="34" charset="0"/>
                        </a:rPr>
                        <a:t>Thetford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a:solidFill>
                            <a:srgbClr val="000000"/>
                          </a:solidFill>
                          <a:effectLst/>
                          <a:latin typeface="Calibri" panose="020F0502020204030204" pitchFamily="34" charset="0"/>
                        </a:rPr>
                        <a:t>5,169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23.9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82"/>
                    </a:solidFill>
                  </a:tcPr>
                </a:tc>
                <a:tc>
                  <a:txBody>
                    <a:bodyPr/>
                    <a:lstStyle/>
                    <a:p>
                      <a:pPr algn="ctr" fontAlgn="b"/>
                      <a:r>
                        <a:rPr lang="en-GB" sz="800" b="0" i="0" u="none" strike="noStrike">
                          <a:solidFill>
                            <a:srgbClr val="000000"/>
                          </a:solidFill>
                          <a:effectLst/>
                          <a:latin typeface="Calibri" panose="020F0502020204030204" pitchFamily="34" charset="0"/>
                        </a:rPr>
                        <a:t>65.4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C27D"/>
                    </a:solidFill>
                  </a:tcPr>
                </a:tc>
                <a:tc>
                  <a:txBody>
                    <a:bodyPr/>
                    <a:lstStyle/>
                    <a:p>
                      <a:pPr algn="ctr" fontAlgn="b"/>
                      <a:r>
                        <a:rPr lang="en-GB" sz="800" b="0" i="0" u="none" strike="noStrike">
                          <a:solidFill>
                            <a:srgbClr val="000000"/>
                          </a:solidFill>
                          <a:effectLst/>
                          <a:latin typeface="Calibri" panose="020F0502020204030204" pitchFamily="34" charset="0"/>
                        </a:rPr>
                        <a:t>67.7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082"/>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29.4%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a:solidFill>
                            <a:srgbClr val="000000"/>
                          </a:solidFill>
                          <a:effectLst/>
                          <a:latin typeface="Calibri" panose="020F0502020204030204" pitchFamily="34" charset="0"/>
                        </a:rPr>
                        <a:t>7.9%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B27A"/>
                    </a:solidFill>
                  </a:tcPr>
                </a:tc>
                <a:tc>
                  <a:txBody>
                    <a:bodyPr/>
                    <a:lstStyle/>
                    <a:p>
                      <a:pPr algn="ctr" fontAlgn="b"/>
                      <a:r>
                        <a:rPr lang="en-GB" sz="800" b="0" i="0" u="none" strike="noStrike">
                          <a:solidFill>
                            <a:srgbClr val="000000"/>
                          </a:solidFill>
                          <a:effectLst/>
                          <a:latin typeface="Calibri" panose="020F0502020204030204" pitchFamily="34" charset="0"/>
                        </a:rPr>
                        <a:t>0.11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6,069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8C47C"/>
                    </a:solidFill>
                  </a:tcPr>
                </a:tc>
                <a:tc>
                  <a:txBody>
                    <a:bodyPr/>
                    <a:lstStyle/>
                    <a:p>
                      <a:pPr algn="ctr" fontAlgn="b"/>
                      <a:r>
                        <a:rPr lang="en-GB" sz="800" b="0" i="0" u="none" strike="noStrike">
                          <a:solidFill>
                            <a:srgbClr val="000000"/>
                          </a:solidFill>
                          <a:effectLst/>
                          <a:latin typeface="Calibri" panose="020F0502020204030204" pitchFamily="34" charset="0"/>
                        </a:rPr>
                        <a:t>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BC07B"/>
                    </a:solid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D67F"/>
                    </a:solidFill>
                  </a:tcPr>
                </a:tc>
                <a:tc>
                  <a:txBody>
                    <a:bodyPr/>
                    <a:lstStyle/>
                    <a:p>
                      <a:pPr algn="ctr" fontAlgn="b"/>
                      <a:r>
                        <a:rPr lang="en-GB" sz="800" b="0" i="0" u="none" strike="noStrike">
                          <a:solidFill>
                            <a:srgbClr val="000000"/>
                          </a:solidFill>
                          <a:effectLst/>
                          <a:latin typeface="Calibri" panose="020F0502020204030204" pitchFamily="34" charset="0"/>
                        </a:rPr>
                        <a:t>320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80650892"/>
                  </a:ext>
                </a:extLst>
              </a:tr>
              <a:tr h="96588">
                <a:tc>
                  <a:txBody>
                    <a:bodyPr/>
                    <a:lstStyle/>
                    <a:p>
                      <a:pPr algn="l" fontAlgn="b"/>
                      <a:r>
                        <a:rPr lang="en-GB" sz="800" b="0" i="0" u="none" strike="noStrike">
                          <a:solidFill>
                            <a:srgbClr val="000000"/>
                          </a:solidFill>
                          <a:effectLst/>
                          <a:latin typeface="Calibri" panose="020F0502020204030204" pitchFamily="34" charset="0"/>
                        </a:rPr>
                        <a:t>Watton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dirty="0">
                          <a:solidFill>
                            <a:srgbClr val="000000"/>
                          </a:solidFill>
                          <a:effectLst/>
                          <a:latin typeface="Calibri" panose="020F0502020204030204" pitchFamily="34" charset="0"/>
                        </a:rPr>
                        <a:t>1,233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18.7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E683"/>
                    </a:solidFill>
                  </a:tcPr>
                </a:tc>
                <a:tc>
                  <a:txBody>
                    <a:bodyPr/>
                    <a:lstStyle/>
                    <a:p>
                      <a:pPr algn="ctr" fontAlgn="b"/>
                      <a:r>
                        <a:rPr lang="en-GB" sz="800" b="0" i="0" u="none" strike="noStrike">
                          <a:solidFill>
                            <a:srgbClr val="000000"/>
                          </a:solidFill>
                          <a:effectLst/>
                          <a:latin typeface="Calibri" panose="020F0502020204030204" pitchFamily="34" charset="0"/>
                        </a:rPr>
                        <a:t>75.0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7C6F"/>
                    </a:solidFill>
                  </a:tcPr>
                </a:tc>
                <a:tc>
                  <a:txBody>
                    <a:bodyPr/>
                    <a:lstStyle/>
                    <a:p>
                      <a:pPr algn="ctr" fontAlgn="b"/>
                      <a:r>
                        <a:rPr lang="en-GB" sz="800" b="0" i="0" u="none" strike="noStrike">
                          <a:solidFill>
                            <a:srgbClr val="000000"/>
                          </a:solidFill>
                          <a:effectLst/>
                          <a:latin typeface="Calibri" panose="020F0502020204030204" pitchFamily="34" charset="0"/>
                        </a:rPr>
                        <a:t>56.7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582"/>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26.4%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7B6F"/>
                    </a:solidFill>
                  </a:tcPr>
                </a:tc>
                <a:tc>
                  <a:txBody>
                    <a:bodyPr/>
                    <a:lstStyle/>
                    <a:p>
                      <a:pPr algn="ctr" fontAlgn="b"/>
                      <a:r>
                        <a:rPr lang="en-GB" sz="800" b="0" i="0" u="none" strike="noStrike">
                          <a:solidFill>
                            <a:srgbClr val="000000"/>
                          </a:solidFill>
                          <a:effectLst/>
                          <a:latin typeface="Calibri" panose="020F0502020204030204" pitchFamily="34" charset="0"/>
                        </a:rPr>
                        <a:t>1.3%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C67C"/>
                    </a:solidFill>
                  </a:tcPr>
                </a:tc>
                <a:tc>
                  <a:txBody>
                    <a:bodyPr/>
                    <a:lstStyle/>
                    <a:p>
                      <a:pPr algn="ctr" fontAlgn="b"/>
                      <a:r>
                        <a:rPr lang="en-GB" sz="800" b="0" i="0" u="none" strike="noStrike">
                          <a:solidFill>
                            <a:srgbClr val="000000"/>
                          </a:solidFill>
                          <a:effectLst/>
                          <a:latin typeface="Calibri" panose="020F0502020204030204" pitchFamily="34" charset="0"/>
                        </a:rPr>
                        <a:t>0.09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DF81"/>
                    </a:solidFill>
                  </a:tcPr>
                </a:tc>
                <a:tc>
                  <a:txBody>
                    <a:bodyPr/>
                    <a:lstStyle/>
                    <a:p>
                      <a:pPr algn="ctr" fontAlgn="b"/>
                      <a:r>
                        <a:rPr lang="en-GB" sz="800" b="0" i="0" u="none" strike="noStrike">
                          <a:solidFill>
                            <a:srgbClr val="000000"/>
                          </a:solidFill>
                          <a:effectLst/>
                          <a:latin typeface="Calibri" panose="020F0502020204030204" pitchFamily="34" charset="0"/>
                        </a:rPr>
                        <a:t>1,337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D67F"/>
                    </a:solidFill>
                  </a:tcPr>
                </a:tc>
                <a:tc>
                  <a:txBody>
                    <a:bodyPr/>
                    <a:lstStyle/>
                    <a:p>
                      <a:pPr algn="ctr" fontAlgn="b"/>
                      <a:r>
                        <a:rPr lang="en-GB" sz="800" b="0" i="0" u="none" strike="noStrike">
                          <a:solidFill>
                            <a:srgbClr val="000000"/>
                          </a:solidFill>
                          <a:effectLst/>
                          <a:latin typeface="Calibri" panose="020F0502020204030204" pitchFamily="34" charset="0"/>
                        </a:rPr>
                        <a:t>95%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B37A"/>
                    </a:solidFill>
                  </a:tcPr>
                </a:tc>
                <a:tc>
                  <a:txBody>
                    <a:bodyPr/>
                    <a:lstStyle/>
                    <a:p>
                      <a:pPr algn="ctr" fontAlgn="b"/>
                      <a:r>
                        <a:rPr lang="en-GB" sz="800" b="0" i="0" u="none" strike="noStrike">
                          <a:solidFill>
                            <a:srgbClr val="000000"/>
                          </a:solidFill>
                          <a:effectLst/>
                          <a:latin typeface="Calibri" panose="020F0502020204030204" pitchFamily="34" charset="0"/>
                        </a:rPr>
                        <a:t>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A84"/>
                    </a:solidFill>
                  </a:tcPr>
                </a:tc>
                <a:tc>
                  <a:txBody>
                    <a:bodyPr/>
                    <a:lstStyle/>
                    <a:p>
                      <a:pPr algn="ctr" fontAlgn="b"/>
                      <a:r>
                        <a:rPr lang="en-GB" sz="800" b="0" i="0" u="none" strike="noStrike" dirty="0">
                          <a:solidFill>
                            <a:srgbClr val="000000"/>
                          </a:solidFill>
                          <a:effectLst/>
                          <a:latin typeface="Calibri" panose="020F0502020204030204" pitchFamily="34" charset="0"/>
                        </a:rPr>
                        <a:t>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78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79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06337665"/>
                  </a:ext>
                </a:extLst>
              </a:tr>
              <a:tr h="96588">
                <a:tc>
                  <a:txBody>
                    <a:bodyPr/>
                    <a:lstStyle/>
                    <a:p>
                      <a:pPr algn="l" fontAlgn="b"/>
                      <a:r>
                        <a:rPr lang="en-GB" sz="800" b="0" i="0" u="none" strike="noStrike">
                          <a:solidFill>
                            <a:srgbClr val="000000"/>
                          </a:solidFill>
                          <a:effectLst/>
                          <a:latin typeface="Calibri" panose="020F0502020204030204" pitchFamily="34" charset="0"/>
                        </a:rPr>
                        <a:t>Wells-next-the-Sea</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dirty="0">
                          <a:solidFill>
                            <a:srgbClr val="000000"/>
                          </a:solidFill>
                          <a:effectLst/>
                          <a:latin typeface="Calibri" panose="020F0502020204030204" pitchFamily="34" charset="0"/>
                        </a:rPr>
                        <a:t>348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784"/>
                    </a:solidFill>
                  </a:tcPr>
                </a:tc>
                <a:tc>
                  <a:txBody>
                    <a:bodyPr/>
                    <a:lstStyle/>
                    <a:p>
                      <a:pPr algn="ctr" fontAlgn="b"/>
                      <a:r>
                        <a:rPr lang="en-GB" sz="800" b="0" i="0" u="none" strike="noStrike">
                          <a:solidFill>
                            <a:srgbClr val="000000"/>
                          </a:solidFill>
                          <a:effectLst/>
                          <a:latin typeface="Calibri" panose="020F0502020204030204" pitchFamily="34" charset="0"/>
                        </a:rPr>
                        <a:t>52.4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D81"/>
                    </a:solidFill>
                  </a:tcPr>
                </a:tc>
                <a:tc>
                  <a:txBody>
                    <a:bodyPr/>
                    <a:lstStyle/>
                    <a:p>
                      <a:pPr algn="ctr" fontAlgn="b"/>
                      <a:r>
                        <a:rPr lang="en-GB" sz="800" b="0" i="0" u="none" strike="noStrike">
                          <a:solidFill>
                            <a:srgbClr val="000000"/>
                          </a:solidFill>
                          <a:effectLst/>
                          <a:latin typeface="Calibri" panose="020F0502020204030204" pitchFamily="34" charset="0"/>
                        </a:rPr>
                        <a:t>43.0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DB80"/>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6.2%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582"/>
                    </a:solidFill>
                  </a:tcPr>
                </a:tc>
                <a:tc>
                  <a:txBody>
                    <a:bodyPr/>
                    <a:lstStyle/>
                    <a:p>
                      <a:pPr algn="ctr" fontAlgn="b"/>
                      <a:r>
                        <a:rPr lang="en-GB" sz="800" b="0" i="0" u="none" strike="noStrike">
                          <a:solidFill>
                            <a:srgbClr val="000000"/>
                          </a:solidFill>
                          <a:effectLst/>
                          <a:latin typeface="Calibri" panose="020F0502020204030204" pitchFamily="34" charset="0"/>
                        </a:rPr>
                        <a:t>1.2%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DC57C"/>
                    </a:solidFill>
                  </a:tcPr>
                </a:tc>
                <a:tc>
                  <a:txBody>
                    <a:bodyPr/>
                    <a:lstStyle/>
                    <a:p>
                      <a:pPr algn="ctr" fontAlgn="b"/>
                      <a:r>
                        <a:rPr lang="en-GB" sz="800" b="0" i="0" u="none" strike="noStrike">
                          <a:solidFill>
                            <a:srgbClr val="000000"/>
                          </a:solidFill>
                          <a:effectLst/>
                          <a:latin typeface="Calibri" panose="020F0502020204030204" pitchFamily="34" charset="0"/>
                        </a:rPr>
                        <a:t>1.72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a:solidFill>
                            <a:srgbClr val="000000"/>
                          </a:solidFill>
                          <a:effectLst/>
                          <a:latin typeface="Calibri" panose="020F0502020204030204" pitchFamily="34" charset="0"/>
                        </a:rPr>
                        <a:t>341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41%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AD27F"/>
                    </a:solidFill>
                  </a:tcPr>
                </a:tc>
                <a:tc>
                  <a:txBody>
                    <a:bodyPr/>
                    <a:lstStyle/>
                    <a:p>
                      <a:pPr algn="ctr" fontAlgn="b"/>
                      <a:r>
                        <a:rPr lang="en-GB" sz="800" b="0" i="0" u="none" strike="noStrike" dirty="0">
                          <a:solidFill>
                            <a:srgbClr val="000000"/>
                          </a:solidFill>
                          <a:effectLst/>
                          <a:latin typeface="Calibri" panose="020F0502020204030204" pitchFamily="34" charset="0"/>
                        </a:rPr>
                        <a:t>59%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9F76"/>
                    </a:solidFill>
                  </a:tcPr>
                </a:tc>
                <a:tc>
                  <a:txBody>
                    <a:bodyPr/>
                    <a:lstStyle/>
                    <a:p>
                      <a:pPr algn="ctr" fontAlgn="b"/>
                      <a:r>
                        <a:rPr lang="en-GB" sz="800" b="0" i="0" u="none" strike="noStrike">
                          <a:solidFill>
                            <a:srgbClr val="000000"/>
                          </a:solidFill>
                          <a:effectLst/>
                          <a:latin typeface="Calibri" panose="020F0502020204030204" pitchFamily="34" charset="0"/>
                        </a:rPr>
                        <a:t>16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60838701"/>
                  </a:ext>
                </a:extLst>
              </a:tr>
              <a:tr h="138846">
                <a:tc>
                  <a:txBody>
                    <a:bodyPr/>
                    <a:lstStyle/>
                    <a:p>
                      <a:pPr algn="l" fontAlgn="b"/>
                      <a:r>
                        <a:rPr lang="en-GB" sz="800" b="0" i="0" u="none" strike="noStrike">
                          <a:solidFill>
                            <a:srgbClr val="000000"/>
                          </a:solidFill>
                          <a:effectLst/>
                          <a:latin typeface="Calibri" panose="020F0502020204030204" pitchFamily="34" charset="0"/>
                        </a:rPr>
                        <a:t>Wroxham and Hoveton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dirty="0">
                          <a:solidFill>
                            <a:srgbClr val="000000"/>
                          </a:solidFill>
                          <a:effectLst/>
                          <a:latin typeface="Calibri" panose="020F0502020204030204" pitchFamily="34" charset="0"/>
                        </a:rPr>
                        <a:t>447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20.3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A84"/>
                    </a:solidFill>
                  </a:tcPr>
                </a:tc>
                <a:tc>
                  <a:txBody>
                    <a:bodyPr/>
                    <a:lstStyle/>
                    <a:p>
                      <a:pPr algn="ctr" fontAlgn="b"/>
                      <a:r>
                        <a:rPr lang="en-GB" sz="800" b="0" i="0" u="none" strike="noStrike">
                          <a:solidFill>
                            <a:srgbClr val="000000"/>
                          </a:solidFill>
                          <a:effectLst/>
                          <a:latin typeface="Calibri" panose="020F0502020204030204" pitchFamily="34" charset="0"/>
                        </a:rPr>
                        <a:t>63.2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80"/>
                    </a:solidFill>
                  </a:tcPr>
                </a:tc>
                <a:tc>
                  <a:txBody>
                    <a:bodyPr/>
                    <a:lstStyle/>
                    <a:p>
                      <a:pPr algn="ctr" fontAlgn="b"/>
                      <a:r>
                        <a:rPr lang="en-GB" sz="800" b="0" i="0" u="none" strike="noStrike">
                          <a:solidFill>
                            <a:srgbClr val="000000"/>
                          </a:solidFill>
                          <a:effectLst/>
                          <a:latin typeface="Calibri" panose="020F0502020204030204" pitchFamily="34" charset="0"/>
                        </a:rPr>
                        <a:t>51.9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282"/>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3.4%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DD37F"/>
                    </a:solidFill>
                  </a:tcPr>
                </a:tc>
                <a:tc>
                  <a:txBody>
                    <a:bodyPr/>
                    <a:lstStyle/>
                    <a:p>
                      <a:pPr algn="ctr" fontAlgn="b"/>
                      <a:r>
                        <a:rPr lang="en-GB" sz="800" b="0" i="0" u="none" strike="noStrike">
                          <a:solidFill>
                            <a:srgbClr val="000000"/>
                          </a:solidFill>
                          <a:effectLst/>
                          <a:latin typeface="Calibri" panose="020F0502020204030204" pitchFamily="34" charset="0"/>
                        </a:rPr>
                        <a:t>0.8%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4BE7B"/>
                    </a:solidFill>
                  </a:tcPr>
                </a:tc>
                <a:tc>
                  <a:txBody>
                    <a:bodyPr/>
                    <a:lstStyle/>
                    <a:p>
                      <a:pPr algn="ctr" fontAlgn="b"/>
                      <a:r>
                        <a:rPr lang="en-GB" sz="800" b="0" i="0" u="none" strike="noStrike">
                          <a:solidFill>
                            <a:srgbClr val="000000"/>
                          </a:solidFill>
                          <a:effectLst/>
                          <a:latin typeface="Calibri" panose="020F0502020204030204" pitchFamily="34" charset="0"/>
                        </a:rPr>
                        <a:t>0.61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C37D"/>
                    </a:solidFill>
                  </a:tcPr>
                </a:tc>
                <a:tc>
                  <a:txBody>
                    <a:bodyPr/>
                    <a:lstStyle/>
                    <a:p>
                      <a:pPr algn="ctr" fontAlgn="b"/>
                      <a:r>
                        <a:rPr lang="en-GB" sz="800" b="0" i="0" u="none" strike="noStrike">
                          <a:solidFill>
                            <a:srgbClr val="000000"/>
                          </a:solidFill>
                          <a:effectLst/>
                          <a:latin typeface="Calibri" panose="020F0502020204030204" pitchFamily="34" charset="0"/>
                        </a:rPr>
                        <a:t>433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A84"/>
                    </a:solidFill>
                  </a:tcPr>
                </a:tc>
                <a:tc>
                  <a:txBody>
                    <a:bodyPr/>
                    <a:lstStyle/>
                    <a:p>
                      <a:pPr algn="ctr" fontAlgn="b"/>
                      <a:r>
                        <a:rPr lang="en-GB" sz="800" b="0" i="0" u="none" strike="noStrike">
                          <a:solidFill>
                            <a:srgbClr val="000000"/>
                          </a:solidFill>
                          <a:effectLst/>
                          <a:latin typeface="Calibri" panose="020F0502020204030204" pitchFamily="34" charset="0"/>
                        </a:rPr>
                        <a:t>97%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8D72"/>
                    </a:solid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dirty="0">
                          <a:solidFill>
                            <a:srgbClr val="000000"/>
                          </a:solidFill>
                          <a:effectLst/>
                          <a:latin typeface="Calibri" panose="020F0502020204030204" pitchFamily="34" charset="0"/>
                        </a:rPr>
                        <a:t>24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96384455"/>
                  </a:ext>
                </a:extLst>
              </a:tr>
              <a:tr h="96588">
                <a:tc>
                  <a:txBody>
                    <a:bodyPr/>
                    <a:lstStyle/>
                    <a:p>
                      <a:pPr algn="l" fontAlgn="b"/>
                      <a:r>
                        <a:rPr lang="en-GB" sz="800" b="0" i="0" u="none" strike="noStrike">
                          <a:solidFill>
                            <a:srgbClr val="000000"/>
                          </a:solidFill>
                          <a:effectLst/>
                          <a:latin typeface="Calibri" panose="020F0502020204030204" pitchFamily="34" charset="0"/>
                        </a:rPr>
                        <a:t>Wymondham</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dirty="0">
                          <a:solidFill>
                            <a:srgbClr val="000000"/>
                          </a:solidFill>
                          <a:effectLst/>
                          <a:latin typeface="Calibri" panose="020F0502020204030204" pitchFamily="34" charset="0"/>
                        </a:rPr>
                        <a:t>2,999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11.2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DC57C"/>
                    </a:solidFill>
                  </a:tcPr>
                </a:tc>
                <a:tc>
                  <a:txBody>
                    <a:bodyPr/>
                    <a:lstStyle/>
                    <a:p>
                      <a:pPr algn="ctr" fontAlgn="b"/>
                      <a:r>
                        <a:rPr lang="en-GB" sz="800" b="0" i="0" u="none" strike="noStrike">
                          <a:solidFill>
                            <a:srgbClr val="000000"/>
                          </a:solidFill>
                          <a:effectLst/>
                          <a:latin typeface="Calibri" panose="020F0502020204030204" pitchFamily="34" charset="0"/>
                        </a:rPr>
                        <a:t>59.3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EA83"/>
                    </a:solidFill>
                  </a:tcPr>
                </a:tc>
                <a:tc>
                  <a:txBody>
                    <a:bodyPr/>
                    <a:lstStyle/>
                    <a:p>
                      <a:pPr algn="ctr" fontAlgn="b"/>
                      <a:r>
                        <a:rPr lang="en-GB" sz="800" b="0" i="0" u="none" strike="noStrike">
                          <a:solidFill>
                            <a:srgbClr val="000000"/>
                          </a:solidFill>
                          <a:effectLst/>
                          <a:latin typeface="Calibri" panose="020F0502020204030204" pitchFamily="34" charset="0"/>
                        </a:rPr>
                        <a:t>50.5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CE182"/>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4.1%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880"/>
                    </a:solidFill>
                  </a:tcPr>
                </a:tc>
                <a:tc>
                  <a:txBody>
                    <a:bodyPr/>
                    <a:lstStyle/>
                    <a:p>
                      <a:pPr algn="ctr" fontAlgn="b"/>
                      <a:r>
                        <a:rPr lang="en-GB" sz="800" b="0" i="0" u="none" strike="noStrike">
                          <a:solidFill>
                            <a:srgbClr val="000000"/>
                          </a:solidFill>
                          <a:effectLst/>
                          <a:latin typeface="Calibri" panose="020F0502020204030204" pitchFamily="34" charset="0"/>
                        </a:rPr>
                        <a:t>4.1%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182"/>
                    </a:solidFill>
                  </a:tcPr>
                </a:tc>
                <a:tc>
                  <a:txBody>
                    <a:bodyPr/>
                    <a:lstStyle/>
                    <a:p>
                      <a:pPr algn="ctr" fontAlgn="b"/>
                      <a:r>
                        <a:rPr lang="en-GB" sz="800" b="0" i="0" u="none" strike="noStrike">
                          <a:solidFill>
                            <a:srgbClr val="000000"/>
                          </a:solidFill>
                          <a:effectLst/>
                          <a:latin typeface="Calibri" panose="020F0502020204030204" pitchFamily="34" charset="0"/>
                        </a:rPr>
                        <a:t>0.26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082"/>
                    </a:solidFill>
                  </a:tcPr>
                </a:tc>
                <a:tc>
                  <a:txBody>
                    <a:bodyPr/>
                    <a:lstStyle/>
                    <a:p>
                      <a:pPr algn="ctr" fontAlgn="b"/>
                      <a:r>
                        <a:rPr lang="en-GB" sz="800" b="0" i="0" u="none" strike="noStrike">
                          <a:solidFill>
                            <a:srgbClr val="000000"/>
                          </a:solidFill>
                          <a:effectLst/>
                          <a:latin typeface="Calibri" panose="020F0502020204030204" pitchFamily="34" charset="0"/>
                        </a:rPr>
                        <a:t>2,602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FCA7D"/>
                    </a:solidFill>
                  </a:tcPr>
                </a:tc>
                <a:tc>
                  <a:txBody>
                    <a:bodyPr/>
                    <a:lstStyle/>
                    <a:p>
                      <a:pPr algn="ctr" fontAlgn="b"/>
                      <a:r>
                        <a:rPr lang="en-GB" sz="800" b="0" i="0" u="none" strike="noStrike">
                          <a:solidFill>
                            <a:srgbClr val="000000"/>
                          </a:solidFill>
                          <a:effectLst/>
                          <a:latin typeface="Calibri" panose="020F0502020204030204" pitchFamily="34" charset="0"/>
                        </a:rPr>
                        <a:t>99%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736D"/>
                    </a:solid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155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154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129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54102525"/>
                  </a:ext>
                </a:extLst>
              </a:tr>
              <a:tr h="96588">
                <a:tc>
                  <a:txBody>
                    <a:bodyPr/>
                    <a:lstStyle/>
                    <a:p>
                      <a:pPr algn="l" fontAlgn="b"/>
                      <a:r>
                        <a:rPr lang="en-GB" sz="800" b="0" i="0" u="none" strike="noStrike" dirty="0">
                          <a:solidFill>
                            <a:srgbClr val="000000"/>
                          </a:solidFill>
                          <a:effectLst/>
                          <a:latin typeface="Calibri" panose="020F0502020204030204" pitchFamily="34" charset="0"/>
                        </a:rPr>
                        <a:t>Other Norfolk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dirty="0">
                          <a:solidFill>
                            <a:srgbClr val="000000"/>
                          </a:solidFill>
                          <a:effectLst/>
                          <a:latin typeface="Calibri" panose="020F0502020204030204" pitchFamily="34" charset="0"/>
                        </a:rPr>
                        <a:t>68,855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16.5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C81"/>
                    </a:solidFill>
                  </a:tcPr>
                </a:tc>
                <a:tc>
                  <a:txBody>
                    <a:bodyPr/>
                    <a:lstStyle/>
                    <a:p>
                      <a:pPr algn="ctr" fontAlgn="b"/>
                      <a:r>
                        <a:rPr lang="en-GB" sz="800" b="0" i="0" u="none" strike="noStrike">
                          <a:solidFill>
                            <a:srgbClr val="000000"/>
                          </a:solidFill>
                          <a:effectLst/>
                          <a:latin typeface="Calibri" panose="020F0502020204030204" pitchFamily="34" charset="0"/>
                        </a:rPr>
                        <a:t>58.6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E883"/>
                    </a:solidFill>
                  </a:tcPr>
                </a:tc>
                <a:tc>
                  <a:txBody>
                    <a:bodyPr/>
                    <a:lstStyle/>
                    <a:p>
                      <a:pPr algn="ctr" fontAlgn="b"/>
                      <a:r>
                        <a:rPr lang="en-GB" sz="800" b="0" i="0" u="none" strike="noStrike">
                          <a:solidFill>
                            <a:srgbClr val="000000"/>
                          </a:solidFill>
                          <a:effectLst/>
                          <a:latin typeface="Calibri" panose="020F0502020204030204" pitchFamily="34" charset="0"/>
                        </a:rPr>
                        <a:t>59.6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E783"/>
                    </a:solidFill>
                  </a:tcPr>
                </a:tc>
                <a:tc>
                  <a:txBody>
                    <a:bodyPr/>
                    <a:lstStyle/>
                    <a:p>
                      <a:pPr algn="ctr" fontAlgn="b"/>
                      <a:r>
                        <a:rPr lang="en-GB" sz="800" b="0" i="0" u="none" strike="noStrike">
                          <a:solidFill>
                            <a:srgbClr val="000000"/>
                          </a:solidFill>
                          <a:effectLst/>
                          <a:latin typeface="Calibri" panose="020F0502020204030204" pitchFamily="34" charset="0"/>
                        </a:rPr>
                        <a:t>3.2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D57F"/>
                    </a:solidFill>
                  </a:tcPr>
                </a:tc>
                <a:tc>
                  <a:txBody>
                    <a:bodyPr/>
                    <a:lstStyle/>
                    <a:p>
                      <a:pPr algn="ctr" fontAlgn="b"/>
                      <a:r>
                        <a:rPr lang="en-GB" sz="800" b="0" i="0" u="none" strike="noStrike">
                          <a:solidFill>
                            <a:srgbClr val="000000"/>
                          </a:solidFill>
                          <a:effectLst/>
                          <a:latin typeface="Calibri" panose="020F0502020204030204" pitchFamily="34" charset="0"/>
                        </a:rPr>
                        <a:t>4.9%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DD81"/>
                    </a:solidFill>
                  </a:tcPr>
                </a:tc>
                <a:tc>
                  <a:txBody>
                    <a:bodyPr/>
                    <a:lstStyle/>
                    <a:p>
                      <a:pPr algn="ctr" fontAlgn="b"/>
                      <a:r>
                        <a:rPr lang="en-GB" sz="800" b="0" i="0" u="none" strike="noStrike">
                          <a:solidFill>
                            <a:srgbClr val="000000"/>
                          </a:solidFill>
                          <a:effectLst/>
                          <a:latin typeface="Calibri" panose="020F0502020204030204" pitchFamily="34" charset="0"/>
                        </a:rPr>
                        <a:t>3.0%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582"/>
                    </a:solidFill>
                  </a:tcPr>
                </a:tc>
                <a:tc>
                  <a:txBody>
                    <a:bodyPr/>
                    <a:lstStyle/>
                    <a:p>
                      <a:pPr algn="ctr" fontAlgn="b"/>
                      <a:r>
                        <a:rPr lang="en-GB" sz="800" b="0" i="0" u="none" strike="noStrike">
                          <a:solidFill>
                            <a:srgbClr val="000000"/>
                          </a:solidFill>
                          <a:effectLst/>
                          <a:latin typeface="Calibri" panose="020F0502020204030204" pitchFamily="34" charset="0"/>
                        </a:rPr>
                        <a:t>1.01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A376"/>
                    </a:solidFill>
                  </a:tcPr>
                </a:tc>
                <a:tc>
                  <a:txBody>
                    <a:bodyPr/>
                    <a:lstStyle/>
                    <a:p>
                      <a:pPr algn="ctr" fontAlgn="b"/>
                      <a:r>
                        <a:rPr lang="en-GB" sz="800" b="0" i="0" u="none" strike="noStrike">
                          <a:solidFill>
                            <a:srgbClr val="000000"/>
                          </a:solidFill>
                          <a:effectLst/>
                          <a:latin typeface="Calibri" panose="020F0502020204030204" pitchFamily="34" charset="0"/>
                        </a:rPr>
                        <a:t>65,908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082"/>
                    </a:solidFill>
                  </a:tcPr>
                </a:tc>
                <a:tc>
                  <a:txBody>
                    <a:bodyPr/>
                    <a:lstStyle/>
                    <a:p>
                      <a:pPr algn="ctr" fontAlgn="b"/>
                      <a:r>
                        <a:rPr lang="en-GB" sz="800" b="0" i="0" u="none" strike="noStrike">
                          <a:solidFill>
                            <a:srgbClr val="000000"/>
                          </a:solidFill>
                          <a:effectLst/>
                          <a:latin typeface="Calibri" panose="020F0502020204030204" pitchFamily="34" charset="0"/>
                        </a:rPr>
                        <a:t>67%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DF81"/>
                    </a:solidFill>
                  </a:tcPr>
                </a:tc>
                <a:tc>
                  <a:txBody>
                    <a:bodyPr/>
                    <a:lstStyle/>
                    <a:p>
                      <a:pPr algn="ctr" fontAlgn="b"/>
                      <a:r>
                        <a:rPr lang="en-GB" sz="800" b="0" i="0" u="none" strike="noStrike">
                          <a:solidFill>
                            <a:srgbClr val="000000"/>
                          </a:solidFill>
                          <a:effectLst/>
                          <a:latin typeface="Calibri" panose="020F0502020204030204" pitchFamily="34" charset="0"/>
                        </a:rPr>
                        <a:t>21%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17F"/>
                    </a:solidFill>
                  </a:tcPr>
                </a:tc>
                <a:tc>
                  <a:txBody>
                    <a:bodyPr/>
                    <a:lstStyle/>
                    <a:p>
                      <a:pPr algn="ctr" fontAlgn="b"/>
                      <a:r>
                        <a:rPr lang="en-GB" sz="800" b="0" i="0" u="none" strike="noStrike" dirty="0">
                          <a:solidFill>
                            <a:srgbClr val="000000"/>
                          </a:solidFill>
                          <a:effectLst/>
                          <a:latin typeface="Calibri" panose="020F0502020204030204" pitchFamily="34" charset="0"/>
                        </a:rPr>
                        <a:t>3,835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3,710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3,533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01668509"/>
                  </a:ext>
                </a:extLst>
              </a:tr>
              <a:tr h="96588">
                <a:tc>
                  <a:txBody>
                    <a:bodyPr/>
                    <a:lstStyle/>
                    <a:p>
                      <a:pPr algn="l" fontAlgn="b"/>
                      <a:r>
                        <a:rPr lang="en-GB" sz="800" b="0" i="0" u="none" strike="noStrike">
                          <a:solidFill>
                            <a:srgbClr val="000000"/>
                          </a:solidFill>
                          <a:effectLst/>
                          <a:latin typeface="Calibri" panose="020F0502020204030204" pitchFamily="34" charset="0"/>
                        </a:rPr>
                        <a:t>Beccles</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a:solidFill>
                            <a:srgbClr val="000000"/>
                          </a:solidFill>
                          <a:effectLst/>
                          <a:latin typeface="Calibri" panose="020F0502020204030204" pitchFamily="34" charset="0"/>
                        </a:rPr>
                        <a:t>1,633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22.6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183"/>
                    </a:solidFill>
                  </a:tcPr>
                </a:tc>
                <a:tc>
                  <a:txBody>
                    <a:bodyPr/>
                    <a:lstStyle/>
                    <a:p>
                      <a:pPr algn="ctr" fontAlgn="b"/>
                      <a:r>
                        <a:rPr lang="en-GB" sz="800" b="0" i="0" u="none" strike="noStrike">
                          <a:solidFill>
                            <a:srgbClr val="000000"/>
                          </a:solidFill>
                          <a:effectLst/>
                          <a:latin typeface="Calibri" panose="020F0502020204030204" pitchFamily="34" charset="0"/>
                        </a:rPr>
                        <a:t>53.6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8DF81"/>
                    </a:solidFill>
                  </a:tcPr>
                </a:tc>
                <a:tc>
                  <a:txBody>
                    <a:bodyPr/>
                    <a:lstStyle/>
                    <a:p>
                      <a:pPr algn="ctr" fontAlgn="b"/>
                      <a:r>
                        <a:rPr lang="en-GB" sz="800" b="0" i="0" u="none" strike="noStrike">
                          <a:solidFill>
                            <a:srgbClr val="000000"/>
                          </a:solidFill>
                          <a:effectLst/>
                          <a:latin typeface="Calibri" panose="020F0502020204030204" pitchFamily="34" charset="0"/>
                        </a:rPr>
                        <a:t>54.7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482"/>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2.3%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4CC7D"/>
                    </a:solidFill>
                  </a:tcPr>
                </a:tc>
                <a:tc>
                  <a:txBody>
                    <a:bodyPr/>
                    <a:lstStyle/>
                    <a:p>
                      <a:pPr algn="ctr" fontAlgn="b"/>
                      <a:r>
                        <a:rPr lang="en-GB" sz="800" b="0" i="0" u="none" strike="noStrike">
                          <a:solidFill>
                            <a:srgbClr val="000000"/>
                          </a:solidFill>
                          <a:effectLst/>
                          <a:latin typeface="Calibri" panose="020F0502020204030204" pitchFamily="34" charset="0"/>
                        </a:rPr>
                        <a:t>0.8%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4BE7B"/>
                    </a:solidFill>
                  </a:tcPr>
                </a:tc>
                <a:tc>
                  <a:txBody>
                    <a:bodyPr/>
                    <a:lstStyle/>
                    <a:p>
                      <a:pPr algn="ctr" fontAlgn="b"/>
                      <a:r>
                        <a:rPr lang="en-GB" sz="800" b="0" i="0" u="none" strike="noStrike">
                          <a:solidFill>
                            <a:srgbClr val="000000"/>
                          </a:solidFill>
                          <a:effectLst/>
                          <a:latin typeface="Calibri" panose="020F0502020204030204" pitchFamily="34" charset="0"/>
                        </a:rPr>
                        <a:t>0.08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A80"/>
                    </a:solidFill>
                  </a:tcPr>
                </a:tc>
                <a:tc>
                  <a:txBody>
                    <a:bodyPr/>
                    <a:lstStyle/>
                    <a:p>
                      <a:pPr algn="ctr" fontAlgn="b"/>
                      <a:r>
                        <a:rPr lang="en-GB" sz="800" b="0" i="0" u="none" strike="noStrike">
                          <a:solidFill>
                            <a:srgbClr val="000000"/>
                          </a:solidFill>
                          <a:effectLst/>
                          <a:latin typeface="Calibri" panose="020F0502020204030204" pitchFamily="34" charset="0"/>
                        </a:rPr>
                        <a:t>1,325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71%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8E73"/>
                    </a:solidFill>
                  </a:tcPr>
                </a:tc>
                <a:tc>
                  <a:txBody>
                    <a:bodyPr/>
                    <a:lstStyle/>
                    <a:p>
                      <a:pPr algn="ctr" fontAlgn="b"/>
                      <a:r>
                        <a:rPr lang="en-GB" sz="800" b="0" i="0" u="none" strike="noStrike" dirty="0">
                          <a:solidFill>
                            <a:srgbClr val="000000"/>
                          </a:solidFill>
                          <a:effectLst/>
                          <a:latin typeface="Calibri" panose="020F0502020204030204" pitchFamily="34" charset="0"/>
                        </a:rPr>
                        <a:t>28%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3CB7D"/>
                    </a:solid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86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86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70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41121167"/>
                  </a:ext>
                </a:extLst>
              </a:tr>
              <a:tr h="96588">
                <a:tc>
                  <a:txBody>
                    <a:bodyPr/>
                    <a:lstStyle/>
                    <a:p>
                      <a:pPr algn="l" fontAlgn="b"/>
                      <a:r>
                        <a:rPr lang="en-GB" sz="800" b="0" i="0" u="none" strike="noStrike">
                          <a:solidFill>
                            <a:srgbClr val="000000"/>
                          </a:solidFill>
                          <a:effectLst/>
                          <a:latin typeface="Calibri" panose="020F0502020204030204" pitchFamily="34" charset="0"/>
                        </a:rPr>
                        <a:t>Bungay</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dirty="0">
                          <a:solidFill>
                            <a:srgbClr val="000000"/>
                          </a:solidFill>
                          <a:effectLst/>
                          <a:latin typeface="Calibri" panose="020F0502020204030204" pitchFamily="34" charset="0"/>
                        </a:rPr>
                        <a:t>781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784"/>
                    </a:solidFill>
                  </a:tcPr>
                </a:tc>
                <a:tc>
                  <a:txBody>
                    <a:bodyPr/>
                    <a:lstStyle/>
                    <a:p>
                      <a:pPr algn="ctr" fontAlgn="b"/>
                      <a:r>
                        <a:rPr lang="en-GB" sz="800" b="0" i="0" u="none" strike="noStrike">
                          <a:solidFill>
                            <a:srgbClr val="000000"/>
                          </a:solidFill>
                          <a:effectLst/>
                          <a:latin typeface="Calibri" panose="020F0502020204030204" pitchFamily="34" charset="0"/>
                        </a:rPr>
                        <a:t>58.4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883"/>
                    </a:solidFill>
                  </a:tcPr>
                </a:tc>
                <a:tc>
                  <a:txBody>
                    <a:bodyPr/>
                    <a:lstStyle/>
                    <a:p>
                      <a:pPr algn="ctr" fontAlgn="b"/>
                      <a:r>
                        <a:rPr lang="en-GB" sz="800" b="0" i="0" u="none" strike="noStrike">
                          <a:solidFill>
                            <a:srgbClr val="000000"/>
                          </a:solidFill>
                          <a:effectLst/>
                          <a:latin typeface="Calibri" panose="020F0502020204030204" pitchFamily="34" charset="0"/>
                        </a:rPr>
                        <a:t>90.9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8B72"/>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5.8%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3E382"/>
                    </a:solidFill>
                  </a:tcPr>
                </a:tc>
                <a:tc>
                  <a:txBody>
                    <a:bodyPr/>
                    <a:lstStyle/>
                    <a:p>
                      <a:pPr algn="ctr" fontAlgn="b"/>
                      <a:r>
                        <a:rPr lang="en-GB" sz="800" b="0" i="0" u="none" strike="noStrike">
                          <a:solidFill>
                            <a:srgbClr val="000000"/>
                          </a:solidFill>
                          <a:effectLst/>
                          <a:latin typeface="Calibri" panose="020F0502020204030204" pitchFamily="34" charset="0"/>
                        </a:rPr>
                        <a:t>1.6%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4CC7D"/>
                    </a:solidFill>
                  </a:tcPr>
                </a:tc>
                <a:tc>
                  <a:txBody>
                    <a:bodyPr/>
                    <a:lstStyle/>
                    <a:p>
                      <a:pPr algn="ctr" fontAlgn="b"/>
                      <a:r>
                        <a:rPr lang="en-GB" sz="800" b="0" i="0" u="none" strike="noStrike">
                          <a:solidFill>
                            <a:srgbClr val="000000"/>
                          </a:solidFill>
                          <a:effectLst/>
                          <a:latin typeface="Calibri" panose="020F0502020204030204" pitchFamily="34" charset="0"/>
                        </a:rPr>
                        <a:t>0.21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383"/>
                    </a:solidFill>
                  </a:tcPr>
                </a:tc>
                <a:tc>
                  <a:txBody>
                    <a:bodyPr/>
                    <a:lstStyle/>
                    <a:p>
                      <a:pPr algn="ctr" fontAlgn="b"/>
                      <a:r>
                        <a:rPr lang="en-GB" sz="800" b="0" i="0" u="none" strike="noStrike">
                          <a:solidFill>
                            <a:srgbClr val="000000"/>
                          </a:solidFill>
                          <a:effectLst/>
                          <a:latin typeface="Calibri" panose="020F0502020204030204" pitchFamily="34" charset="0"/>
                        </a:rPr>
                        <a:t>759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41%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B67A"/>
                    </a:solidFill>
                  </a:tcPr>
                </a:tc>
                <a:tc>
                  <a:txBody>
                    <a:bodyPr/>
                    <a:lstStyle/>
                    <a:p>
                      <a:pPr algn="ctr" fontAlgn="b"/>
                      <a:r>
                        <a:rPr lang="en-GB" sz="800" b="0" i="0" u="none" strike="noStrike" dirty="0">
                          <a:solidFill>
                            <a:srgbClr val="000000"/>
                          </a:solidFill>
                          <a:effectLst/>
                          <a:latin typeface="Calibri" panose="020F0502020204030204" pitchFamily="34" charset="0"/>
                        </a:rPr>
                        <a:t>56%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4D980"/>
                    </a:solid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dirty="0">
                          <a:solidFill>
                            <a:srgbClr val="000000"/>
                          </a:solidFill>
                          <a:effectLst/>
                          <a:latin typeface="Calibri" panose="020F0502020204030204" pitchFamily="34" charset="0"/>
                        </a:rPr>
                        <a:t>46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45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43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22101765"/>
                  </a:ext>
                </a:extLst>
              </a:tr>
              <a:tr h="96588">
                <a:tc>
                  <a:txBody>
                    <a:bodyPr/>
                    <a:lstStyle/>
                    <a:p>
                      <a:pPr algn="l" fontAlgn="b"/>
                      <a:r>
                        <a:rPr lang="en-GB" sz="800" b="0" i="0" u="none" strike="noStrike">
                          <a:solidFill>
                            <a:srgbClr val="000000"/>
                          </a:solidFill>
                          <a:effectLst/>
                          <a:latin typeface="Calibri" panose="020F0502020204030204" pitchFamily="34" charset="0"/>
                        </a:rPr>
                        <a:t>Halesworth</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dirty="0">
                          <a:solidFill>
                            <a:srgbClr val="000000"/>
                          </a:solidFill>
                          <a:effectLst/>
                          <a:latin typeface="Calibri" panose="020F0502020204030204" pitchFamily="34" charset="0"/>
                        </a:rPr>
                        <a:t>612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18.4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482"/>
                    </a:solidFill>
                  </a:tcPr>
                </a:tc>
                <a:tc>
                  <a:txBody>
                    <a:bodyPr/>
                    <a:lstStyle/>
                    <a:p>
                      <a:pPr algn="ctr" fontAlgn="b"/>
                      <a:r>
                        <a:rPr lang="en-GB" sz="800" b="0" i="0" u="none" strike="noStrike">
                          <a:solidFill>
                            <a:srgbClr val="000000"/>
                          </a:solidFill>
                          <a:effectLst/>
                          <a:latin typeface="Calibri" panose="020F0502020204030204" pitchFamily="34" charset="0"/>
                        </a:rPr>
                        <a:t>69.3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A577"/>
                    </a:solidFill>
                  </a:tcPr>
                </a:tc>
                <a:tc>
                  <a:txBody>
                    <a:bodyPr/>
                    <a:lstStyle/>
                    <a:p>
                      <a:pPr algn="ctr" fontAlgn="b"/>
                      <a:r>
                        <a:rPr lang="en-GB" sz="800" b="0" i="0" u="none" strike="noStrike">
                          <a:solidFill>
                            <a:srgbClr val="000000"/>
                          </a:solidFill>
                          <a:effectLst/>
                          <a:latin typeface="Calibri" panose="020F0502020204030204" pitchFamily="34" charset="0"/>
                        </a:rPr>
                        <a:t>50.9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182"/>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5.8%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282"/>
                    </a:solidFill>
                  </a:tcPr>
                </a:tc>
                <a:tc>
                  <a:txBody>
                    <a:bodyPr/>
                    <a:lstStyle/>
                    <a:p>
                      <a:pPr algn="ctr" fontAlgn="b"/>
                      <a:r>
                        <a:rPr lang="en-GB" sz="800" b="0" i="0" u="none" strike="noStrike">
                          <a:solidFill>
                            <a:srgbClr val="000000"/>
                          </a:solidFill>
                          <a:effectLst/>
                          <a:latin typeface="Calibri" panose="020F0502020204030204" pitchFamily="34" charset="0"/>
                        </a:rPr>
                        <a:t>2.6%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4DE81"/>
                    </a:solidFill>
                  </a:tcPr>
                </a:tc>
                <a:tc>
                  <a:txBody>
                    <a:bodyPr/>
                    <a:lstStyle/>
                    <a:p>
                      <a:pPr algn="ctr" fontAlgn="b"/>
                      <a:r>
                        <a:rPr lang="en-GB" sz="800" b="0" i="0" u="none" strike="noStrike">
                          <a:solidFill>
                            <a:srgbClr val="000000"/>
                          </a:solidFill>
                          <a:effectLst/>
                          <a:latin typeface="Calibri" panose="020F0502020204030204" pitchFamily="34" charset="0"/>
                        </a:rPr>
                        <a:t>0.09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AE081"/>
                    </a:solidFill>
                  </a:tcPr>
                </a:tc>
                <a:tc>
                  <a:txBody>
                    <a:bodyPr/>
                    <a:lstStyle/>
                    <a:p>
                      <a:pPr algn="ctr" fontAlgn="b"/>
                      <a:r>
                        <a:rPr lang="en-GB" sz="800" b="0" i="0" u="none" strike="noStrike">
                          <a:solidFill>
                            <a:srgbClr val="000000"/>
                          </a:solidFill>
                          <a:effectLst/>
                          <a:latin typeface="Calibri" panose="020F0502020204030204" pitchFamily="34" charset="0"/>
                        </a:rPr>
                        <a:t>605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57%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A176"/>
                    </a:solidFill>
                  </a:tcPr>
                </a:tc>
                <a:tc>
                  <a:txBody>
                    <a:bodyPr/>
                    <a:lstStyle/>
                    <a:p>
                      <a:pPr algn="ctr" fontAlgn="b"/>
                      <a:r>
                        <a:rPr lang="en-GB" sz="800" b="0" i="0" u="none" strike="noStrike">
                          <a:solidFill>
                            <a:srgbClr val="000000"/>
                          </a:solidFill>
                          <a:effectLst/>
                          <a:latin typeface="Calibri" panose="020F0502020204030204" pitchFamily="34" charset="0"/>
                        </a:rPr>
                        <a:t>31%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8CD7E"/>
                    </a:solid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dirty="0">
                          <a:solidFill>
                            <a:srgbClr val="000000"/>
                          </a:solidFill>
                          <a:effectLst/>
                          <a:latin typeface="Calibri" panose="020F0502020204030204" pitchFamily="34" charset="0"/>
                        </a:rPr>
                        <a:t>41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36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34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18559955"/>
                  </a:ext>
                </a:extLst>
              </a:tr>
              <a:tr h="96588">
                <a:tc>
                  <a:txBody>
                    <a:bodyPr/>
                    <a:lstStyle/>
                    <a:p>
                      <a:pPr algn="l" fontAlgn="b"/>
                      <a:r>
                        <a:rPr lang="en-GB" sz="800" b="0" i="0" u="none" strike="noStrike">
                          <a:solidFill>
                            <a:srgbClr val="000000"/>
                          </a:solidFill>
                          <a:effectLst/>
                          <a:latin typeface="Calibri" panose="020F0502020204030204" pitchFamily="34" charset="0"/>
                        </a:rPr>
                        <a:t>Lowestoft</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a:solidFill>
                            <a:srgbClr val="000000"/>
                          </a:solidFill>
                          <a:effectLst/>
                          <a:latin typeface="Calibri" panose="020F0502020204030204" pitchFamily="34" charset="0"/>
                        </a:rPr>
                        <a:t>10,096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32.9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BA7B"/>
                    </a:solidFill>
                  </a:tcPr>
                </a:tc>
                <a:tc>
                  <a:txBody>
                    <a:bodyPr/>
                    <a:lstStyle/>
                    <a:p>
                      <a:pPr algn="ctr" fontAlgn="b"/>
                      <a:r>
                        <a:rPr lang="en-GB" sz="800" b="0" i="0" u="none" strike="noStrike">
                          <a:solidFill>
                            <a:srgbClr val="000000"/>
                          </a:solidFill>
                          <a:effectLst/>
                          <a:latin typeface="Calibri" panose="020F0502020204030204" pitchFamily="34" charset="0"/>
                        </a:rPr>
                        <a:t>66.1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BD7C"/>
                    </a:solidFill>
                  </a:tcPr>
                </a:tc>
                <a:tc>
                  <a:txBody>
                    <a:bodyPr/>
                    <a:lstStyle/>
                    <a:p>
                      <a:pPr algn="ctr" fontAlgn="b"/>
                      <a:r>
                        <a:rPr lang="en-GB" sz="800" b="0" i="0" u="none" strike="noStrike">
                          <a:solidFill>
                            <a:srgbClr val="000000"/>
                          </a:solidFill>
                          <a:effectLst/>
                          <a:latin typeface="Calibri" panose="020F0502020204030204" pitchFamily="34" charset="0"/>
                        </a:rPr>
                        <a:t>71.8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17F"/>
                    </a:solidFill>
                  </a:tcPr>
                </a:tc>
                <a:tc>
                  <a:txBody>
                    <a:bodyPr/>
                    <a:lstStyle/>
                    <a:p>
                      <a:pPr algn="ctr" fontAlgn="b"/>
                      <a:r>
                        <a:rPr lang="en-GB" sz="800" b="0" i="0" u="none" strike="noStrike">
                          <a:solidFill>
                            <a:srgbClr val="000000"/>
                          </a:solidFill>
                          <a:effectLst/>
                          <a:latin typeface="Calibri" panose="020F0502020204030204" pitchFamily="34" charset="0"/>
                        </a:rPr>
                        <a:t>4.5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CC7E"/>
                    </a:solidFill>
                  </a:tcPr>
                </a:tc>
                <a:tc>
                  <a:txBody>
                    <a:bodyPr/>
                    <a:lstStyle/>
                    <a:p>
                      <a:pPr algn="ctr" fontAlgn="b"/>
                      <a:r>
                        <a:rPr lang="en-GB" sz="800" b="0" i="0" u="none" strike="noStrike" dirty="0">
                          <a:solidFill>
                            <a:srgbClr val="000000"/>
                          </a:solidFill>
                          <a:effectLst/>
                          <a:latin typeface="Calibri" panose="020F0502020204030204" pitchFamily="34" charset="0"/>
                        </a:rPr>
                        <a:t>1.8%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BC97D"/>
                    </a:solidFill>
                  </a:tcPr>
                </a:tc>
                <a:tc>
                  <a:txBody>
                    <a:bodyPr/>
                    <a:lstStyle/>
                    <a:p>
                      <a:pPr algn="ctr" fontAlgn="b"/>
                      <a:r>
                        <a:rPr lang="en-GB" sz="800" b="0" i="0" u="none" strike="noStrike" dirty="0">
                          <a:solidFill>
                            <a:srgbClr val="000000"/>
                          </a:solidFill>
                          <a:effectLst/>
                          <a:latin typeface="Calibri" panose="020F0502020204030204" pitchFamily="34" charset="0"/>
                        </a:rPr>
                        <a:t>2.1%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5D57F"/>
                    </a:solidFill>
                  </a:tcPr>
                </a:tc>
                <a:tc>
                  <a:txBody>
                    <a:bodyPr/>
                    <a:lstStyle/>
                    <a:p>
                      <a:pPr algn="ctr" fontAlgn="b"/>
                      <a:r>
                        <a:rPr lang="en-GB" sz="800" b="0" i="0" u="none" strike="noStrike">
                          <a:solidFill>
                            <a:srgbClr val="000000"/>
                          </a:solidFill>
                          <a:effectLst/>
                          <a:latin typeface="Calibri" panose="020F0502020204030204" pitchFamily="34" charset="0"/>
                        </a:rPr>
                        <a:t>0.03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5C37C"/>
                    </a:solidFill>
                  </a:tcPr>
                </a:tc>
                <a:tc>
                  <a:txBody>
                    <a:bodyPr/>
                    <a:lstStyle/>
                    <a:p>
                      <a:pPr algn="ctr" fontAlgn="b"/>
                      <a:r>
                        <a:rPr lang="en-GB" sz="800" b="0" i="0" u="none" strike="noStrike">
                          <a:solidFill>
                            <a:srgbClr val="000000"/>
                          </a:solidFill>
                          <a:effectLst/>
                          <a:latin typeface="Calibri" panose="020F0502020204030204" pitchFamily="34" charset="0"/>
                        </a:rPr>
                        <a:t>9,219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97%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6C6C"/>
                    </a:solidFill>
                  </a:tcPr>
                </a:tc>
                <a:tc>
                  <a:txBody>
                    <a:bodyPr/>
                    <a:lstStyle/>
                    <a:p>
                      <a:pPr algn="ctr" fontAlgn="b"/>
                      <a:r>
                        <a:rPr lang="en-GB" sz="800" b="0" i="0" u="none" strike="noStrike">
                          <a:solidFill>
                            <a:srgbClr val="000000"/>
                          </a:solidFill>
                          <a:effectLst/>
                          <a:latin typeface="Calibri" panose="020F0502020204030204" pitchFamily="34" charset="0"/>
                        </a:rPr>
                        <a:t>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7BF7B"/>
                    </a:solid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CCA7D"/>
                    </a:solidFill>
                  </a:tcPr>
                </a:tc>
                <a:tc>
                  <a:txBody>
                    <a:bodyPr/>
                    <a:lstStyle/>
                    <a:p>
                      <a:pPr algn="ctr" fontAlgn="b"/>
                      <a:r>
                        <a:rPr lang="en-GB" sz="800" b="0" i="0" u="none" strike="noStrike" dirty="0">
                          <a:solidFill>
                            <a:srgbClr val="000000"/>
                          </a:solidFill>
                          <a:effectLst/>
                          <a:latin typeface="Calibri" panose="020F0502020204030204" pitchFamily="34" charset="0"/>
                        </a:rPr>
                        <a:t>657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653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569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80127929"/>
                  </a:ext>
                </a:extLst>
              </a:tr>
              <a:tr h="96588">
                <a:tc>
                  <a:txBody>
                    <a:bodyPr/>
                    <a:lstStyle/>
                    <a:p>
                      <a:pPr algn="l" fontAlgn="b"/>
                      <a:r>
                        <a:rPr lang="en-GB" sz="800" b="0" i="0" u="none" strike="noStrike">
                          <a:solidFill>
                            <a:srgbClr val="000000"/>
                          </a:solidFill>
                          <a:effectLst/>
                          <a:latin typeface="Calibri" panose="020F0502020204030204" pitchFamily="34" charset="0"/>
                        </a:rPr>
                        <a:t>Southwold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dirty="0">
                          <a:solidFill>
                            <a:srgbClr val="000000"/>
                          </a:solidFill>
                          <a:effectLst/>
                          <a:latin typeface="Calibri" panose="020F0502020204030204" pitchFamily="34" charset="0"/>
                        </a:rPr>
                        <a:t>69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18.1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E382"/>
                    </a:solidFill>
                  </a:tcPr>
                </a:tc>
                <a:tc>
                  <a:txBody>
                    <a:bodyPr/>
                    <a:lstStyle/>
                    <a:p>
                      <a:pPr algn="ctr" fontAlgn="b"/>
                      <a:r>
                        <a:rPr lang="en-GB" sz="800" b="0" i="0" u="none" strike="noStrike">
                          <a:solidFill>
                            <a:srgbClr val="000000"/>
                          </a:solidFill>
                          <a:effectLst/>
                          <a:latin typeface="Calibri" panose="020F0502020204030204" pitchFamily="34" charset="0"/>
                        </a:rPr>
                        <a:t>51.5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BDC81"/>
                    </a:solidFill>
                  </a:tcPr>
                </a:tc>
                <a:tc>
                  <a:txBody>
                    <a:bodyPr/>
                    <a:lstStyle/>
                    <a:p>
                      <a:pPr algn="ctr" fontAlgn="b"/>
                      <a:r>
                        <a:rPr lang="en-GB" sz="800" b="0" i="0" u="none" strike="noStrike">
                          <a:solidFill>
                            <a:srgbClr val="000000"/>
                          </a:solidFill>
                          <a:effectLst/>
                          <a:latin typeface="Calibri" panose="020F0502020204030204" pitchFamily="34" charset="0"/>
                        </a:rPr>
                        <a:t>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&lt; 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9.1%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A377"/>
                    </a:solidFill>
                  </a:tcPr>
                </a:tc>
                <a:tc>
                  <a:txBody>
                    <a:bodyPr/>
                    <a:lstStyle/>
                    <a:p>
                      <a:pPr algn="ctr" fontAlgn="b"/>
                      <a:r>
                        <a:rPr lang="en-GB" sz="800" b="0" i="0" u="none" strike="noStrike">
                          <a:solidFill>
                            <a:srgbClr val="000000"/>
                          </a:solidFill>
                          <a:effectLst/>
                          <a:latin typeface="Calibri" panose="020F0502020204030204" pitchFamily="34" charset="0"/>
                        </a:rPr>
                        <a:t>0.28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E82"/>
                    </a:solidFill>
                  </a:tcPr>
                </a:tc>
                <a:tc>
                  <a:txBody>
                    <a:bodyPr/>
                    <a:lstStyle/>
                    <a:p>
                      <a:pPr algn="ctr" fontAlgn="b"/>
                      <a:r>
                        <a:rPr lang="en-GB" sz="800" b="0" i="0" u="none" strike="noStrike">
                          <a:solidFill>
                            <a:srgbClr val="000000"/>
                          </a:solidFill>
                          <a:effectLst/>
                          <a:latin typeface="Calibri" panose="020F0502020204030204" pitchFamily="34" charset="0"/>
                        </a:rPr>
                        <a:t>57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71%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8E72"/>
                    </a:solidFill>
                  </a:tcPr>
                </a:tc>
                <a:tc>
                  <a:txBody>
                    <a:bodyPr/>
                    <a:lstStyle/>
                    <a:p>
                      <a:pPr algn="ctr" fontAlgn="b"/>
                      <a:r>
                        <a:rPr lang="en-GB" sz="800" b="0" i="0" u="none" strike="noStrike">
                          <a:solidFill>
                            <a:srgbClr val="000000"/>
                          </a:solidFill>
                          <a:effectLst/>
                          <a:latin typeface="Calibri" panose="020F0502020204030204" pitchFamily="34" charset="0"/>
                        </a:rPr>
                        <a:t>24%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BC97D"/>
                    </a:solid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dirty="0">
                          <a:solidFill>
                            <a:srgbClr val="000000"/>
                          </a:solidFill>
                          <a:effectLst/>
                          <a:latin typeface="Calibri" panose="020F0502020204030204" pitchFamily="34" charset="0"/>
                        </a:rPr>
                        <a:t>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6753592"/>
                  </a:ext>
                </a:extLst>
              </a:tr>
              <a:tr h="96588">
                <a:tc>
                  <a:txBody>
                    <a:bodyPr/>
                    <a:lstStyle/>
                    <a:p>
                      <a:pPr algn="l" fontAlgn="b"/>
                      <a:r>
                        <a:rPr lang="en-GB" sz="800" b="0" i="0" u="none" strike="noStrike" dirty="0">
                          <a:solidFill>
                            <a:srgbClr val="000000"/>
                          </a:solidFill>
                          <a:effectLst/>
                          <a:latin typeface="Calibri" panose="020F0502020204030204" pitchFamily="34" charset="0"/>
                        </a:rPr>
                        <a:t>Other Waveney</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dirty="0">
                          <a:solidFill>
                            <a:srgbClr val="000000"/>
                          </a:solidFill>
                          <a:effectLst/>
                          <a:latin typeface="Calibri" panose="020F0502020204030204" pitchFamily="34" charset="0"/>
                        </a:rPr>
                        <a:t>4,800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16.8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DD81"/>
                    </a:solidFill>
                  </a:tcPr>
                </a:tc>
                <a:tc>
                  <a:txBody>
                    <a:bodyPr/>
                    <a:lstStyle/>
                    <a:p>
                      <a:pPr algn="ctr" fontAlgn="b"/>
                      <a:r>
                        <a:rPr lang="en-GB" sz="800" b="0" i="0" u="none" strike="noStrike">
                          <a:solidFill>
                            <a:srgbClr val="000000"/>
                          </a:solidFill>
                          <a:effectLst/>
                          <a:latin typeface="Calibri" panose="020F0502020204030204" pitchFamily="34" charset="0"/>
                        </a:rPr>
                        <a:t>51.2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9DB80"/>
                    </a:solidFill>
                  </a:tcPr>
                </a:tc>
                <a:tc>
                  <a:txBody>
                    <a:bodyPr/>
                    <a:lstStyle/>
                    <a:p>
                      <a:pPr algn="ctr" fontAlgn="b"/>
                      <a:r>
                        <a:rPr lang="en-GB" sz="800" b="0" i="0" u="none" strike="noStrike">
                          <a:solidFill>
                            <a:srgbClr val="000000"/>
                          </a:solidFill>
                          <a:effectLst/>
                          <a:latin typeface="Calibri" panose="020F0502020204030204" pitchFamily="34" charset="0"/>
                        </a:rPr>
                        <a:t>59.2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E783"/>
                    </a:solidFill>
                  </a:tcPr>
                </a:tc>
                <a:tc>
                  <a:txBody>
                    <a:bodyPr/>
                    <a:lstStyle/>
                    <a:p>
                      <a:pPr algn="ctr" fontAlgn="b"/>
                      <a:r>
                        <a:rPr lang="en-GB" sz="800" b="0" i="0" u="none" strike="noStrike">
                          <a:solidFill>
                            <a:srgbClr val="000000"/>
                          </a:solidFill>
                          <a:effectLst/>
                          <a:latin typeface="Calibri" panose="020F0502020204030204" pitchFamily="34" charset="0"/>
                        </a:rPr>
                        <a:t>4.0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2.2%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3CC7D"/>
                    </a:solidFill>
                  </a:tcPr>
                </a:tc>
                <a:tc>
                  <a:txBody>
                    <a:bodyPr/>
                    <a:lstStyle/>
                    <a:p>
                      <a:pPr algn="ctr" fontAlgn="b"/>
                      <a:r>
                        <a:rPr lang="en-GB" sz="800" b="0" i="0" u="none" strike="noStrike">
                          <a:solidFill>
                            <a:srgbClr val="000000"/>
                          </a:solidFill>
                          <a:effectLst/>
                          <a:latin typeface="Calibri" panose="020F0502020204030204" pitchFamily="34" charset="0"/>
                        </a:rPr>
                        <a:t>1.4%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6C87D"/>
                    </a:solidFill>
                  </a:tcPr>
                </a:tc>
                <a:tc>
                  <a:txBody>
                    <a:bodyPr/>
                    <a:lstStyle/>
                    <a:p>
                      <a:pPr algn="ctr" fontAlgn="b"/>
                      <a:r>
                        <a:rPr lang="en-GB" sz="800" b="0" i="0" u="none" strike="noStrike" dirty="0">
                          <a:solidFill>
                            <a:srgbClr val="000000"/>
                          </a:solidFill>
                          <a:effectLst/>
                          <a:latin typeface="Calibri" panose="020F0502020204030204" pitchFamily="34" charset="0"/>
                        </a:rPr>
                        <a:t>0.94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A878"/>
                    </a:solidFill>
                  </a:tcPr>
                </a:tc>
                <a:tc>
                  <a:txBody>
                    <a:bodyPr/>
                    <a:lstStyle/>
                    <a:p>
                      <a:pPr algn="ctr" fontAlgn="b"/>
                      <a:r>
                        <a:rPr lang="en-GB" sz="800" b="0" i="0" u="none" strike="noStrike" dirty="0">
                          <a:solidFill>
                            <a:srgbClr val="000000"/>
                          </a:solidFill>
                          <a:effectLst/>
                          <a:latin typeface="Calibri" panose="020F0502020204030204" pitchFamily="34" charset="0"/>
                        </a:rPr>
                        <a:t>4,003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83%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7E6F"/>
                    </a:solidFill>
                  </a:tcPr>
                </a:tc>
                <a:tc>
                  <a:txBody>
                    <a:bodyPr/>
                    <a:lstStyle/>
                    <a:p>
                      <a:pPr algn="ctr" fontAlgn="b"/>
                      <a:r>
                        <a:rPr lang="en-GB" sz="800" b="0" i="0" u="none" strike="noStrike">
                          <a:solidFill>
                            <a:srgbClr val="000000"/>
                          </a:solidFill>
                          <a:effectLst/>
                          <a:latin typeface="Calibri" panose="020F0502020204030204" pitchFamily="34" charset="0"/>
                        </a:rPr>
                        <a:t>15%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DC57C"/>
                    </a:solid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DD81"/>
                    </a:solidFill>
                  </a:tcPr>
                </a:tc>
                <a:tc>
                  <a:txBody>
                    <a:bodyPr/>
                    <a:lstStyle/>
                    <a:p>
                      <a:pPr algn="ctr" fontAlgn="b"/>
                      <a:r>
                        <a:rPr lang="en-GB" sz="800" b="0" i="0" u="none" strike="noStrike" dirty="0">
                          <a:solidFill>
                            <a:srgbClr val="000000"/>
                          </a:solidFill>
                          <a:effectLst/>
                          <a:latin typeface="Calibri" panose="020F0502020204030204" pitchFamily="34" charset="0"/>
                        </a:rPr>
                        <a:t>249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245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213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4544796"/>
                  </a:ext>
                </a:extLst>
              </a:tr>
              <a:tr h="96588">
                <a:tc>
                  <a:txBody>
                    <a:bodyPr/>
                    <a:lstStyle/>
                    <a:p>
                      <a:pPr algn="l" fontAlgn="b"/>
                      <a:endParaRPr lang="en-GB" sz="800" b="0" i="0" u="none" strike="noStrike">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GB" sz="800" b="0"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GB" sz="800" b="0"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3891"/>
                  </a:ext>
                </a:extLst>
              </a:tr>
              <a:tr h="96588">
                <a:tc>
                  <a:txBody>
                    <a:bodyPr/>
                    <a:lstStyle/>
                    <a:p>
                      <a:pPr algn="l" fontAlgn="b"/>
                      <a:r>
                        <a:rPr lang="en-GB" sz="800" b="0" i="0" u="none" strike="noStrike" dirty="0">
                          <a:solidFill>
                            <a:srgbClr val="000000"/>
                          </a:solidFill>
                          <a:effectLst/>
                          <a:latin typeface="Calibri" panose="020F0502020204030204" pitchFamily="34" charset="0"/>
                        </a:rPr>
                        <a:t>Norfolk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149,347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21.1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58.3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66.2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3.2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10.1%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5.1%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0.59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151,369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63%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8,372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462821"/>
                  </a:ext>
                </a:extLst>
              </a:tr>
              <a:tr h="96588">
                <a:tc>
                  <a:txBody>
                    <a:bodyPr/>
                    <a:lstStyle/>
                    <a:p>
                      <a:pPr algn="l" fontAlgn="b"/>
                      <a:r>
                        <a:rPr lang="en-GB" sz="800" b="0" i="0" u="none" strike="noStrike" dirty="0">
                          <a:solidFill>
                            <a:srgbClr val="000000"/>
                          </a:solidFill>
                          <a:effectLst/>
                          <a:latin typeface="Calibri" panose="020F0502020204030204" pitchFamily="34" charset="0"/>
                        </a:rPr>
                        <a:t>Norfolk and Waveney</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167,338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21.7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58.6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66.4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3.4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9.3%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4.8%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0.56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167,338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21%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57%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16%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800" b="0" i="0" u="none" strike="noStrike" dirty="0">
                          <a:solidFill>
                            <a:srgbClr val="000000"/>
                          </a:solidFill>
                          <a:effectLst/>
                          <a:latin typeface="Calibri" panose="020F0502020204030204" pitchFamily="34" charset="0"/>
                        </a:rPr>
                        <a:t>9,456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2632486"/>
                  </a:ext>
                </a:extLst>
              </a:tr>
            </a:tbl>
          </a:graphicData>
        </a:graphic>
      </p:graphicFrame>
      <p:sp>
        <p:nvSpPr>
          <p:cNvPr id="10" name="TextBox 9">
            <a:extLst>
              <a:ext uri="{FF2B5EF4-FFF2-40B4-BE49-F238E27FC236}">
                <a16:creationId xmlns:a16="http://schemas.microsoft.com/office/drawing/2014/main" id="{E9AC834D-EBDE-49E3-898E-D6460476A671}"/>
              </a:ext>
            </a:extLst>
          </p:cNvPr>
          <p:cNvSpPr txBox="1"/>
          <p:nvPr/>
        </p:nvSpPr>
        <p:spPr>
          <a:xfrm>
            <a:off x="1970385" y="6432723"/>
            <a:ext cx="8854931" cy="369332"/>
          </a:xfrm>
          <a:prstGeom prst="rect">
            <a:avLst/>
          </a:prstGeom>
          <a:noFill/>
        </p:spPr>
        <p:txBody>
          <a:bodyPr wrap="square" rtlCol="0">
            <a:spAutoFit/>
          </a:bodyPr>
          <a:lstStyle/>
          <a:p>
            <a:r>
              <a:rPr lang="en-GB" dirty="0"/>
              <a:t>*excluded when deliveries per year in Norfolk and Waveney trusts as the target population</a:t>
            </a:r>
          </a:p>
        </p:txBody>
      </p:sp>
    </p:spTree>
    <p:extLst>
      <p:ext uri="{BB962C8B-B14F-4D97-AF65-F5344CB8AC3E}">
        <p14:creationId xmlns:p14="http://schemas.microsoft.com/office/powerpoint/2010/main" val="19131095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84B67-4422-432D-B952-FD6ED1F0C0BE}"/>
              </a:ext>
            </a:extLst>
          </p:cNvPr>
          <p:cNvSpPr>
            <a:spLocks noGrp="1"/>
          </p:cNvSpPr>
          <p:nvPr>
            <p:ph type="title"/>
          </p:nvPr>
        </p:nvSpPr>
        <p:spPr>
          <a:xfrm>
            <a:off x="531433" y="113450"/>
            <a:ext cx="11385264" cy="1325563"/>
          </a:xfrm>
        </p:spPr>
        <p:txBody>
          <a:bodyPr>
            <a:noAutofit/>
          </a:bodyPr>
          <a:lstStyle/>
          <a:p>
            <a:r>
              <a:rPr lang="en-GB" sz="2400" b="1" dirty="0"/>
              <a:t>This table represents the selected indicators by district. We can aggregate the weighted populations from our localities to districts to give an overall weighted population for the district. </a:t>
            </a:r>
            <a:endParaRPr lang="en-GB" sz="2400" dirty="0"/>
          </a:p>
        </p:txBody>
      </p:sp>
      <p:sp>
        <p:nvSpPr>
          <p:cNvPr id="4" name="Date Placeholder 3">
            <a:extLst>
              <a:ext uri="{FF2B5EF4-FFF2-40B4-BE49-F238E27FC236}">
                <a16:creationId xmlns:a16="http://schemas.microsoft.com/office/drawing/2014/main" id="{5FE6212D-F8CA-41C0-88D6-0A7874CAAEEA}"/>
              </a:ext>
            </a:extLst>
          </p:cNvPr>
          <p:cNvSpPr>
            <a:spLocks noGrp="1"/>
          </p:cNvSpPr>
          <p:nvPr>
            <p:ph type="dt" sz="half" idx="10"/>
          </p:nvPr>
        </p:nvSpPr>
        <p:spPr/>
        <p:txBody>
          <a:bodyPr/>
          <a:lstStyle/>
          <a:p>
            <a:r>
              <a:rPr lang="en-US"/>
              <a:t>02/02/2021</a:t>
            </a:r>
            <a:endParaRPr lang="en-GB"/>
          </a:p>
        </p:txBody>
      </p:sp>
      <p:sp>
        <p:nvSpPr>
          <p:cNvPr id="5" name="Slide Number Placeholder 4">
            <a:extLst>
              <a:ext uri="{FF2B5EF4-FFF2-40B4-BE49-F238E27FC236}">
                <a16:creationId xmlns:a16="http://schemas.microsoft.com/office/drawing/2014/main" id="{A207AF14-C854-4DA4-8EA6-036E58987904}"/>
              </a:ext>
            </a:extLst>
          </p:cNvPr>
          <p:cNvSpPr>
            <a:spLocks noGrp="1"/>
          </p:cNvSpPr>
          <p:nvPr>
            <p:ph type="sldNum" sz="quarter" idx="12"/>
          </p:nvPr>
        </p:nvSpPr>
        <p:spPr/>
        <p:txBody>
          <a:bodyPr/>
          <a:lstStyle/>
          <a:p>
            <a:fld id="{114C633D-C7D6-4361-B8EB-1FB5A2E0DB5E}" type="slidenum">
              <a:rPr lang="en-GB" smtClean="0"/>
              <a:t>8</a:t>
            </a:fld>
            <a:endParaRPr lang="en-GB"/>
          </a:p>
        </p:txBody>
      </p:sp>
      <p:sp>
        <p:nvSpPr>
          <p:cNvPr id="12" name="TextBox 11">
            <a:extLst>
              <a:ext uri="{FF2B5EF4-FFF2-40B4-BE49-F238E27FC236}">
                <a16:creationId xmlns:a16="http://schemas.microsoft.com/office/drawing/2014/main" id="{AC2F963E-8882-49E1-9940-3E6CA4400F8B}"/>
              </a:ext>
            </a:extLst>
          </p:cNvPr>
          <p:cNvSpPr txBox="1"/>
          <p:nvPr/>
        </p:nvSpPr>
        <p:spPr>
          <a:xfrm>
            <a:off x="419345" y="4172269"/>
            <a:ext cx="4878988" cy="2246769"/>
          </a:xfrm>
          <a:prstGeom prst="rect">
            <a:avLst/>
          </a:prstGeom>
          <a:noFill/>
        </p:spPr>
        <p:txBody>
          <a:bodyPr wrap="square" rtlCol="0">
            <a:spAutoFit/>
          </a:bodyPr>
          <a:lstStyle/>
          <a:p>
            <a:r>
              <a:rPr lang="en-GB" sz="1400" dirty="0"/>
              <a:t>Based on the average % of deliveries from a locality at each trust we can calculate the weighted population for each trust. </a:t>
            </a:r>
          </a:p>
          <a:p>
            <a:endParaRPr lang="en-GB" sz="1400" dirty="0"/>
          </a:p>
          <a:p>
            <a:r>
              <a:rPr lang="en-GB" sz="1400" dirty="0"/>
              <a:t>However, some deliveries take place outside of Norfolk. For example, for mothers in Thetford and parts of West Norfolk.</a:t>
            </a:r>
          </a:p>
          <a:p>
            <a:endParaRPr lang="en-GB" sz="1400" dirty="0"/>
          </a:p>
          <a:p>
            <a:r>
              <a:rPr lang="en-GB" sz="1400" dirty="0"/>
              <a:t>We can take the same approach using only those deliveries for Norfolk and Waveney mothers that take place in Norfolk and Waveney trusts as the target population but then excluding General Fertility rate from the weighting</a:t>
            </a:r>
          </a:p>
        </p:txBody>
      </p:sp>
      <p:graphicFrame>
        <p:nvGraphicFramePr>
          <p:cNvPr id="6" name="Table 5">
            <a:extLst>
              <a:ext uri="{FF2B5EF4-FFF2-40B4-BE49-F238E27FC236}">
                <a16:creationId xmlns:a16="http://schemas.microsoft.com/office/drawing/2014/main" id="{5C07C649-622E-495F-ADE7-0D4A7C48C1BE}"/>
              </a:ext>
            </a:extLst>
          </p:cNvPr>
          <p:cNvGraphicFramePr>
            <a:graphicFrameLocks noGrp="1"/>
          </p:cNvGraphicFramePr>
          <p:nvPr>
            <p:extLst>
              <p:ext uri="{D42A27DB-BD31-4B8C-83A1-F6EECF244321}">
                <p14:modId xmlns:p14="http://schemas.microsoft.com/office/powerpoint/2010/main" val="2069398399"/>
              </p:ext>
            </p:extLst>
          </p:nvPr>
        </p:nvGraphicFramePr>
        <p:xfrm>
          <a:off x="649421" y="1385058"/>
          <a:ext cx="10515596" cy="2518296"/>
        </p:xfrm>
        <a:graphic>
          <a:graphicData uri="http://schemas.openxmlformats.org/drawingml/2006/table">
            <a:tbl>
              <a:tblPr/>
              <a:tblGrid>
                <a:gridCol w="1350371">
                  <a:extLst>
                    <a:ext uri="{9D8B030D-6E8A-4147-A177-3AD203B41FA5}">
                      <a16:colId xmlns:a16="http://schemas.microsoft.com/office/drawing/2014/main" val="816013396"/>
                    </a:ext>
                  </a:extLst>
                </a:gridCol>
                <a:gridCol w="611015">
                  <a:extLst>
                    <a:ext uri="{9D8B030D-6E8A-4147-A177-3AD203B41FA5}">
                      <a16:colId xmlns:a16="http://schemas.microsoft.com/office/drawing/2014/main" val="1193837390"/>
                    </a:ext>
                  </a:extLst>
                </a:gridCol>
                <a:gridCol w="611015">
                  <a:extLst>
                    <a:ext uri="{9D8B030D-6E8A-4147-A177-3AD203B41FA5}">
                      <a16:colId xmlns:a16="http://schemas.microsoft.com/office/drawing/2014/main" val="1083340154"/>
                    </a:ext>
                  </a:extLst>
                </a:gridCol>
                <a:gridCol w="611015">
                  <a:extLst>
                    <a:ext uri="{9D8B030D-6E8A-4147-A177-3AD203B41FA5}">
                      <a16:colId xmlns:a16="http://schemas.microsoft.com/office/drawing/2014/main" val="2113136403"/>
                    </a:ext>
                  </a:extLst>
                </a:gridCol>
                <a:gridCol w="611015">
                  <a:extLst>
                    <a:ext uri="{9D8B030D-6E8A-4147-A177-3AD203B41FA5}">
                      <a16:colId xmlns:a16="http://schemas.microsoft.com/office/drawing/2014/main" val="1337217795"/>
                    </a:ext>
                  </a:extLst>
                </a:gridCol>
                <a:gridCol w="611015">
                  <a:extLst>
                    <a:ext uri="{9D8B030D-6E8A-4147-A177-3AD203B41FA5}">
                      <a16:colId xmlns:a16="http://schemas.microsoft.com/office/drawing/2014/main" val="3152006609"/>
                    </a:ext>
                  </a:extLst>
                </a:gridCol>
                <a:gridCol w="611015">
                  <a:extLst>
                    <a:ext uri="{9D8B030D-6E8A-4147-A177-3AD203B41FA5}">
                      <a16:colId xmlns:a16="http://schemas.microsoft.com/office/drawing/2014/main" val="3492018105"/>
                    </a:ext>
                  </a:extLst>
                </a:gridCol>
                <a:gridCol w="611015">
                  <a:extLst>
                    <a:ext uri="{9D8B030D-6E8A-4147-A177-3AD203B41FA5}">
                      <a16:colId xmlns:a16="http://schemas.microsoft.com/office/drawing/2014/main" val="2719771732"/>
                    </a:ext>
                  </a:extLst>
                </a:gridCol>
                <a:gridCol w="611015">
                  <a:extLst>
                    <a:ext uri="{9D8B030D-6E8A-4147-A177-3AD203B41FA5}">
                      <a16:colId xmlns:a16="http://schemas.microsoft.com/office/drawing/2014/main" val="2881917164"/>
                    </a:ext>
                  </a:extLst>
                </a:gridCol>
                <a:gridCol w="611015">
                  <a:extLst>
                    <a:ext uri="{9D8B030D-6E8A-4147-A177-3AD203B41FA5}">
                      <a16:colId xmlns:a16="http://schemas.microsoft.com/office/drawing/2014/main" val="427801822"/>
                    </a:ext>
                  </a:extLst>
                </a:gridCol>
                <a:gridCol w="611015">
                  <a:extLst>
                    <a:ext uri="{9D8B030D-6E8A-4147-A177-3AD203B41FA5}">
                      <a16:colId xmlns:a16="http://schemas.microsoft.com/office/drawing/2014/main" val="1484003321"/>
                    </a:ext>
                  </a:extLst>
                </a:gridCol>
                <a:gridCol w="611015">
                  <a:extLst>
                    <a:ext uri="{9D8B030D-6E8A-4147-A177-3AD203B41FA5}">
                      <a16:colId xmlns:a16="http://schemas.microsoft.com/office/drawing/2014/main" val="2910326059"/>
                    </a:ext>
                  </a:extLst>
                </a:gridCol>
                <a:gridCol w="611015">
                  <a:extLst>
                    <a:ext uri="{9D8B030D-6E8A-4147-A177-3AD203B41FA5}">
                      <a16:colId xmlns:a16="http://schemas.microsoft.com/office/drawing/2014/main" val="2481835859"/>
                    </a:ext>
                  </a:extLst>
                </a:gridCol>
                <a:gridCol w="611015">
                  <a:extLst>
                    <a:ext uri="{9D8B030D-6E8A-4147-A177-3AD203B41FA5}">
                      <a16:colId xmlns:a16="http://schemas.microsoft.com/office/drawing/2014/main" val="3723440054"/>
                    </a:ext>
                  </a:extLst>
                </a:gridCol>
                <a:gridCol w="611015">
                  <a:extLst>
                    <a:ext uri="{9D8B030D-6E8A-4147-A177-3AD203B41FA5}">
                      <a16:colId xmlns:a16="http://schemas.microsoft.com/office/drawing/2014/main" val="1955889602"/>
                    </a:ext>
                  </a:extLst>
                </a:gridCol>
                <a:gridCol w="611015">
                  <a:extLst>
                    <a:ext uri="{9D8B030D-6E8A-4147-A177-3AD203B41FA5}">
                      <a16:colId xmlns:a16="http://schemas.microsoft.com/office/drawing/2014/main" val="604861553"/>
                    </a:ext>
                  </a:extLst>
                </a:gridCol>
              </a:tblGrid>
              <a:tr h="442796">
                <a:tc>
                  <a:txBody>
                    <a:bodyPr/>
                    <a:lstStyle/>
                    <a:p>
                      <a:pPr algn="l" fontAlgn="b"/>
                      <a:r>
                        <a:rPr lang="en-GB" sz="800" b="1" i="0" u="none" strike="noStrike" dirty="0">
                          <a:solidFill>
                            <a:srgbClr val="FFFFFF"/>
                          </a:solidFill>
                          <a:effectLst/>
                          <a:latin typeface="Calibri" panose="020F0502020204030204" pitchFamily="34" charset="0"/>
                        </a:rPr>
                        <a:t>District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Unweighted female population 15 to 14 (2019)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IMD 2019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General Fertility Rate (2015/19)*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Low Birthweight Rate (2015/19)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Infant Mortality Rate (2015/19)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 Deliveries White Other</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 Deliveries BAME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Inverse Population density</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Weighted female population 15 to 14 (2019)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 % Deliveries</a:t>
                      </a:r>
                    </a:p>
                    <a:p>
                      <a:pPr algn="ctr" fontAlgn="b"/>
                      <a:r>
                        <a:rPr lang="en-GB" sz="800" b="1" i="0" u="none" strike="noStrike" dirty="0">
                          <a:solidFill>
                            <a:srgbClr val="FFFFFF"/>
                          </a:solidFill>
                          <a:effectLst/>
                          <a:latin typeface="Calibri" panose="020F0502020204030204" pitchFamily="34" charset="0"/>
                        </a:rPr>
                        <a:t> JPUH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 Deliveries NNUH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 Deliveries QEH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Average deliveries per year (2015/19)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GB" sz="800" b="1" i="0" u="none" strike="noStrike" dirty="0">
                          <a:solidFill>
                            <a:srgbClr val="FFFFFF"/>
                          </a:solidFill>
                          <a:effectLst/>
                          <a:latin typeface="Calibri" panose="020F0502020204030204" pitchFamily="34" charset="0"/>
                        </a:rPr>
                        <a:t>Unweighted deliveries per year (2015/19) in Norfolk and Waveney trusts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800" b="1" i="0" u="none" strike="noStrike" dirty="0">
                          <a:solidFill>
                            <a:srgbClr val="FFFFFF"/>
                          </a:solidFill>
                          <a:effectLst/>
                          <a:latin typeface="Calibri" panose="020F0502020204030204" pitchFamily="34" charset="0"/>
                        </a:rPr>
                        <a:t>Weighted deliveries per year (2015/19) in Norfolk and Waveney trusts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extLst>
                  <a:ext uri="{0D108BD9-81ED-4DB2-BD59-A6C34878D82A}">
                    <a16:rowId xmlns:a16="http://schemas.microsoft.com/office/drawing/2014/main" val="405258024"/>
                  </a:ext>
                </a:extLst>
              </a:tr>
              <a:tr h="177627">
                <a:tc>
                  <a:txBody>
                    <a:bodyPr/>
                    <a:lstStyle/>
                    <a:p>
                      <a:pPr algn="l" fontAlgn="b"/>
                      <a:r>
                        <a:rPr lang="en-GB" sz="800" b="0" i="0" u="none" strike="noStrike" dirty="0">
                          <a:solidFill>
                            <a:srgbClr val="000000"/>
                          </a:solidFill>
                          <a:effectLst/>
                          <a:latin typeface="Calibri" panose="020F0502020204030204" pitchFamily="34" charset="0"/>
                        </a:rPr>
                        <a:t>Breckland</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dirty="0">
                          <a:solidFill>
                            <a:srgbClr val="000000"/>
                          </a:solidFill>
                          <a:effectLst/>
                          <a:latin typeface="Calibri" panose="020F0502020204030204" pitchFamily="34" charset="0"/>
                        </a:rPr>
                        <a:t>21,663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19.8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081"/>
                    </a:solidFill>
                  </a:tcPr>
                </a:tc>
                <a:tc>
                  <a:txBody>
                    <a:bodyPr/>
                    <a:lstStyle/>
                    <a:p>
                      <a:pPr algn="ctr" fontAlgn="b"/>
                      <a:r>
                        <a:rPr lang="en-GB" sz="800" b="0" i="0" u="none" strike="noStrike">
                          <a:solidFill>
                            <a:srgbClr val="000000"/>
                          </a:solidFill>
                          <a:effectLst/>
                          <a:latin typeface="Calibri" panose="020F0502020204030204" pitchFamily="34" charset="0"/>
                        </a:rPr>
                        <a:t>63.1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AD78"/>
                    </a:solidFill>
                  </a:tcPr>
                </a:tc>
                <a:tc>
                  <a:txBody>
                    <a:bodyPr/>
                    <a:lstStyle/>
                    <a:p>
                      <a:pPr algn="ctr" fontAlgn="b"/>
                      <a:r>
                        <a:rPr lang="en-GB" sz="800" b="0" i="0" u="none" strike="noStrike" dirty="0">
                          <a:solidFill>
                            <a:srgbClr val="000000"/>
                          </a:solidFill>
                          <a:effectLst/>
                          <a:latin typeface="Calibri" panose="020F0502020204030204" pitchFamily="34" charset="0"/>
                        </a:rPr>
                        <a:t>65.4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582"/>
                    </a:solidFill>
                  </a:tcPr>
                </a:tc>
                <a:tc>
                  <a:txBody>
                    <a:bodyPr/>
                    <a:lstStyle/>
                    <a:p>
                      <a:pPr algn="ctr" fontAlgn="b"/>
                      <a:r>
                        <a:rPr lang="en-GB" sz="800" b="0" i="0" u="none" strike="noStrike" dirty="0">
                          <a:solidFill>
                            <a:srgbClr val="000000"/>
                          </a:solidFill>
                          <a:effectLst/>
                          <a:latin typeface="Calibri" panose="020F0502020204030204" pitchFamily="34" charset="0"/>
                        </a:rPr>
                        <a:t>3.5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82"/>
                    </a:solidFill>
                  </a:tcPr>
                </a:tc>
                <a:tc>
                  <a:txBody>
                    <a:bodyPr/>
                    <a:lstStyle/>
                    <a:p>
                      <a:pPr algn="ctr" fontAlgn="b"/>
                      <a:r>
                        <a:rPr lang="en-GB" sz="800" b="0" i="0" u="none" strike="noStrike" dirty="0">
                          <a:solidFill>
                            <a:srgbClr val="000000"/>
                          </a:solidFill>
                          <a:effectLst/>
                          <a:latin typeface="Calibri" panose="020F0502020204030204" pitchFamily="34" charset="0"/>
                        </a:rPr>
                        <a:t>13.9%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7F70"/>
                    </a:solidFill>
                  </a:tcPr>
                </a:tc>
                <a:tc>
                  <a:txBody>
                    <a:bodyPr/>
                    <a:lstStyle/>
                    <a:p>
                      <a:pPr algn="ctr" fontAlgn="b"/>
                      <a:r>
                        <a:rPr lang="en-GB" sz="800" b="0" i="0" u="none" strike="noStrike" dirty="0">
                          <a:solidFill>
                            <a:srgbClr val="000000"/>
                          </a:solidFill>
                          <a:effectLst/>
                          <a:latin typeface="Calibri" panose="020F0502020204030204" pitchFamily="34" charset="0"/>
                        </a:rPr>
                        <a:t>3.7%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E983"/>
                    </a:solidFill>
                  </a:tcPr>
                </a:tc>
                <a:tc>
                  <a:txBody>
                    <a:bodyPr/>
                    <a:lstStyle/>
                    <a:p>
                      <a:pPr algn="ctr" fontAlgn="b"/>
                      <a:r>
                        <a:rPr lang="en-GB" sz="800" b="0" i="0" u="none" strike="noStrike" dirty="0">
                          <a:solidFill>
                            <a:srgbClr val="000000"/>
                          </a:solidFill>
                          <a:effectLst/>
                          <a:latin typeface="Calibri" panose="020F0502020204030204" pitchFamily="34" charset="0"/>
                        </a:rPr>
                        <a:t>0.93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6D6C"/>
                    </a:solidFill>
                  </a:tcPr>
                </a:tc>
                <a:tc>
                  <a:txBody>
                    <a:bodyPr/>
                    <a:lstStyle/>
                    <a:p>
                      <a:pPr algn="ctr" fontAlgn="b"/>
                      <a:r>
                        <a:rPr lang="en-GB" sz="800" b="0" i="0" u="none" strike="noStrike">
                          <a:solidFill>
                            <a:srgbClr val="000000"/>
                          </a:solidFill>
                          <a:effectLst/>
                          <a:latin typeface="Calibri" panose="020F0502020204030204" pitchFamily="34" charset="0"/>
                        </a:rPr>
                        <a:t>23,212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3C27B"/>
                    </a:solidFill>
                  </a:tcPr>
                </a:tc>
                <a:tc>
                  <a:txBody>
                    <a:bodyPr/>
                    <a:lstStyle/>
                    <a:p>
                      <a:pPr algn="ctr" fontAlgn="b"/>
                      <a:r>
                        <a:rPr lang="en-GB" sz="800" b="0" i="0" u="none" strike="noStrike" dirty="0">
                          <a:solidFill>
                            <a:srgbClr val="000000"/>
                          </a:solidFill>
                          <a:effectLst/>
                          <a:latin typeface="Calibri" panose="020F0502020204030204" pitchFamily="34" charset="0"/>
                        </a:rPr>
                        <a:t>62%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3E382"/>
                    </a:solidFill>
                  </a:tcPr>
                </a:tc>
                <a:tc>
                  <a:txBody>
                    <a:bodyPr/>
                    <a:lstStyle/>
                    <a:p>
                      <a:pPr algn="ctr" fontAlgn="b"/>
                      <a:r>
                        <a:rPr lang="en-GB" sz="800" b="0" i="0" u="none" strike="noStrike" dirty="0">
                          <a:solidFill>
                            <a:srgbClr val="000000"/>
                          </a:solidFill>
                          <a:effectLst/>
                          <a:latin typeface="Calibri" panose="020F0502020204030204" pitchFamily="34" charset="0"/>
                        </a:rPr>
                        <a:t>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D82"/>
                    </a:solidFill>
                  </a:tcPr>
                </a:tc>
                <a:tc>
                  <a:txBody>
                    <a:bodyPr/>
                    <a:lstStyle/>
                    <a:p>
                      <a:pPr algn="ctr" fontAlgn="b"/>
                      <a:r>
                        <a:rPr lang="en-GB" sz="800" b="0" i="0" u="none" strike="noStrike">
                          <a:solidFill>
                            <a:srgbClr val="000000"/>
                          </a:solidFill>
                          <a:effectLst/>
                          <a:latin typeface="Calibri" panose="020F0502020204030204" pitchFamily="34" charset="0"/>
                        </a:rPr>
                        <a:t>1,292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934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962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48511754"/>
                  </a:ext>
                </a:extLst>
              </a:tr>
              <a:tr h="177627">
                <a:tc>
                  <a:txBody>
                    <a:bodyPr/>
                    <a:lstStyle/>
                    <a:p>
                      <a:pPr algn="l" fontAlgn="b"/>
                      <a:r>
                        <a:rPr lang="en-GB" sz="800" b="0" i="0" u="none" strike="noStrike" dirty="0">
                          <a:solidFill>
                            <a:srgbClr val="000000"/>
                          </a:solidFill>
                          <a:effectLst/>
                          <a:latin typeface="Calibri" panose="020F0502020204030204" pitchFamily="34" charset="0"/>
                        </a:rPr>
                        <a:t>Broadland</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dirty="0">
                          <a:solidFill>
                            <a:srgbClr val="000000"/>
                          </a:solidFill>
                          <a:effectLst/>
                          <a:latin typeface="Calibri" panose="020F0502020204030204" pitchFamily="34" charset="0"/>
                        </a:rPr>
                        <a:t>20,081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11.8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56.2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EDD81"/>
                    </a:solidFill>
                  </a:tcPr>
                </a:tc>
                <a:tc>
                  <a:txBody>
                    <a:bodyPr/>
                    <a:lstStyle/>
                    <a:p>
                      <a:pPr algn="ctr" fontAlgn="b"/>
                      <a:r>
                        <a:rPr lang="en-GB" sz="800" b="0" i="0" u="none" strike="noStrike">
                          <a:solidFill>
                            <a:srgbClr val="000000"/>
                          </a:solidFill>
                          <a:effectLst/>
                          <a:latin typeface="Calibri" panose="020F0502020204030204" pitchFamily="34" charset="0"/>
                        </a:rPr>
                        <a:t>60.2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9C47C"/>
                    </a:solidFill>
                  </a:tcPr>
                </a:tc>
                <a:tc>
                  <a:txBody>
                    <a:bodyPr/>
                    <a:lstStyle/>
                    <a:p>
                      <a:pPr algn="ctr" fontAlgn="b"/>
                      <a:r>
                        <a:rPr lang="en-GB" sz="800" b="0" i="0" u="none" strike="noStrike">
                          <a:solidFill>
                            <a:srgbClr val="000000"/>
                          </a:solidFill>
                          <a:effectLst/>
                          <a:latin typeface="Calibri" panose="020F0502020204030204" pitchFamily="34" charset="0"/>
                        </a:rPr>
                        <a:t>2.0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CC07B"/>
                    </a:solidFill>
                  </a:tcPr>
                </a:tc>
                <a:tc>
                  <a:txBody>
                    <a:bodyPr/>
                    <a:lstStyle/>
                    <a:p>
                      <a:pPr algn="ctr" fontAlgn="b"/>
                      <a:r>
                        <a:rPr lang="en-GB" sz="800" b="0" i="0" u="none" strike="noStrike">
                          <a:solidFill>
                            <a:srgbClr val="000000"/>
                          </a:solidFill>
                          <a:effectLst/>
                          <a:latin typeface="Calibri" panose="020F0502020204030204" pitchFamily="34" charset="0"/>
                        </a:rPr>
                        <a:t>4.5%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D880"/>
                    </a:solidFill>
                  </a:tcPr>
                </a:tc>
                <a:tc>
                  <a:txBody>
                    <a:bodyPr/>
                    <a:lstStyle/>
                    <a:p>
                      <a:pPr algn="ctr" fontAlgn="b"/>
                      <a:r>
                        <a:rPr lang="en-GB" sz="800" b="0" i="0" u="none" strike="noStrike">
                          <a:solidFill>
                            <a:srgbClr val="000000"/>
                          </a:solidFill>
                          <a:effectLst/>
                          <a:latin typeface="Calibri" panose="020F0502020204030204" pitchFamily="34" charset="0"/>
                        </a:rPr>
                        <a:t>3.8%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0.42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E182"/>
                    </a:solidFill>
                  </a:tcPr>
                </a:tc>
                <a:tc>
                  <a:txBody>
                    <a:bodyPr/>
                    <a:lstStyle/>
                    <a:p>
                      <a:pPr algn="ctr" fontAlgn="b"/>
                      <a:r>
                        <a:rPr lang="en-GB" sz="800" b="0" i="0" u="none" strike="noStrike">
                          <a:solidFill>
                            <a:srgbClr val="000000"/>
                          </a:solidFill>
                          <a:effectLst/>
                          <a:latin typeface="Calibri" panose="020F0502020204030204" pitchFamily="34" charset="0"/>
                        </a:rPr>
                        <a:t>17,604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dirty="0">
                          <a:solidFill>
                            <a:srgbClr val="000000"/>
                          </a:solidFill>
                          <a:effectLst/>
                          <a:latin typeface="Calibri" panose="020F0502020204030204" pitchFamily="34" charset="0"/>
                        </a:rPr>
                        <a:t>98%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6F6D"/>
                    </a:solid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1,057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1,053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925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70600482"/>
                  </a:ext>
                </a:extLst>
              </a:tr>
              <a:tr h="177627">
                <a:tc>
                  <a:txBody>
                    <a:bodyPr/>
                    <a:lstStyle/>
                    <a:p>
                      <a:pPr algn="l" fontAlgn="b"/>
                      <a:r>
                        <a:rPr lang="en-GB" sz="800" b="0" i="0" u="none" strike="noStrike" dirty="0">
                          <a:solidFill>
                            <a:srgbClr val="000000"/>
                          </a:solidFill>
                          <a:effectLst/>
                          <a:latin typeface="Calibri" panose="020F0502020204030204" pitchFamily="34" charset="0"/>
                        </a:rPr>
                        <a:t>Great Yarmouth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dirty="0">
                          <a:solidFill>
                            <a:srgbClr val="000000"/>
                          </a:solidFill>
                          <a:effectLst/>
                          <a:latin typeface="Calibri" panose="020F0502020204030204" pitchFamily="34" charset="0"/>
                        </a:rPr>
                        <a:t>15,612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33.3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a:solidFill>
                            <a:srgbClr val="000000"/>
                          </a:solidFill>
                          <a:effectLst/>
                          <a:latin typeface="Calibri" panose="020F0502020204030204" pitchFamily="34" charset="0"/>
                        </a:rPr>
                        <a:t>66.5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a:solidFill>
                            <a:srgbClr val="000000"/>
                          </a:solidFill>
                          <a:effectLst/>
                          <a:latin typeface="Calibri" panose="020F0502020204030204" pitchFamily="34" charset="0"/>
                        </a:rPr>
                        <a:t>78.4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dirty="0">
                          <a:solidFill>
                            <a:srgbClr val="000000"/>
                          </a:solidFill>
                          <a:effectLst/>
                          <a:latin typeface="Calibri" panose="020F0502020204030204" pitchFamily="34" charset="0"/>
                        </a:rPr>
                        <a:t>3.0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4E382"/>
                    </a:solidFill>
                  </a:tcPr>
                </a:tc>
                <a:tc>
                  <a:txBody>
                    <a:bodyPr/>
                    <a:lstStyle/>
                    <a:p>
                      <a:pPr algn="ctr" fontAlgn="b"/>
                      <a:r>
                        <a:rPr lang="en-GB" sz="800" b="0" i="0" u="none" strike="noStrike" dirty="0">
                          <a:solidFill>
                            <a:srgbClr val="000000"/>
                          </a:solidFill>
                          <a:effectLst/>
                          <a:latin typeface="Calibri" panose="020F0502020204030204" pitchFamily="34" charset="0"/>
                        </a:rPr>
                        <a:t>5.6%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582"/>
                    </a:solidFill>
                  </a:tcPr>
                </a:tc>
                <a:tc>
                  <a:txBody>
                    <a:bodyPr/>
                    <a:lstStyle/>
                    <a:p>
                      <a:pPr algn="ctr" fontAlgn="b"/>
                      <a:r>
                        <a:rPr lang="en-GB" sz="800" b="0" i="0" u="none" strike="noStrike" dirty="0">
                          <a:solidFill>
                            <a:srgbClr val="000000"/>
                          </a:solidFill>
                          <a:effectLst/>
                          <a:latin typeface="Calibri" panose="020F0502020204030204" pitchFamily="34" charset="0"/>
                        </a:rPr>
                        <a:t>4.2%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483"/>
                    </a:solidFill>
                  </a:tcPr>
                </a:tc>
                <a:tc>
                  <a:txBody>
                    <a:bodyPr/>
                    <a:lstStyle/>
                    <a:p>
                      <a:pPr algn="ctr" fontAlgn="b"/>
                      <a:r>
                        <a:rPr lang="en-GB" sz="800" b="0" i="0" u="none" strike="noStrike" dirty="0">
                          <a:solidFill>
                            <a:srgbClr val="000000"/>
                          </a:solidFill>
                          <a:effectLst/>
                          <a:latin typeface="Calibri" panose="020F0502020204030204" pitchFamily="34" charset="0"/>
                        </a:rPr>
                        <a:t>0.18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6CC7D"/>
                    </a:solidFill>
                  </a:tcPr>
                </a:tc>
                <a:tc>
                  <a:txBody>
                    <a:bodyPr/>
                    <a:lstStyle/>
                    <a:p>
                      <a:pPr algn="ctr" fontAlgn="b"/>
                      <a:r>
                        <a:rPr lang="en-GB" sz="800" b="0" i="0" u="none" strike="noStrike">
                          <a:solidFill>
                            <a:srgbClr val="000000"/>
                          </a:solidFill>
                          <a:effectLst/>
                          <a:latin typeface="Calibri" panose="020F0502020204030204" pitchFamily="34" charset="0"/>
                        </a:rPr>
                        <a:t>16,095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97%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a:solidFill>
                            <a:srgbClr val="000000"/>
                          </a:solidFill>
                          <a:effectLst/>
                          <a:latin typeface="Calibri" panose="020F0502020204030204" pitchFamily="34" charset="0"/>
                        </a:rPr>
                        <a:t>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5BE7B"/>
                    </a:solid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1,037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1,033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1,039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3894559"/>
                  </a:ext>
                </a:extLst>
              </a:tr>
              <a:tr h="177627">
                <a:tc>
                  <a:txBody>
                    <a:bodyPr/>
                    <a:lstStyle/>
                    <a:p>
                      <a:pPr algn="l" fontAlgn="b"/>
                      <a:r>
                        <a:rPr lang="en-GB" sz="800" b="0" i="0" u="none" strike="noStrike" dirty="0">
                          <a:solidFill>
                            <a:srgbClr val="000000"/>
                          </a:solidFill>
                          <a:effectLst/>
                          <a:latin typeface="Calibri" panose="020F0502020204030204" pitchFamily="34" charset="0"/>
                        </a:rPr>
                        <a:t>King's Lynn and West Norfolk</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dirty="0">
                          <a:solidFill>
                            <a:srgbClr val="000000"/>
                          </a:solidFill>
                          <a:effectLst/>
                          <a:latin typeface="Calibri" panose="020F0502020204030204" pitchFamily="34" charset="0"/>
                        </a:rPr>
                        <a:t>22,508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23.9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A81"/>
                    </a:solidFill>
                  </a:tcPr>
                </a:tc>
                <a:tc>
                  <a:txBody>
                    <a:bodyPr/>
                    <a:lstStyle/>
                    <a:p>
                      <a:pPr algn="ctr" fontAlgn="b"/>
                      <a:r>
                        <a:rPr lang="en-GB" sz="800" b="0" i="0" u="none" strike="noStrike" dirty="0">
                          <a:solidFill>
                            <a:srgbClr val="000000"/>
                          </a:solidFill>
                          <a:effectLst/>
                          <a:latin typeface="Calibri" panose="020F0502020204030204" pitchFamily="34" charset="0"/>
                        </a:rPr>
                        <a:t>65.8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786E"/>
                    </a:solidFill>
                  </a:tcPr>
                </a:tc>
                <a:tc>
                  <a:txBody>
                    <a:bodyPr/>
                    <a:lstStyle/>
                    <a:p>
                      <a:pPr algn="ctr" fontAlgn="b"/>
                      <a:r>
                        <a:rPr lang="en-GB" sz="800" b="0" i="0" u="none" strike="noStrike">
                          <a:solidFill>
                            <a:srgbClr val="000000"/>
                          </a:solidFill>
                          <a:effectLst/>
                          <a:latin typeface="Calibri" panose="020F0502020204030204" pitchFamily="34" charset="0"/>
                        </a:rPr>
                        <a:t>67.7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D82"/>
                    </a:solidFill>
                  </a:tcPr>
                </a:tc>
                <a:tc>
                  <a:txBody>
                    <a:bodyPr/>
                    <a:lstStyle/>
                    <a:p>
                      <a:pPr algn="ctr" fontAlgn="b"/>
                      <a:r>
                        <a:rPr lang="en-GB" sz="800" b="0" i="0" u="none" strike="noStrike">
                          <a:solidFill>
                            <a:srgbClr val="000000"/>
                          </a:solidFill>
                          <a:effectLst/>
                          <a:latin typeface="Calibri" panose="020F0502020204030204" pitchFamily="34" charset="0"/>
                        </a:rPr>
                        <a:t>5.2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a:solidFill>
                            <a:srgbClr val="000000"/>
                          </a:solidFill>
                          <a:effectLst/>
                          <a:latin typeface="Calibri" panose="020F0502020204030204" pitchFamily="34" charset="0"/>
                        </a:rPr>
                        <a:t>13.2%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8871"/>
                    </a:solidFill>
                  </a:tcPr>
                </a:tc>
                <a:tc>
                  <a:txBody>
                    <a:bodyPr/>
                    <a:lstStyle/>
                    <a:p>
                      <a:pPr algn="ctr" fontAlgn="b"/>
                      <a:r>
                        <a:rPr lang="en-GB" sz="800" b="0" i="0" u="none" strike="noStrike">
                          <a:solidFill>
                            <a:srgbClr val="000000"/>
                          </a:solidFill>
                          <a:effectLst/>
                          <a:latin typeface="Calibri" panose="020F0502020204030204" pitchFamily="34" charset="0"/>
                        </a:rPr>
                        <a:t>3.1%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BDC81"/>
                    </a:solidFill>
                  </a:tcPr>
                </a:tc>
                <a:tc>
                  <a:txBody>
                    <a:bodyPr/>
                    <a:lstStyle/>
                    <a:p>
                      <a:pPr algn="ctr" fontAlgn="b"/>
                      <a:r>
                        <a:rPr lang="en-GB" sz="800" b="0" i="0" u="none" strike="noStrike">
                          <a:solidFill>
                            <a:srgbClr val="000000"/>
                          </a:solidFill>
                          <a:effectLst/>
                          <a:latin typeface="Calibri" panose="020F0502020204030204" pitchFamily="34" charset="0"/>
                        </a:rPr>
                        <a:t>0.94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a:solidFill>
                            <a:srgbClr val="000000"/>
                          </a:solidFill>
                          <a:effectLst/>
                          <a:latin typeface="Calibri" panose="020F0502020204030204" pitchFamily="34" charset="0"/>
                        </a:rPr>
                        <a:t>24,754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94%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dirty="0">
                          <a:solidFill>
                            <a:srgbClr val="000000"/>
                          </a:solidFill>
                          <a:effectLst/>
                          <a:latin typeface="Calibri" panose="020F0502020204030204" pitchFamily="34" charset="0"/>
                        </a:rPr>
                        <a:t>1,434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1,368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1,471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6945680"/>
                  </a:ext>
                </a:extLst>
              </a:tr>
              <a:tr h="177627">
                <a:tc>
                  <a:txBody>
                    <a:bodyPr/>
                    <a:lstStyle/>
                    <a:p>
                      <a:pPr algn="l" fontAlgn="b"/>
                      <a:r>
                        <a:rPr lang="en-GB" sz="800" b="0" i="0" u="none" strike="noStrike" dirty="0">
                          <a:solidFill>
                            <a:srgbClr val="000000"/>
                          </a:solidFill>
                          <a:effectLst/>
                          <a:latin typeface="Calibri" panose="020F0502020204030204" pitchFamily="34" charset="0"/>
                        </a:rPr>
                        <a:t>North Norfolk</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dirty="0">
                          <a:solidFill>
                            <a:srgbClr val="000000"/>
                          </a:solidFill>
                          <a:effectLst/>
                          <a:latin typeface="Calibri" panose="020F0502020204030204" pitchFamily="34" charset="0"/>
                        </a:rPr>
                        <a:t>13,176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482"/>
                    </a:solidFill>
                  </a:tcPr>
                </a:tc>
                <a:tc>
                  <a:txBody>
                    <a:bodyPr/>
                    <a:lstStyle/>
                    <a:p>
                      <a:pPr algn="ctr" fontAlgn="b"/>
                      <a:r>
                        <a:rPr lang="en-GB" sz="800" b="0" i="0" u="none" strike="noStrike" dirty="0">
                          <a:solidFill>
                            <a:srgbClr val="000000"/>
                          </a:solidFill>
                          <a:effectLst/>
                          <a:latin typeface="Calibri" panose="020F0502020204030204" pitchFamily="34" charset="0"/>
                        </a:rPr>
                        <a:t>55.7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DB80"/>
                    </a:solidFill>
                  </a:tcPr>
                </a:tc>
                <a:tc>
                  <a:txBody>
                    <a:bodyPr/>
                    <a:lstStyle/>
                    <a:p>
                      <a:pPr algn="ctr" fontAlgn="b"/>
                      <a:r>
                        <a:rPr lang="en-GB" sz="800" b="0" i="0" u="none" strike="noStrike" dirty="0">
                          <a:solidFill>
                            <a:srgbClr val="000000"/>
                          </a:solidFill>
                          <a:effectLst/>
                          <a:latin typeface="Calibri" panose="020F0502020204030204" pitchFamily="34" charset="0"/>
                        </a:rPr>
                        <a:t>61.6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D7E"/>
                    </a:solidFill>
                  </a:tcPr>
                </a:tc>
                <a:tc>
                  <a:txBody>
                    <a:bodyPr/>
                    <a:lstStyle/>
                    <a:p>
                      <a:pPr algn="ctr" fontAlgn="b"/>
                      <a:r>
                        <a:rPr lang="en-GB" sz="800" b="0" i="0" u="none" strike="noStrike">
                          <a:solidFill>
                            <a:srgbClr val="000000"/>
                          </a:solidFill>
                          <a:effectLst/>
                          <a:latin typeface="Calibri" panose="020F0502020204030204" pitchFamily="34" charset="0"/>
                        </a:rPr>
                        <a:t>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4.9%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E81"/>
                    </a:solidFill>
                  </a:tcPr>
                </a:tc>
                <a:tc>
                  <a:txBody>
                    <a:bodyPr/>
                    <a:lstStyle/>
                    <a:p>
                      <a:pPr algn="ctr" fontAlgn="b"/>
                      <a:r>
                        <a:rPr lang="en-GB" sz="800" b="0" i="0" u="none" strike="noStrike">
                          <a:solidFill>
                            <a:srgbClr val="000000"/>
                          </a:solidFill>
                          <a:effectLst/>
                          <a:latin typeface="Calibri" panose="020F0502020204030204" pitchFamily="34" charset="0"/>
                        </a:rPr>
                        <a:t>2.0%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DC17B"/>
                    </a:solidFill>
                  </a:tcPr>
                </a:tc>
                <a:tc>
                  <a:txBody>
                    <a:bodyPr/>
                    <a:lstStyle/>
                    <a:p>
                      <a:pPr algn="ctr" fontAlgn="b"/>
                      <a:r>
                        <a:rPr lang="en-GB" sz="800" b="0" i="0" u="none" strike="noStrike">
                          <a:solidFill>
                            <a:srgbClr val="000000"/>
                          </a:solidFill>
                          <a:effectLst/>
                          <a:latin typeface="Calibri" panose="020F0502020204030204" pitchFamily="34" charset="0"/>
                        </a:rPr>
                        <a:t>0.92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716D"/>
                    </a:solidFill>
                  </a:tcPr>
                </a:tc>
                <a:tc>
                  <a:txBody>
                    <a:bodyPr/>
                    <a:lstStyle/>
                    <a:p>
                      <a:pPr algn="ctr" fontAlgn="b"/>
                      <a:r>
                        <a:rPr lang="en-GB" sz="800" b="0" i="0" u="none" strike="noStrike">
                          <a:solidFill>
                            <a:srgbClr val="000000"/>
                          </a:solidFill>
                          <a:effectLst/>
                          <a:latin typeface="Calibri" panose="020F0502020204030204" pitchFamily="34" charset="0"/>
                        </a:rPr>
                        <a:t>12,879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EA83"/>
                    </a:solidFill>
                  </a:tcPr>
                </a:tc>
                <a:tc>
                  <a:txBody>
                    <a:bodyPr/>
                    <a:lstStyle/>
                    <a:p>
                      <a:pPr algn="ctr" fontAlgn="b"/>
                      <a:r>
                        <a:rPr lang="en-GB" sz="800" b="0" i="0" u="none" strike="noStrike">
                          <a:solidFill>
                            <a:srgbClr val="000000"/>
                          </a:solidFill>
                          <a:effectLst/>
                          <a:latin typeface="Calibri" panose="020F0502020204030204" pitchFamily="34" charset="0"/>
                        </a:rPr>
                        <a:t>87%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A777"/>
                    </a:solidFill>
                  </a:tcPr>
                </a:tc>
                <a:tc>
                  <a:txBody>
                    <a:bodyPr/>
                    <a:lstStyle/>
                    <a:p>
                      <a:pPr algn="ctr" fontAlgn="b"/>
                      <a:r>
                        <a:rPr lang="en-GB" sz="800" b="0" i="0" u="none" strike="noStrike">
                          <a:solidFill>
                            <a:srgbClr val="000000"/>
                          </a:solidFill>
                          <a:effectLst/>
                          <a:latin typeface="Calibri" panose="020F0502020204030204" pitchFamily="34" charset="0"/>
                        </a:rPr>
                        <a:t>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D82"/>
                    </a:solidFill>
                  </a:tcPr>
                </a:tc>
                <a:tc>
                  <a:txBody>
                    <a:bodyPr/>
                    <a:lstStyle/>
                    <a:p>
                      <a:pPr algn="ctr" fontAlgn="b"/>
                      <a:r>
                        <a:rPr lang="en-GB" sz="800" b="0" i="0" u="none" strike="noStrike">
                          <a:solidFill>
                            <a:srgbClr val="000000"/>
                          </a:solidFill>
                          <a:effectLst/>
                          <a:latin typeface="Calibri" panose="020F0502020204030204" pitchFamily="34" charset="0"/>
                        </a:rPr>
                        <a:t>726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722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716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42141701"/>
                  </a:ext>
                </a:extLst>
              </a:tr>
              <a:tr h="177627">
                <a:tc>
                  <a:txBody>
                    <a:bodyPr/>
                    <a:lstStyle/>
                    <a:p>
                      <a:pPr algn="l" fontAlgn="b"/>
                      <a:r>
                        <a:rPr lang="en-GB" sz="800" b="0" i="0" u="none" strike="noStrike" dirty="0">
                          <a:solidFill>
                            <a:srgbClr val="000000"/>
                          </a:solidFill>
                          <a:effectLst/>
                          <a:latin typeface="Calibri" panose="020F0502020204030204" pitchFamily="34" charset="0"/>
                        </a:rPr>
                        <a:t>Norwich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dirty="0">
                          <a:solidFill>
                            <a:srgbClr val="000000"/>
                          </a:solidFill>
                          <a:effectLst/>
                          <a:latin typeface="Calibri" panose="020F0502020204030204" pitchFamily="34" charset="0"/>
                        </a:rPr>
                        <a:t>33,785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27.6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AE79"/>
                    </a:solidFill>
                  </a:tcPr>
                </a:tc>
                <a:tc>
                  <a:txBody>
                    <a:bodyPr/>
                    <a:lstStyle/>
                    <a:p>
                      <a:pPr algn="ctr" fontAlgn="b"/>
                      <a:r>
                        <a:rPr lang="en-GB" sz="800" b="0" i="0" u="none" strike="noStrike">
                          <a:solidFill>
                            <a:srgbClr val="000000"/>
                          </a:solidFill>
                          <a:effectLst/>
                          <a:latin typeface="Calibri" panose="020F0502020204030204" pitchFamily="34" charset="0"/>
                        </a:rPr>
                        <a:t>47.9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dirty="0">
                          <a:solidFill>
                            <a:srgbClr val="000000"/>
                          </a:solidFill>
                          <a:effectLst/>
                          <a:latin typeface="Calibri" panose="020F0502020204030204" pitchFamily="34" charset="0"/>
                        </a:rPr>
                        <a:t>69.7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C87E"/>
                    </a:solidFill>
                  </a:tcPr>
                </a:tc>
                <a:tc>
                  <a:txBody>
                    <a:bodyPr/>
                    <a:lstStyle/>
                    <a:p>
                      <a:pPr algn="ctr" fontAlgn="b"/>
                      <a:r>
                        <a:rPr lang="en-GB" sz="800" b="0" i="0" u="none" strike="noStrike" dirty="0">
                          <a:solidFill>
                            <a:srgbClr val="000000"/>
                          </a:solidFill>
                          <a:effectLst/>
                          <a:latin typeface="Calibri" panose="020F0502020204030204" pitchFamily="34" charset="0"/>
                        </a:rPr>
                        <a:t>2.2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AC97D"/>
                    </a:solidFill>
                  </a:tcPr>
                </a:tc>
                <a:tc>
                  <a:txBody>
                    <a:bodyPr/>
                    <a:lstStyle/>
                    <a:p>
                      <a:pPr algn="ctr" fontAlgn="b"/>
                      <a:r>
                        <a:rPr lang="en-GB" sz="800" b="0" i="0" u="none" strike="noStrike" dirty="0">
                          <a:solidFill>
                            <a:srgbClr val="000000"/>
                          </a:solidFill>
                          <a:effectLst/>
                          <a:latin typeface="Calibri" panose="020F0502020204030204" pitchFamily="34" charset="0"/>
                        </a:rPr>
                        <a:t>15.5%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dirty="0">
                          <a:solidFill>
                            <a:srgbClr val="000000"/>
                          </a:solidFill>
                          <a:effectLst/>
                          <a:latin typeface="Calibri" panose="020F0502020204030204" pitchFamily="34" charset="0"/>
                        </a:rPr>
                        <a:t>11.3%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dirty="0">
                          <a:solidFill>
                            <a:srgbClr val="000000"/>
                          </a:solidFill>
                          <a:effectLst/>
                          <a:latin typeface="Calibri" panose="020F0502020204030204" pitchFamily="34" charset="0"/>
                        </a:rPr>
                        <a:t>0.03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BC07B"/>
                    </a:solidFill>
                  </a:tcPr>
                </a:tc>
                <a:tc>
                  <a:txBody>
                    <a:bodyPr/>
                    <a:lstStyle/>
                    <a:p>
                      <a:pPr algn="ctr" fontAlgn="b"/>
                      <a:r>
                        <a:rPr lang="en-GB" sz="800" b="0" i="0" u="none" strike="noStrike">
                          <a:solidFill>
                            <a:srgbClr val="000000"/>
                          </a:solidFill>
                          <a:effectLst/>
                          <a:latin typeface="Calibri" panose="020F0502020204030204" pitchFamily="34" charset="0"/>
                        </a:rPr>
                        <a:t>35,338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ECA7D"/>
                    </a:solidFill>
                  </a:tcPr>
                </a:tc>
                <a:tc>
                  <a:txBody>
                    <a:bodyPr/>
                    <a:lstStyle/>
                    <a:p>
                      <a:pPr algn="ctr" fontAlgn="b"/>
                      <a:r>
                        <a:rPr lang="en-GB" sz="800" b="0" i="0" u="none" strike="noStrike" dirty="0">
                          <a:solidFill>
                            <a:srgbClr val="000000"/>
                          </a:solidFill>
                          <a:effectLst/>
                          <a:latin typeface="Calibri" panose="020F0502020204030204" pitchFamily="34" charset="0"/>
                        </a:rPr>
                        <a:t>99%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96B"/>
                    </a:solid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E883"/>
                    </a:solidFill>
                  </a:tcPr>
                </a:tc>
                <a:tc>
                  <a:txBody>
                    <a:bodyPr/>
                    <a:lstStyle/>
                    <a:p>
                      <a:pPr algn="ctr" fontAlgn="b"/>
                      <a:r>
                        <a:rPr lang="en-GB" sz="800" b="0" i="0" u="none" strike="noStrike">
                          <a:solidFill>
                            <a:srgbClr val="000000"/>
                          </a:solidFill>
                          <a:effectLst/>
                          <a:latin typeface="Calibri" panose="020F0502020204030204" pitchFamily="34" charset="0"/>
                        </a:rPr>
                        <a:t>1,587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1,581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1,776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8228829"/>
                  </a:ext>
                </a:extLst>
              </a:tr>
              <a:tr h="177627">
                <a:tc>
                  <a:txBody>
                    <a:bodyPr/>
                    <a:lstStyle/>
                    <a:p>
                      <a:pPr algn="l" fontAlgn="b"/>
                      <a:r>
                        <a:rPr lang="en-GB" sz="800" b="0" i="0" u="none" strike="noStrike" dirty="0">
                          <a:solidFill>
                            <a:srgbClr val="000000"/>
                          </a:solidFill>
                          <a:effectLst/>
                          <a:latin typeface="Calibri" panose="020F0502020204030204" pitchFamily="34" charset="0"/>
                        </a:rPr>
                        <a:t>South Norfolk</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7EE"/>
                    </a:solidFill>
                  </a:tcPr>
                </a:tc>
                <a:tc>
                  <a:txBody>
                    <a:bodyPr/>
                    <a:lstStyle/>
                    <a:p>
                      <a:pPr algn="ctr" fontAlgn="b"/>
                      <a:r>
                        <a:rPr lang="en-GB" sz="800" b="0" i="0" u="none" strike="noStrike" dirty="0">
                          <a:solidFill>
                            <a:srgbClr val="000000"/>
                          </a:solidFill>
                          <a:effectLst/>
                          <a:latin typeface="Calibri" panose="020F0502020204030204" pitchFamily="34" charset="0"/>
                        </a:rPr>
                        <a:t>22,522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13.1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C37C"/>
                    </a:solidFill>
                  </a:tcPr>
                </a:tc>
                <a:tc>
                  <a:txBody>
                    <a:bodyPr/>
                    <a:lstStyle/>
                    <a:p>
                      <a:pPr algn="ctr" fontAlgn="b"/>
                      <a:r>
                        <a:rPr lang="en-GB" sz="800" b="0" i="0" u="none" strike="noStrike">
                          <a:solidFill>
                            <a:srgbClr val="000000"/>
                          </a:solidFill>
                          <a:effectLst/>
                          <a:latin typeface="Calibri" panose="020F0502020204030204" pitchFamily="34" charset="0"/>
                        </a:rPr>
                        <a:t>59.3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883"/>
                    </a:solidFill>
                  </a:tcPr>
                </a:tc>
                <a:tc>
                  <a:txBody>
                    <a:bodyPr/>
                    <a:lstStyle/>
                    <a:p>
                      <a:pPr algn="ctr" fontAlgn="b"/>
                      <a:r>
                        <a:rPr lang="en-GB" sz="800" b="0" i="0" u="none" strike="noStrike">
                          <a:solidFill>
                            <a:srgbClr val="000000"/>
                          </a:solidFill>
                          <a:effectLst/>
                          <a:latin typeface="Calibri" panose="020F0502020204030204" pitchFamily="34" charset="0"/>
                        </a:rPr>
                        <a:t>59.1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3.8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C47D"/>
                    </a:solidFill>
                  </a:tcPr>
                </a:tc>
                <a:tc>
                  <a:txBody>
                    <a:bodyPr/>
                    <a:lstStyle/>
                    <a:p>
                      <a:pPr algn="ctr" fontAlgn="b"/>
                      <a:r>
                        <a:rPr lang="en-GB" sz="800" b="0" i="0" u="none" strike="noStrike">
                          <a:solidFill>
                            <a:srgbClr val="000000"/>
                          </a:solidFill>
                          <a:effectLst/>
                          <a:latin typeface="Calibri" panose="020F0502020204030204" pitchFamily="34" charset="0"/>
                        </a:rPr>
                        <a:t>6.4%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683"/>
                    </a:solidFill>
                  </a:tcPr>
                </a:tc>
                <a:tc>
                  <a:txBody>
                    <a:bodyPr/>
                    <a:lstStyle/>
                    <a:p>
                      <a:pPr algn="ctr" fontAlgn="b"/>
                      <a:r>
                        <a:rPr lang="en-GB" sz="800" b="0" i="0" u="none" strike="noStrike">
                          <a:solidFill>
                            <a:srgbClr val="000000"/>
                          </a:solidFill>
                          <a:effectLst/>
                          <a:latin typeface="Calibri" panose="020F0502020204030204" pitchFamily="34" charset="0"/>
                        </a:rPr>
                        <a:t>4.4%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082"/>
                    </a:solidFill>
                  </a:tcPr>
                </a:tc>
                <a:tc>
                  <a:txBody>
                    <a:bodyPr/>
                    <a:lstStyle/>
                    <a:p>
                      <a:pPr algn="ctr" fontAlgn="b"/>
                      <a:r>
                        <a:rPr lang="en-GB" sz="800" b="0" i="0" u="none" strike="noStrike">
                          <a:solidFill>
                            <a:srgbClr val="000000"/>
                          </a:solidFill>
                          <a:effectLst/>
                          <a:latin typeface="Calibri" panose="020F0502020204030204" pitchFamily="34" charset="0"/>
                        </a:rPr>
                        <a:t>0.64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C87E"/>
                    </a:solidFill>
                  </a:tcPr>
                </a:tc>
                <a:tc>
                  <a:txBody>
                    <a:bodyPr/>
                    <a:lstStyle/>
                    <a:p>
                      <a:pPr algn="ctr" fontAlgn="b"/>
                      <a:r>
                        <a:rPr lang="en-GB" sz="800" b="0" i="0" u="none" strike="noStrike">
                          <a:solidFill>
                            <a:srgbClr val="000000"/>
                          </a:solidFill>
                          <a:effectLst/>
                          <a:latin typeface="Calibri" panose="020F0502020204030204" pitchFamily="34" charset="0"/>
                        </a:rPr>
                        <a:t>21,487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tc>
                  <a:txBody>
                    <a:bodyPr/>
                    <a:lstStyle/>
                    <a:p>
                      <a:pPr algn="ctr" fontAlgn="b"/>
                      <a:r>
                        <a:rPr lang="en-GB" sz="800" b="0" i="0" u="none" strike="noStrike">
                          <a:solidFill>
                            <a:srgbClr val="000000"/>
                          </a:solidFill>
                          <a:effectLst/>
                          <a:latin typeface="Calibri" panose="020F0502020204030204" pitchFamily="34" charset="0"/>
                        </a:rPr>
                        <a:t>96%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7C6F"/>
                    </a:solid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FD37F"/>
                    </a:solidFill>
                  </a:tcPr>
                </a:tc>
                <a:tc>
                  <a:txBody>
                    <a:bodyPr/>
                    <a:lstStyle/>
                    <a:p>
                      <a:pPr algn="ctr" fontAlgn="b"/>
                      <a:r>
                        <a:rPr lang="en-GB" sz="800" b="0" i="0" u="none" strike="noStrike">
                          <a:solidFill>
                            <a:srgbClr val="000000"/>
                          </a:solidFill>
                          <a:effectLst/>
                          <a:latin typeface="Calibri" panose="020F0502020204030204" pitchFamily="34" charset="0"/>
                        </a:rPr>
                        <a:t>1,239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1,210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1,149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2671542"/>
                  </a:ext>
                </a:extLst>
              </a:tr>
              <a:tr h="177627">
                <a:tc>
                  <a:txBody>
                    <a:bodyPr/>
                    <a:lstStyle/>
                    <a:p>
                      <a:pPr algn="l" fontAlgn="b"/>
                      <a:r>
                        <a:rPr lang="en-GB" sz="800" b="0" i="0" u="none" strike="noStrike" dirty="0">
                          <a:solidFill>
                            <a:srgbClr val="000000"/>
                          </a:solidFill>
                          <a:effectLst/>
                          <a:latin typeface="Calibri" panose="020F0502020204030204" pitchFamily="34" charset="0"/>
                        </a:rPr>
                        <a:t>Waveney</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BF7"/>
                    </a:solidFill>
                  </a:tcPr>
                </a:tc>
                <a:tc>
                  <a:txBody>
                    <a:bodyPr/>
                    <a:lstStyle/>
                    <a:p>
                      <a:pPr algn="ctr" fontAlgn="b"/>
                      <a:r>
                        <a:rPr lang="en-GB" sz="800" b="0" i="0" u="none" strike="noStrike" dirty="0">
                          <a:solidFill>
                            <a:srgbClr val="000000"/>
                          </a:solidFill>
                          <a:effectLst/>
                          <a:latin typeface="Calibri" panose="020F0502020204030204" pitchFamily="34" charset="0"/>
                        </a:rPr>
                        <a:t>17,991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26.1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C07C"/>
                    </a:solidFill>
                  </a:tcPr>
                </a:tc>
                <a:tc>
                  <a:txBody>
                    <a:bodyPr/>
                    <a:lstStyle/>
                    <a:p>
                      <a:pPr algn="ctr" fontAlgn="b"/>
                      <a:r>
                        <a:rPr lang="en-GB" sz="800" b="0" i="0" u="none" strike="noStrike">
                          <a:solidFill>
                            <a:srgbClr val="000000"/>
                          </a:solidFill>
                          <a:effectLst/>
                          <a:latin typeface="Calibri" panose="020F0502020204030204" pitchFamily="34" charset="0"/>
                        </a:rPr>
                        <a:t>60.6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F82"/>
                    </a:solidFill>
                  </a:tcPr>
                </a:tc>
                <a:tc>
                  <a:txBody>
                    <a:bodyPr/>
                    <a:lstStyle/>
                    <a:p>
                      <a:pPr algn="ctr" fontAlgn="b"/>
                      <a:r>
                        <a:rPr lang="en-GB" sz="800" b="0" i="0" u="none" strike="noStrike">
                          <a:solidFill>
                            <a:srgbClr val="000000"/>
                          </a:solidFill>
                          <a:effectLst/>
                          <a:latin typeface="Calibri" panose="020F0502020204030204" pitchFamily="34" charset="0"/>
                        </a:rPr>
                        <a:t>67.3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182"/>
                    </a:solidFill>
                  </a:tcPr>
                </a:tc>
                <a:tc>
                  <a:txBody>
                    <a:bodyPr/>
                    <a:lstStyle/>
                    <a:p>
                      <a:pPr algn="ctr" fontAlgn="b"/>
                      <a:r>
                        <a:rPr lang="en-GB" sz="800" b="0" i="0" u="none" strike="noStrike">
                          <a:solidFill>
                            <a:srgbClr val="000000"/>
                          </a:solidFill>
                          <a:effectLst/>
                          <a:latin typeface="Calibri" panose="020F0502020204030204" pitchFamily="34" charset="0"/>
                        </a:rPr>
                        <a:t>4.5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9674"/>
                    </a:solidFill>
                  </a:tcPr>
                </a:tc>
                <a:tc>
                  <a:txBody>
                    <a:bodyPr/>
                    <a:lstStyle/>
                    <a:p>
                      <a:pPr algn="ctr" fontAlgn="b"/>
                      <a:r>
                        <a:rPr lang="en-GB" sz="800" b="0" i="0" u="none" strike="noStrike">
                          <a:solidFill>
                            <a:srgbClr val="000000"/>
                          </a:solidFill>
                          <a:effectLst/>
                          <a:latin typeface="Calibri" panose="020F0502020204030204" pitchFamily="34" charset="0"/>
                        </a:rPr>
                        <a:t>2.3%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1.8%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a:solidFill>
                            <a:srgbClr val="000000"/>
                          </a:solidFill>
                          <a:effectLst/>
                          <a:latin typeface="Calibri" panose="020F0502020204030204" pitchFamily="34" charset="0"/>
                        </a:rPr>
                        <a:t>0.00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b"/>
                      <a:r>
                        <a:rPr lang="en-GB" sz="800" b="0" i="0" u="none" strike="noStrike" dirty="0">
                          <a:solidFill>
                            <a:srgbClr val="000000"/>
                          </a:solidFill>
                          <a:effectLst/>
                          <a:latin typeface="Calibri" panose="020F0502020204030204" pitchFamily="34" charset="0"/>
                        </a:rPr>
                        <a:t>15,969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88%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766E"/>
                    </a:solidFill>
                  </a:tcPr>
                </a:tc>
                <a:tc>
                  <a:txBody>
                    <a:bodyPr/>
                    <a:lstStyle/>
                    <a:p>
                      <a:pPr algn="ctr" fontAlgn="b"/>
                      <a:r>
                        <a:rPr lang="en-GB" sz="800" b="0" i="0" u="none" strike="noStrike">
                          <a:solidFill>
                            <a:srgbClr val="000000"/>
                          </a:solidFill>
                          <a:effectLst/>
                          <a:latin typeface="Calibri" panose="020F0502020204030204" pitchFamily="34" charset="0"/>
                        </a:rPr>
                        <a:t>11%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C37C"/>
                    </a:solidFill>
                  </a:tcPr>
                </a:tc>
                <a:tc>
                  <a:txBody>
                    <a:bodyPr/>
                    <a:lstStyle/>
                    <a:p>
                      <a:pPr algn="ctr" fontAlgn="b"/>
                      <a:r>
                        <a:rPr lang="en-GB"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8C47C"/>
                    </a:solidFill>
                  </a:tcPr>
                </a:tc>
                <a:tc>
                  <a:txBody>
                    <a:bodyPr/>
                    <a:lstStyle/>
                    <a:p>
                      <a:pPr algn="ctr" fontAlgn="b"/>
                      <a:r>
                        <a:rPr lang="en-GB" sz="800" b="0" i="0" u="none" strike="noStrike" dirty="0">
                          <a:solidFill>
                            <a:srgbClr val="000000"/>
                          </a:solidFill>
                          <a:effectLst/>
                          <a:latin typeface="Calibri" panose="020F0502020204030204" pitchFamily="34" charset="0"/>
                        </a:rPr>
                        <a:t>1,084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1,069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932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60230986"/>
                  </a:ext>
                </a:extLst>
              </a:tr>
              <a:tr h="115676">
                <a:tc>
                  <a:txBody>
                    <a:bodyPr/>
                    <a:lstStyle/>
                    <a:p>
                      <a:pPr algn="l" fontAlgn="b"/>
                      <a:r>
                        <a:rPr lang="en-GB" sz="800" b="0" i="0" u="none" strike="noStrike" dirty="0">
                          <a:solidFill>
                            <a:srgbClr val="000000"/>
                          </a:solidFill>
                          <a:effectLst/>
                          <a:latin typeface="Calibri" panose="020F0502020204030204" pitchFamily="34" charset="0"/>
                        </a:rPr>
                        <a:t>Norfolk</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149,347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21.1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58.3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66.2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3.2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10.1%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5.1%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0.59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151,369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63%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8,372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7,901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8,038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28778409"/>
                  </a:ext>
                </a:extLst>
              </a:tr>
              <a:tr h="115676">
                <a:tc>
                  <a:txBody>
                    <a:bodyPr/>
                    <a:lstStyle/>
                    <a:p>
                      <a:pPr algn="l" fontAlgn="b"/>
                      <a:r>
                        <a:rPr lang="en-GB" sz="800" b="0" i="0" u="none" strike="noStrike" dirty="0">
                          <a:solidFill>
                            <a:srgbClr val="000000"/>
                          </a:solidFill>
                          <a:effectLst/>
                          <a:latin typeface="Calibri" panose="020F0502020204030204" pitchFamily="34" charset="0"/>
                        </a:rPr>
                        <a:t>Norfolk and Waveney</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167,338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21.7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58.6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66.4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3.4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9.3%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4.8%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0.56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167,338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21%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57%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16%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800" b="0" i="0" u="none" strike="noStrike" dirty="0">
                          <a:solidFill>
                            <a:srgbClr val="000000"/>
                          </a:solidFill>
                          <a:effectLst/>
                          <a:latin typeface="Calibri" panose="020F0502020204030204" pitchFamily="34" charset="0"/>
                        </a:rPr>
                        <a:t>9,456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800" b="0" i="0" u="none" strike="noStrike" dirty="0">
                          <a:solidFill>
                            <a:srgbClr val="000000"/>
                          </a:solidFill>
                          <a:effectLst/>
                          <a:latin typeface="Calibri" panose="020F0502020204030204" pitchFamily="34" charset="0"/>
                        </a:rPr>
                        <a:t>8,971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800" b="0" i="0" u="none" strike="noStrike" dirty="0">
                          <a:solidFill>
                            <a:srgbClr val="000000"/>
                          </a:solidFill>
                          <a:effectLst/>
                          <a:latin typeface="Calibri" panose="020F0502020204030204" pitchFamily="34" charset="0"/>
                        </a:rPr>
                        <a:t>8,971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54297178"/>
                  </a:ext>
                </a:extLst>
              </a:tr>
            </a:tbl>
          </a:graphicData>
        </a:graphic>
      </p:graphicFrame>
      <p:graphicFrame>
        <p:nvGraphicFramePr>
          <p:cNvPr id="7" name="Table 6">
            <a:extLst>
              <a:ext uri="{FF2B5EF4-FFF2-40B4-BE49-F238E27FC236}">
                <a16:creationId xmlns:a16="http://schemas.microsoft.com/office/drawing/2014/main" id="{38A9EADF-BE17-49A6-BA02-ECDEE57ED5D0}"/>
              </a:ext>
            </a:extLst>
          </p:cNvPr>
          <p:cNvGraphicFramePr>
            <a:graphicFrameLocks noGrp="1"/>
          </p:cNvGraphicFramePr>
          <p:nvPr>
            <p:extLst>
              <p:ext uri="{D42A27DB-BD31-4B8C-83A1-F6EECF244321}">
                <p14:modId xmlns:p14="http://schemas.microsoft.com/office/powerpoint/2010/main" val="2521202085"/>
              </p:ext>
            </p:extLst>
          </p:nvPr>
        </p:nvGraphicFramePr>
        <p:xfrm>
          <a:off x="5802548" y="4255504"/>
          <a:ext cx="5616104" cy="1864855"/>
        </p:xfrm>
        <a:graphic>
          <a:graphicData uri="http://schemas.openxmlformats.org/drawingml/2006/table">
            <a:tbl>
              <a:tblPr firstRow="1" bandRow="1">
                <a:tableStyleId>{5C22544A-7EE6-4342-B048-85BDC9FD1C3A}</a:tableStyleId>
              </a:tblPr>
              <a:tblGrid>
                <a:gridCol w="1225025">
                  <a:extLst>
                    <a:ext uri="{9D8B030D-6E8A-4147-A177-3AD203B41FA5}">
                      <a16:colId xmlns:a16="http://schemas.microsoft.com/office/drawing/2014/main" val="2886434057"/>
                    </a:ext>
                  </a:extLst>
                </a:gridCol>
                <a:gridCol w="768359">
                  <a:extLst>
                    <a:ext uri="{9D8B030D-6E8A-4147-A177-3AD203B41FA5}">
                      <a16:colId xmlns:a16="http://schemas.microsoft.com/office/drawing/2014/main" val="2702876729"/>
                    </a:ext>
                  </a:extLst>
                </a:gridCol>
                <a:gridCol w="768359">
                  <a:extLst>
                    <a:ext uri="{9D8B030D-6E8A-4147-A177-3AD203B41FA5}">
                      <a16:colId xmlns:a16="http://schemas.microsoft.com/office/drawing/2014/main" val="753333982"/>
                    </a:ext>
                  </a:extLst>
                </a:gridCol>
                <a:gridCol w="768359">
                  <a:extLst>
                    <a:ext uri="{9D8B030D-6E8A-4147-A177-3AD203B41FA5}">
                      <a16:colId xmlns:a16="http://schemas.microsoft.com/office/drawing/2014/main" val="1022758292"/>
                    </a:ext>
                  </a:extLst>
                </a:gridCol>
                <a:gridCol w="768359">
                  <a:extLst>
                    <a:ext uri="{9D8B030D-6E8A-4147-A177-3AD203B41FA5}">
                      <a16:colId xmlns:a16="http://schemas.microsoft.com/office/drawing/2014/main" val="506933249"/>
                    </a:ext>
                  </a:extLst>
                </a:gridCol>
                <a:gridCol w="659901">
                  <a:extLst>
                    <a:ext uri="{9D8B030D-6E8A-4147-A177-3AD203B41FA5}">
                      <a16:colId xmlns:a16="http://schemas.microsoft.com/office/drawing/2014/main" val="2765121098"/>
                    </a:ext>
                  </a:extLst>
                </a:gridCol>
                <a:gridCol w="657742">
                  <a:extLst>
                    <a:ext uri="{9D8B030D-6E8A-4147-A177-3AD203B41FA5}">
                      <a16:colId xmlns:a16="http://schemas.microsoft.com/office/drawing/2014/main" val="2655479355"/>
                    </a:ext>
                  </a:extLst>
                </a:gridCol>
              </a:tblGrid>
              <a:tr h="366748">
                <a:tc>
                  <a:txBody>
                    <a:bodyPr/>
                    <a:lstStyle/>
                    <a:p>
                      <a:pPr marL="0" algn="l" defTabSz="914400" rtl="0" eaLnBrk="1" fontAlgn="b" latinLnBrk="0" hangingPunct="1"/>
                      <a:r>
                        <a:rPr lang="en-GB" sz="900" b="1" u="none" strike="noStrike" kern="1200" dirty="0">
                          <a:solidFill>
                            <a:schemeClr val="lt1"/>
                          </a:solidFill>
                          <a:effectLst/>
                          <a:latin typeface="+mn-lt"/>
                          <a:ea typeface="+mn-ea"/>
                          <a:cs typeface="+mn-cs"/>
                        </a:rPr>
                        <a:t>Trust</a:t>
                      </a:r>
                    </a:p>
                  </a:txBody>
                  <a:tcPr marL="0" marR="0" marT="0" marB="0" anchor="ctr"/>
                </a:tc>
                <a:tc>
                  <a:txBody>
                    <a:bodyPr/>
                    <a:lstStyle/>
                    <a:p>
                      <a:pPr algn="ctr" fontAlgn="b"/>
                      <a:r>
                        <a:rPr lang="en-GB" sz="900" u="none" strike="noStrike" dirty="0">
                          <a:effectLst/>
                        </a:rPr>
                        <a:t>Unweighted Population aged 15 to 44</a:t>
                      </a:r>
                      <a:endParaRPr lang="en-GB" sz="9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900" u="none" strike="noStrike" dirty="0">
                          <a:effectLst/>
                        </a:rPr>
                        <a:t>Weighted Population aged 15 to 44</a:t>
                      </a:r>
                      <a:endParaRPr lang="en-GB" sz="9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900" b="1" i="0" u="none" strike="noStrike" dirty="0">
                          <a:solidFill>
                            <a:srgbClr val="FFFFFF"/>
                          </a:solidFill>
                          <a:effectLst/>
                          <a:latin typeface="Calibri" panose="020F0502020204030204" pitchFamily="34" charset="0"/>
                        </a:rPr>
                        <a:t>Unweighted deliveries per year (2015/19) in Norfolk and Waveney trusts (A)</a:t>
                      </a:r>
                    </a:p>
                  </a:txBody>
                  <a:tcPr marL="0" marR="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900" b="1" i="0" u="none" strike="noStrike" dirty="0">
                          <a:solidFill>
                            <a:srgbClr val="FFFFFF"/>
                          </a:solidFill>
                          <a:effectLst/>
                          <a:latin typeface="Calibri" panose="020F0502020204030204" pitchFamily="34" charset="0"/>
                        </a:rPr>
                        <a:t>Weighted deliveries per year (2015/19) in Norfolk and Waveney trusts (B)</a:t>
                      </a:r>
                    </a:p>
                  </a:txBody>
                  <a:tcPr marL="0" marR="0" marT="0" marB="0" anchor="ctr"/>
                </a:tc>
                <a:tc>
                  <a:txBody>
                    <a:bodyPr/>
                    <a:lstStyle/>
                    <a:p>
                      <a:pPr algn="ctr" fontAlgn="b"/>
                      <a:r>
                        <a:rPr lang="en-GB" sz="900" b="1" i="0" u="none" strike="noStrike" kern="1200" dirty="0">
                          <a:solidFill>
                            <a:srgbClr val="FFFFFF"/>
                          </a:solidFill>
                          <a:effectLst/>
                          <a:latin typeface="Calibri" panose="020F0502020204030204" pitchFamily="34" charset="0"/>
                          <a:ea typeface="+mn-ea"/>
                          <a:cs typeface="+mn-cs"/>
                        </a:rPr>
                        <a:t>Unweighted % A</a:t>
                      </a:r>
                    </a:p>
                  </a:txBody>
                  <a:tcPr marL="0" marR="0" marT="0" marB="0" anchor="ctr"/>
                </a:tc>
                <a:tc>
                  <a:txBody>
                    <a:bodyPr/>
                    <a:lstStyle/>
                    <a:p>
                      <a:pPr algn="ctr" fontAlgn="b"/>
                      <a:r>
                        <a:rPr lang="en-GB" sz="900" b="1" i="0" u="none" strike="noStrike" kern="1200" dirty="0">
                          <a:solidFill>
                            <a:srgbClr val="FFFFFF"/>
                          </a:solidFill>
                          <a:effectLst/>
                          <a:latin typeface="Calibri" panose="020F0502020204030204" pitchFamily="34" charset="0"/>
                          <a:ea typeface="+mn-ea"/>
                          <a:cs typeface="+mn-cs"/>
                        </a:rPr>
                        <a:t>Weighted % B</a:t>
                      </a:r>
                    </a:p>
                  </a:txBody>
                  <a:tcPr marL="0" marR="0" marT="0" marB="0" anchor="ctr"/>
                </a:tc>
                <a:extLst>
                  <a:ext uri="{0D108BD9-81ED-4DB2-BD59-A6C34878D82A}">
                    <a16:rowId xmlns:a16="http://schemas.microsoft.com/office/drawing/2014/main" val="4194511575"/>
                  </a:ext>
                </a:extLst>
              </a:tr>
              <a:tr h="208379">
                <a:tc>
                  <a:txBody>
                    <a:bodyPr/>
                    <a:lstStyle/>
                    <a:p>
                      <a:pPr algn="l" fontAlgn="b"/>
                      <a:r>
                        <a:rPr lang="en-GB" sz="900" u="none" strike="noStrike" dirty="0">
                          <a:effectLst/>
                        </a:rPr>
                        <a:t>JPUH</a:t>
                      </a:r>
                      <a:endParaRPr lang="en-GB" sz="9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900" u="none" strike="noStrike" dirty="0">
                          <a:effectLst/>
                        </a:rPr>
                        <a:t>31,868</a:t>
                      </a:r>
                      <a:endParaRPr lang="en-GB" sz="9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900" u="none" strike="noStrike" dirty="0">
                          <a:effectLst/>
                        </a:rPr>
                        <a:t>30,503</a:t>
                      </a:r>
                      <a:endParaRPr lang="en-GB" sz="9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900" b="0" i="0" u="none" strike="noStrike">
                          <a:solidFill>
                            <a:srgbClr val="000000"/>
                          </a:solidFill>
                          <a:effectLst/>
                          <a:latin typeface="Calibri" panose="020F0502020204030204" pitchFamily="34" charset="0"/>
                        </a:rPr>
                        <a:t>2,014</a:t>
                      </a:r>
                    </a:p>
                  </a:txBody>
                  <a:tcPr marL="0" marR="0" marT="0" marB="0" anchor="ctr"/>
                </a:tc>
                <a:tc>
                  <a:txBody>
                    <a:bodyPr/>
                    <a:lstStyle/>
                    <a:p>
                      <a:pPr algn="ctr" fontAlgn="b"/>
                      <a:r>
                        <a:rPr lang="en-GB" sz="900" b="0" i="0" u="none" strike="noStrike">
                          <a:solidFill>
                            <a:srgbClr val="000000"/>
                          </a:solidFill>
                          <a:effectLst/>
                          <a:latin typeface="Calibri" panose="020F0502020204030204" pitchFamily="34" charset="0"/>
                        </a:rPr>
                        <a:t>1,894</a:t>
                      </a:r>
                    </a:p>
                  </a:txBody>
                  <a:tcPr marL="0" marR="0" marT="0" marB="0" anchor="ctr"/>
                </a:tc>
                <a:tc>
                  <a:txBody>
                    <a:bodyPr/>
                    <a:lstStyle/>
                    <a:p>
                      <a:pPr algn="ctr" fontAlgn="b"/>
                      <a:r>
                        <a:rPr lang="en-GB" sz="900" b="0" i="0" u="none" strike="noStrike">
                          <a:solidFill>
                            <a:srgbClr val="000000"/>
                          </a:solidFill>
                          <a:effectLst/>
                          <a:latin typeface="Calibri" panose="020F0502020204030204" pitchFamily="34" charset="0"/>
                        </a:rPr>
                        <a:t>22.5%</a:t>
                      </a:r>
                    </a:p>
                  </a:txBody>
                  <a:tcPr marL="0" marR="0" marT="0" marB="0" anchor="ctr"/>
                </a:tc>
                <a:tc>
                  <a:txBody>
                    <a:bodyPr/>
                    <a:lstStyle/>
                    <a:p>
                      <a:pPr algn="ctr" fontAlgn="b"/>
                      <a:r>
                        <a:rPr lang="en-GB" sz="900" b="0" i="0" u="none" strike="noStrike" dirty="0">
                          <a:solidFill>
                            <a:srgbClr val="000000"/>
                          </a:solidFill>
                          <a:effectLst/>
                          <a:latin typeface="Calibri" panose="020F0502020204030204" pitchFamily="34" charset="0"/>
                        </a:rPr>
                        <a:t>21.1%</a:t>
                      </a:r>
                    </a:p>
                  </a:txBody>
                  <a:tcPr marL="0" marR="0" marT="0" marB="0" anchor="ctr"/>
                </a:tc>
                <a:extLst>
                  <a:ext uri="{0D108BD9-81ED-4DB2-BD59-A6C34878D82A}">
                    <a16:rowId xmlns:a16="http://schemas.microsoft.com/office/drawing/2014/main" val="618720604"/>
                  </a:ext>
                </a:extLst>
              </a:tr>
              <a:tr h="208379">
                <a:tc>
                  <a:txBody>
                    <a:bodyPr/>
                    <a:lstStyle/>
                    <a:p>
                      <a:pPr algn="l" fontAlgn="b"/>
                      <a:r>
                        <a:rPr lang="en-GB" sz="900" u="none" strike="noStrike" dirty="0">
                          <a:effectLst/>
                        </a:rPr>
                        <a:t>NNUH</a:t>
                      </a:r>
                      <a:endParaRPr lang="en-GB" sz="9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900" u="none" strike="noStrike">
                          <a:effectLst/>
                        </a:rPr>
                        <a:t>102,463</a:t>
                      </a:r>
                      <a:endParaRPr lang="en-GB" sz="900" b="0"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en-GB" sz="900" u="none" strike="noStrike" dirty="0">
                          <a:effectLst/>
                        </a:rPr>
                        <a:t>100,294</a:t>
                      </a:r>
                      <a:endParaRPr lang="en-GB" sz="9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900" b="0" i="0" u="none" strike="noStrike">
                          <a:solidFill>
                            <a:srgbClr val="000000"/>
                          </a:solidFill>
                          <a:effectLst/>
                          <a:latin typeface="Calibri" panose="020F0502020204030204" pitchFamily="34" charset="0"/>
                        </a:rPr>
                        <a:t>5,400</a:t>
                      </a:r>
                    </a:p>
                  </a:txBody>
                  <a:tcPr marL="0" marR="0" marT="0" marB="0" anchor="ctr"/>
                </a:tc>
                <a:tc>
                  <a:txBody>
                    <a:bodyPr/>
                    <a:lstStyle/>
                    <a:p>
                      <a:pPr algn="ctr" fontAlgn="b"/>
                      <a:r>
                        <a:rPr lang="en-GB" sz="900" b="0" i="0" u="none" strike="noStrike">
                          <a:solidFill>
                            <a:srgbClr val="000000"/>
                          </a:solidFill>
                          <a:effectLst/>
                          <a:latin typeface="Calibri" panose="020F0502020204030204" pitchFamily="34" charset="0"/>
                        </a:rPr>
                        <a:t>5,394</a:t>
                      </a:r>
                    </a:p>
                  </a:txBody>
                  <a:tcPr marL="0" marR="0" marT="0" marB="0" anchor="ctr"/>
                </a:tc>
                <a:tc>
                  <a:txBody>
                    <a:bodyPr/>
                    <a:lstStyle/>
                    <a:p>
                      <a:pPr algn="ctr" fontAlgn="b"/>
                      <a:r>
                        <a:rPr lang="en-GB" sz="900" b="0" i="0" u="none" strike="noStrike">
                          <a:solidFill>
                            <a:srgbClr val="000000"/>
                          </a:solidFill>
                          <a:effectLst/>
                          <a:latin typeface="Calibri" panose="020F0502020204030204" pitchFamily="34" charset="0"/>
                        </a:rPr>
                        <a:t>60.2%</a:t>
                      </a:r>
                    </a:p>
                  </a:txBody>
                  <a:tcPr marL="0" marR="0" marT="0" marB="0" anchor="ctr"/>
                </a:tc>
                <a:tc>
                  <a:txBody>
                    <a:bodyPr/>
                    <a:lstStyle/>
                    <a:p>
                      <a:pPr algn="ctr" fontAlgn="b"/>
                      <a:r>
                        <a:rPr lang="en-GB" sz="900" b="0" i="0" u="none" strike="noStrike">
                          <a:solidFill>
                            <a:srgbClr val="000000"/>
                          </a:solidFill>
                          <a:effectLst/>
                          <a:latin typeface="Calibri" panose="020F0502020204030204" pitchFamily="34" charset="0"/>
                        </a:rPr>
                        <a:t>60.1%</a:t>
                      </a:r>
                    </a:p>
                  </a:txBody>
                  <a:tcPr marL="0" marR="0" marT="0" marB="0" anchor="ctr"/>
                </a:tc>
                <a:extLst>
                  <a:ext uri="{0D108BD9-81ED-4DB2-BD59-A6C34878D82A}">
                    <a16:rowId xmlns:a16="http://schemas.microsoft.com/office/drawing/2014/main" val="987755580"/>
                  </a:ext>
                </a:extLst>
              </a:tr>
              <a:tr h="208379">
                <a:tc>
                  <a:txBody>
                    <a:bodyPr/>
                    <a:lstStyle/>
                    <a:p>
                      <a:pPr algn="l" fontAlgn="b"/>
                      <a:r>
                        <a:rPr lang="en-GB" sz="900" u="none" strike="noStrike" dirty="0">
                          <a:effectLst/>
                        </a:rPr>
                        <a:t>QEH</a:t>
                      </a:r>
                      <a:endParaRPr lang="en-GB" sz="9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900" u="none" strike="noStrike">
                          <a:effectLst/>
                        </a:rPr>
                        <a:t>24,646</a:t>
                      </a:r>
                      <a:endParaRPr lang="en-GB" sz="900" b="0"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en-GB" sz="900" u="none" strike="noStrike" dirty="0">
                          <a:effectLst/>
                        </a:rPr>
                        <a:t>27,148</a:t>
                      </a:r>
                      <a:endParaRPr lang="en-GB" sz="9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900" b="0" i="0" u="none" strike="noStrike" dirty="0">
                          <a:solidFill>
                            <a:srgbClr val="000000"/>
                          </a:solidFill>
                          <a:effectLst/>
                          <a:latin typeface="Calibri" panose="020F0502020204030204" pitchFamily="34" charset="0"/>
                        </a:rPr>
                        <a:t>1,556</a:t>
                      </a:r>
                    </a:p>
                  </a:txBody>
                  <a:tcPr marL="0" marR="0" marT="0" marB="0" anchor="ctr"/>
                </a:tc>
                <a:tc>
                  <a:txBody>
                    <a:bodyPr/>
                    <a:lstStyle/>
                    <a:p>
                      <a:pPr algn="ctr" fontAlgn="b"/>
                      <a:r>
                        <a:rPr lang="en-GB" sz="900" b="0" i="0" u="none" strike="noStrike" dirty="0">
                          <a:solidFill>
                            <a:srgbClr val="000000"/>
                          </a:solidFill>
                          <a:effectLst/>
                          <a:latin typeface="Calibri" panose="020F0502020204030204" pitchFamily="34" charset="0"/>
                        </a:rPr>
                        <a:t>1,683</a:t>
                      </a:r>
                    </a:p>
                  </a:txBody>
                  <a:tcPr marL="0" marR="0" marT="0" marB="0" anchor="ctr"/>
                </a:tc>
                <a:tc>
                  <a:txBody>
                    <a:bodyPr/>
                    <a:lstStyle/>
                    <a:p>
                      <a:pPr algn="ctr" fontAlgn="b"/>
                      <a:r>
                        <a:rPr lang="en-GB" sz="900" b="0" i="0" u="none" strike="noStrike">
                          <a:solidFill>
                            <a:srgbClr val="000000"/>
                          </a:solidFill>
                          <a:effectLst/>
                          <a:latin typeface="Calibri" panose="020F0502020204030204" pitchFamily="34" charset="0"/>
                        </a:rPr>
                        <a:t>17.3%</a:t>
                      </a:r>
                    </a:p>
                  </a:txBody>
                  <a:tcPr marL="0" marR="0" marT="0" marB="0" anchor="ctr"/>
                </a:tc>
                <a:tc>
                  <a:txBody>
                    <a:bodyPr/>
                    <a:lstStyle/>
                    <a:p>
                      <a:pPr algn="ctr" fontAlgn="b"/>
                      <a:r>
                        <a:rPr lang="en-GB" sz="900" b="0" i="0" u="none" strike="noStrike" dirty="0">
                          <a:solidFill>
                            <a:srgbClr val="000000"/>
                          </a:solidFill>
                          <a:effectLst/>
                          <a:latin typeface="Calibri" panose="020F0502020204030204" pitchFamily="34" charset="0"/>
                        </a:rPr>
                        <a:t>18.8%</a:t>
                      </a:r>
                    </a:p>
                  </a:txBody>
                  <a:tcPr marL="0" marR="0" marT="0" marB="0" anchor="ctr"/>
                </a:tc>
                <a:extLst>
                  <a:ext uri="{0D108BD9-81ED-4DB2-BD59-A6C34878D82A}">
                    <a16:rowId xmlns:a16="http://schemas.microsoft.com/office/drawing/2014/main" val="1957900640"/>
                  </a:ext>
                </a:extLst>
              </a:tr>
              <a:tr h="208379">
                <a:tc>
                  <a:txBody>
                    <a:bodyPr/>
                    <a:lstStyle/>
                    <a:p>
                      <a:pPr algn="l" fontAlgn="b"/>
                      <a:r>
                        <a:rPr lang="en-GB" sz="900" u="none" strike="noStrike" dirty="0">
                          <a:effectLst/>
                        </a:rPr>
                        <a:t>Other</a:t>
                      </a:r>
                      <a:endParaRPr lang="en-GB" sz="9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900" u="none" strike="noStrike" dirty="0">
                          <a:effectLst/>
                        </a:rPr>
                        <a:t>8,361</a:t>
                      </a:r>
                      <a:endParaRPr lang="en-GB" sz="9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GB" sz="900" u="none" strike="noStrike" dirty="0">
                          <a:effectLst/>
                        </a:rPr>
                        <a:t>9,393</a:t>
                      </a:r>
                      <a:endParaRPr lang="en-GB" sz="9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9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9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9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9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616698122"/>
                  </a:ext>
                </a:extLst>
              </a:tr>
              <a:tr h="208379">
                <a:tc>
                  <a:txBody>
                    <a:bodyPr/>
                    <a:lstStyle/>
                    <a:p>
                      <a:pPr algn="l" fontAlgn="b"/>
                      <a:r>
                        <a:rPr lang="en-GB" sz="900" b="0" i="0" u="none" strike="noStrike" dirty="0">
                          <a:solidFill>
                            <a:srgbClr val="000000"/>
                          </a:solidFill>
                          <a:effectLst/>
                          <a:latin typeface="Calibri" panose="020F0502020204030204" pitchFamily="34" charset="0"/>
                        </a:rPr>
                        <a:t>Total</a:t>
                      </a:r>
                    </a:p>
                  </a:txBody>
                  <a:tcPr marL="0" marR="0" marT="0" marB="0" anchor="ctr"/>
                </a:tc>
                <a:tc>
                  <a:txBody>
                    <a:bodyPr/>
                    <a:lstStyle/>
                    <a:p>
                      <a:pPr algn="ctr" fontAlgn="b"/>
                      <a:r>
                        <a:rPr lang="en-GB" sz="900" b="0" i="0" u="none" strike="noStrike" dirty="0">
                          <a:solidFill>
                            <a:srgbClr val="000000"/>
                          </a:solidFill>
                          <a:effectLst/>
                          <a:latin typeface="Calibri" panose="020F0502020204030204" pitchFamily="34" charset="0"/>
                        </a:rPr>
                        <a:t>167,338</a:t>
                      </a:r>
                    </a:p>
                  </a:txBody>
                  <a:tcPr marL="0" marR="0" marT="0" marB="0" anchor="ctr"/>
                </a:tc>
                <a:tc>
                  <a:txBody>
                    <a:bodyPr/>
                    <a:lstStyle/>
                    <a:p>
                      <a:pPr algn="ctr" fontAlgn="b"/>
                      <a:r>
                        <a:rPr lang="en-GB" sz="900" b="0" i="0" u="none" strike="noStrike" dirty="0">
                          <a:solidFill>
                            <a:srgbClr val="000000"/>
                          </a:solidFill>
                          <a:effectLst/>
                          <a:latin typeface="Calibri" panose="020F0502020204030204" pitchFamily="34" charset="0"/>
                        </a:rPr>
                        <a:t>167,338</a:t>
                      </a:r>
                    </a:p>
                  </a:txBody>
                  <a:tcPr marL="0" marR="0" marT="0" marB="0" anchor="ctr"/>
                </a:tc>
                <a:tc>
                  <a:txBody>
                    <a:bodyPr/>
                    <a:lstStyle/>
                    <a:p>
                      <a:pPr algn="ctr" fontAlgn="b"/>
                      <a:r>
                        <a:rPr lang="en-GB" sz="900" b="0" i="0" u="none" strike="noStrike" dirty="0">
                          <a:solidFill>
                            <a:srgbClr val="000000"/>
                          </a:solidFill>
                          <a:effectLst/>
                          <a:latin typeface="Calibri" panose="020F0502020204030204" pitchFamily="34" charset="0"/>
                        </a:rPr>
                        <a:t>8,971</a:t>
                      </a:r>
                    </a:p>
                  </a:txBody>
                  <a:tcPr marL="0" marR="0" marT="0" marB="0" anchor="ctr"/>
                </a:tc>
                <a:tc>
                  <a:txBody>
                    <a:bodyPr/>
                    <a:lstStyle/>
                    <a:p>
                      <a:pPr algn="ctr" fontAlgn="b"/>
                      <a:r>
                        <a:rPr lang="en-GB" sz="900" b="0" i="0" u="none" strike="noStrike" dirty="0">
                          <a:solidFill>
                            <a:srgbClr val="000000"/>
                          </a:solidFill>
                          <a:effectLst/>
                          <a:latin typeface="Calibri" panose="020F0502020204030204" pitchFamily="34" charset="0"/>
                        </a:rPr>
                        <a:t>8,971</a:t>
                      </a:r>
                    </a:p>
                  </a:txBody>
                  <a:tcPr marL="0" marR="0" marT="0" marB="0" anchor="ctr"/>
                </a:tc>
                <a:tc>
                  <a:txBody>
                    <a:bodyPr/>
                    <a:lstStyle/>
                    <a:p>
                      <a:pPr algn="ctr" fontAlgn="b"/>
                      <a:endParaRPr lang="en-GB" sz="9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endParaRPr lang="en-GB" sz="9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9417252"/>
                  </a:ext>
                </a:extLst>
              </a:tr>
            </a:tbl>
          </a:graphicData>
        </a:graphic>
      </p:graphicFrame>
      <p:sp>
        <p:nvSpPr>
          <p:cNvPr id="9" name="Rectangle: Rounded Corners 8">
            <a:extLst>
              <a:ext uri="{FF2B5EF4-FFF2-40B4-BE49-F238E27FC236}">
                <a16:creationId xmlns:a16="http://schemas.microsoft.com/office/drawing/2014/main" id="{202E481A-2859-4464-9B3E-F1F5911B2833}"/>
              </a:ext>
            </a:extLst>
          </p:cNvPr>
          <p:cNvSpPr/>
          <p:nvPr/>
        </p:nvSpPr>
        <p:spPr>
          <a:xfrm>
            <a:off x="10710340" y="4172269"/>
            <a:ext cx="805591" cy="2003654"/>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96877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2E88FA2-14CB-4628-A12F-C23150711FB9}"/>
              </a:ext>
            </a:extLst>
          </p:cNvPr>
          <p:cNvPicPr>
            <a:picLocks noChangeAspect="1"/>
          </p:cNvPicPr>
          <p:nvPr/>
        </p:nvPicPr>
        <p:blipFill>
          <a:blip r:embed="rId2"/>
          <a:stretch>
            <a:fillRect/>
          </a:stretch>
        </p:blipFill>
        <p:spPr>
          <a:xfrm>
            <a:off x="7639628" y="623008"/>
            <a:ext cx="3960000" cy="2538247"/>
          </a:xfrm>
          <a:prstGeom prst="rect">
            <a:avLst/>
          </a:prstGeom>
        </p:spPr>
      </p:pic>
      <p:pic>
        <p:nvPicPr>
          <p:cNvPr id="10" name="Picture 9">
            <a:extLst>
              <a:ext uri="{FF2B5EF4-FFF2-40B4-BE49-F238E27FC236}">
                <a16:creationId xmlns:a16="http://schemas.microsoft.com/office/drawing/2014/main" id="{69CC0950-2AC9-4F31-940A-5540EB826FAF}"/>
              </a:ext>
            </a:extLst>
          </p:cNvPr>
          <p:cNvPicPr>
            <a:picLocks noChangeAspect="1"/>
          </p:cNvPicPr>
          <p:nvPr/>
        </p:nvPicPr>
        <p:blipFill>
          <a:blip r:embed="rId3"/>
          <a:stretch>
            <a:fillRect/>
          </a:stretch>
        </p:blipFill>
        <p:spPr>
          <a:xfrm>
            <a:off x="7639628" y="3517436"/>
            <a:ext cx="3960000" cy="2535445"/>
          </a:xfrm>
          <a:prstGeom prst="rect">
            <a:avLst/>
          </a:prstGeom>
        </p:spPr>
      </p:pic>
      <p:sp>
        <p:nvSpPr>
          <p:cNvPr id="2" name="Title 1"/>
          <p:cNvSpPr>
            <a:spLocks noGrp="1"/>
          </p:cNvSpPr>
          <p:nvPr>
            <p:ph type="title"/>
          </p:nvPr>
        </p:nvSpPr>
        <p:spPr>
          <a:xfrm>
            <a:off x="651409" y="365125"/>
            <a:ext cx="6114691" cy="1325563"/>
          </a:xfrm>
        </p:spPr>
        <p:txBody>
          <a:bodyPr>
            <a:normAutofit/>
          </a:bodyPr>
          <a:lstStyle/>
          <a:p>
            <a:r>
              <a:rPr lang="en-GB" sz="3200" b="1" dirty="0"/>
              <a:t>Potential allocation method</a:t>
            </a:r>
          </a:p>
        </p:txBody>
      </p:sp>
      <p:sp>
        <p:nvSpPr>
          <p:cNvPr id="3" name="Content Placeholder 2"/>
          <p:cNvSpPr>
            <a:spLocks noGrp="1"/>
          </p:cNvSpPr>
          <p:nvPr>
            <p:ph idx="1"/>
          </p:nvPr>
        </p:nvSpPr>
        <p:spPr>
          <a:xfrm>
            <a:off x="651409" y="1816769"/>
            <a:ext cx="5927900" cy="4351338"/>
          </a:xfrm>
        </p:spPr>
        <p:txBody>
          <a:bodyPr>
            <a:normAutofit fontScale="55000" lnSpcReduction="20000"/>
          </a:bodyPr>
          <a:lstStyle/>
          <a:p>
            <a:pPr marL="0" indent="0">
              <a:buNone/>
            </a:pPr>
            <a:r>
              <a:rPr lang="en-GB" b="1" dirty="0"/>
              <a:t>For each LSOA</a:t>
            </a:r>
          </a:p>
          <a:p>
            <a:pPr>
              <a:lnSpc>
                <a:spcPct val="100000"/>
              </a:lnSpc>
            </a:pPr>
            <a:r>
              <a:rPr lang="en-GB" dirty="0"/>
              <a:t>Start with the base population</a:t>
            </a:r>
          </a:p>
          <a:p>
            <a:pPr>
              <a:lnSpc>
                <a:spcPct val="100000"/>
              </a:lnSpc>
            </a:pPr>
            <a:r>
              <a:rPr lang="en-GB" dirty="0"/>
              <a:t>Calculate decile distribution of the various variables indicative of need</a:t>
            </a:r>
          </a:p>
          <a:p>
            <a:pPr>
              <a:lnSpc>
                <a:spcPct val="100000"/>
              </a:lnSpc>
            </a:pPr>
            <a:r>
              <a:rPr lang="en-GB" dirty="0"/>
              <a:t>Assign decile for each indicator for each LSOA (1 is least need, </a:t>
            </a:r>
            <a:r>
              <a:rPr lang="en-GB" b="1" dirty="0"/>
              <a:t>10 is most need</a:t>
            </a:r>
            <a:r>
              <a:rPr lang="en-GB" dirty="0"/>
              <a:t>)</a:t>
            </a:r>
          </a:p>
          <a:p>
            <a:pPr>
              <a:lnSpc>
                <a:spcPct val="100000"/>
              </a:lnSpc>
            </a:pPr>
            <a:r>
              <a:rPr lang="en-GB" dirty="0"/>
              <a:t>For each indicator multiply the base population by the decile and then “normalise” to give the weighted population for each indicator </a:t>
            </a:r>
          </a:p>
          <a:p>
            <a:pPr>
              <a:lnSpc>
                <a:spcPct val="100000"/>
              </a:lnSpc>
            </a:pPr>
            <a:r>
              <a:rPr lang="en-GB" dirty="0"/>
              <a:t>Multiply each population by the indicator weights (</a:t>
            </a:r>
            <a:r>
              <a:rPr lang="en-GB" b="1" dirty="0"/>
              <a:t>at the moment these are all set to 1</a:t>
            </a:r>
            <a:r>
              <a:rPr lang="en-GB" dirty="0"/>
              <a:t>) and sum to arrive at a total weighted population for the LSOA</a:t>
            </a:r>
          </a:p>
          <a:p>
            <a:pPr>
              <a:lnSpc>
                <a:spcPct val="100000"/>
              </a:lnSpc>
            </a:pPr>
            <a:r>
              <a:rPr lang="en-GB" dirty="0"/>
              <a:t>Work out the % of the total weighted population for each LSOA</a:t>
            </a:r>
          </a:p>
          <a:p>
            <a:pPr>
              <a:lnSpc>
                <a:spcPct val="100000"/>
              </a:lnSpc>
            </a:pPr>
            <a:r>
              <a:rPr lang="en-GB" dirty="0"/>
              <a:t>Multiply this % by the original total population of interest to give a weighted population for the LSOA</a:t>
            </a:r>
          </a:p>
          <a:p>
            <a:pPr>
              <a:lnSpc>
                <a:spcPct val="100000"/>
              </a:lnSpc>
            </a:pPr>
            <a:r>
              <a:rPr lang="en-GB" dirty="0"/>
              <a:t>Sum the LSOA weighted populations for the locality of interest (and additionally for CCG, district etc.) </a:t>
            </a:r>
          </a:p>
          <a:p>
            <a:endParaRPr lang="en-GB" dirty="0"/>
          </a:p>
        </p:txBody>
      </p:sp>
      <p:sp>
        <p:nvSpPr>
          <p:cNvPr id="4" name="Slide Number Placeholder 3"/>
          <p:cNvSpPr>
            <a:spLocks noGrp="1"/>
          </p:cNvSpPr>
          <p:nvPr>
            <p:ph type="sldNum" sz="quarter" idx="12"/>
          </p:nvPr>
        </p:nvSpPr>
        <p:spPr/>
        <p:txBody>
          <a:bodyPr/>
          <a:lstStyle/>
          <a:p>
            <a:fld id="{114C633D-C7D6-4361-B8EB-1FB5A2E0DB5E}" type="slidenum">
              <a:rPr lang="en-GB" smtClean="0"/>
              <a:t>9</a:t>
            </a:fld>
            <a:endParaRPr lang="en-GB"/>
          </a:p>
        </p:txBody>
      </p:sp>
      <p:sp>
        <p:nvSpPr>
          <p:cNvPr id="5" name="Date Placeholder 4"/>
          <p:cNvSpPr>
            <a:spLocks noGrp="1"/>
          </p:cNvSpPr>
          <p:nvPr>
            <p:ph type="dt" sz="half" idx="10"/>
          </p:nvPr>
        </p:nvSpPr>
        <p:spPr/>
        <p:txBody>
          <a:bodyPr/>
          <a:lstStyle/>
          <a:p>
            <a:r>
              <a:rPr lang="en-US"/>
              <a:t>02/02/2021</a:t>
            </a:r>
            <a:endParaRPr lang="en-GB"/>
          </a:p>
        </p:txBody>
      </p:sp>
      <p:sp>
        <p:nvSpPr>
          <p:cNvPr id="7" name="TextBox 6">
            <a:extLst>
              <a:ext uri="{FF2B5EF4-FFF2-40B4-BE49-F238E27FC236}">
                <a16:creationId xmlns:a16="http://schemas.microsoft.com/office/drawing/2014/main" id="{C9B6AD85-90AE-4C77-8A66-EFE2D808D4B6}"/>
              </a:ext>
            </a:extLst>
          </p:cNvPr>
          <p:cNvSpPr txBox="1"/>
          <p:nvPr/>
        </p:nvSpPr>
        <p:spPr>
          <a:xfrm>
            <a:off x="9425818" y="2147777"/>
            <a:ext cx="2355194" cy="276999"/>
          </a:xfrm>
          <a:prstGeom prst="rect">
            <a:avLst/>
          </a:prstGeom>
          <a:solidFill>
            <a:schemeClr val="bg1"/>
          </a:solidFill>
        </p:spPr>
        <p:txBody>
          <a:bodyPr wrap="square" rtlCol="0">
            <a:spAutoFit/>
          </a:bodyPr>
          <a:lstStyle/>
          <a:p>
            <a:r>
              <a:rPr lang="en-GB" sz="1200" dirty="0"/>
              <a:t>Deciles for % population aged 75+</a:t>
            </a:r>
          </a:p>
        </p:txBody>
      </p:sp>
      <p:sp>
        <p:nvSpPr>
          <p:cNvPr id="12" name="TextBox 11">
            <a:extLst>
              <a:ext uri="{FF2B5EF4-FFF2-40B4-BE49-F238E27FC236}">
                <a16:creationId xmlns:a16="http://schemas.microsoft.com/office/drawing/2014/main" id="{1E8C4969-DC0C-4334-BAC1-41188317652D}"/>
              </a:ext>
            </a:extLst>
          </p:cNvPr>
          <p:cNvSpPr txBox="1"/>
          <p:nvPr/>
        </p:nvSpPr>
        <p:spPr>
          <a:xfrm>
            <a:off x="9425817" y="4890387"/>
            <a:ext cx="2114773" cy="276999"/>
          </a:xfrm>
          <a:prstGeom prst="rect">
            <a:avLst/>
          </a:prstGeom>
          <a:solidFill>
            <a:schemeClr val="bg1"/>
          </a:solidFill>
        </p:spPr>
        <p:txBody>
          <a:bodyPr wrap="square" rtlCol="0">
            <a:spAutoFit/>
          </a:bodyPr>
          <a:lstStyle/>
          <a:p>
            <a:r>
              <a:rPr lang="en-GB" sz="1200" dirty="0"/>
              <a:t>Deciles for IMD 2019 score</a:t>
            </a:r>
          </a:p>
        </p:txBody>
      </p:sp>
    </p:spTree>
    <p:extLst>
      <p:ext uri="{BB962C8B-B14F-4D97-AF65-F5344CB8AC3E}">
        <p14:creationId xmlns:p14="http://schemas.microsoft.com/office/powerpoint/2010/main" val="8850426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AD4D47405BD4844881E97D4A5B532AB" ma:contentTypeVersion="17" ma:contentTypeDescription="Create a new document." ma:contentTypeScope="" ma:versionID="a89e13ab7c8ffdc0ab94fa328496b50a">
  <xsd:schema xmlns:xsd="http://www.w3.org/2001/XMLSchema" xmlns:xs="http://www.w3.org/2001/XMLSchema" xmlns:p="http://schemas.microsoft.com/office/2006/metadata/properties" xmlns:ns1="http://schemas.microsoft.com/sharepoint/v3" xmlns:ns2="a1f469ea-46ce-43de-a986-4641ff20d8c2" xmlns:ns3="720d5366-01bf-4566-b1a8-6ea934430614" targetNamespace="http://schemas.microsoft.com/office/2006/metadata/properties" ma:root="true" ma:fieldsID="699f84ddb2f63dd013a972b6d8809b12" ns1:_="" ns2:_="" ns3:_="">
    <xsd:import namespace="http://schemas.microsoft.com/sharepoint/v3"/>
    <xsd:import namespace="a1f469ea-46ce-43de-a986-4641ff20d8c2"/>
    <xsd:import namespace="720d5366-01bf-4566-b1a8-6ea93443061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LengthInSeconds" minOccurs="0"/>
                <xsd:element ref="ns1:_ip_UnifiedCompliancePolicyProperties" minOccurs="0"/>
                <xsd:element ref="ns1:_ip_UnifiedCompliancePolicyUIAction" minOccurs="0"/>
                <xsd:element ref="ns2:MediaServiceDateTaken"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Location"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3" nillable="true" ma:displayName="Unified Compliance Policy Properties" ma:hidden="true" ma:internalName="_ip_UnifiedCompliancePolicyProperties">
      <xsd:simpleType>
        <xsd:restriction base="dms:Note"/>
      </xsd:simpleType>
    </xsd:element>
    <xsd:element name="_ip_UnifiedCompliancePolicyUIAction" ma:index="1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1f469ea-46ce-43de-a986-4641ff20d8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LengthInSeconds" ma:index="12" nillable="true" ma:displayName="Length (seconds)" ma:internalName="MediaLengthInSeconds" ma:readOnly="true">
      <xsd:simpleType>
        <xsd:restriction base="dms:Unknow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Location" ma:index="22" nillable="true" ma:displayName="Location" ma:internalName="MediaServiceLocation" ma:readOnly="true">
      <xsd:simpleType>
        <xsd:restriction base="dms:Text"/>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20d5366-01bf-4566-b1a8-6ea934430614"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SharedWithUsers xmlns="720d5366-01bf-4566-b1a8-6ea934430614">
      <UserInfo>
        <DisplayName>WISKIN, Emma (NHS NORFOLK AND WAVENEY CCG)</DisplayName>
        <AccountId>26</AccountId>
        <AccountType/>
      </UserInfo>
    </SharedWithUsers>
    <lcf76f155ced4ddcb4097134ff3c332f xmlns="a1f469ea-46ce-43de-a986-4641ff20d8c2">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C7C057D-5545-42DA-8E93-BC6BC79557FE}"/>
</file>

<file path=customXml/itemProps2.xml><?xml version="1.0" encoding="utf-8"?>
<ds:datastoreItem xmlns:ds="http://schemas.openxmlformats.org/officeDocument/2006/customXml" ds:itemID="{E19A1765-CAAB-427A-AD17-23EA8B72660B}">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B28F2F7B-6F15-43A5-88AD-00DE77A642B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17325</TotalTime>
  <Words>3164</Words>
  <Application>Microsoft Office PowerPoint</Application>
  <PresentationFormat>Widescreen</PresentationFormat>
  <Paragraphs>1212</Paragraphs>
  <Slides>13</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A MVP resource allocation method for localities across Norfolk and Waveney</vt:lpstr>
      <vt:lpstr>In order to understand a locality and enable comparison it is helpful to use a standard building block. Some considerations when selecting a building block include </vt:lpstr>
      <vt:lpstr>Locality building blocks that reflect a community within a locality are readily available in the form of LSOAs – 538 of them in Norfolk, 611 in Norfolk and Waveney</vt:lpstr>
      <vt:lpstr>This community building block approach can be applied across Norfolk and Waveney to build localities – for example market town localities</vt:lpstr>
      <vt:lpstr>How we can take information about our communities and put together a resource allocation method that is impartial, fair, relatively simple and transparent</vt:lpstr>
      <vt:lpstr>Indicators can be selected to understand the target populations within communities– more can be added if they are available or some removed if they are not relevant</vt:lpstr>
      <vt:lpstr>This table represents the selected indicators by locality – in all cases the higher the number the higher relative need. </vt:lpstr>
      <vt:lpstr>This table represents the selected indicators by district. We can aggregate the weighted populations from our localities to districts to give an overall weighted population for the district. </vt:lpstr>
      <vt:lpstr>Potential allocation method</vt:lpstr>
      <vt:lpstr>PowerPoint Presentation</vt:lpstr>
      <vt:lpstr>If we choose the option of weighting the indicators then there are different ways of doing this</vt:lpstr>
      <vt:lpstr>Example need for resource allocation using the allocation to deciles and unweighted indicators method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Winters, Tim</dc:creator>
  <cp:lastModifiedBy>GERRIE, Lydia (NHS NORFOLK AND WAVENEY CCG)</cp:lastModifiedBy>
  <cp:revision>396</cp:revision>
  <dcterms:created xsi:type="dcterms:W3CDTF">2018-10-22T13:19:41Z</dcterms:created>
  <dcterms:modified xsi:type="dcterms:W3CDTF">2021-11-19T12:14:13Z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0x010100CAD4D47405BD4844881E97D4A5B532AB</vt:lpwstr>
  </property>
</Properties>
</file>