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689" r:id="rId5"/>
  </p:sldMasterIdLst>
  <p:notesMasterIdLst>
    <p:notesMasterId r:id="rId69"/>
  </p:notesMasterIdLst>
  <p:handoutMasterIdLst>
    <p:handoutMasterId r:id="rId70"/>
  </p:handoutMasterIdLst>
  <p:sldIdLst>
    <p:sldId id="2006" r:id="rId6"/>
    <p:sldId id="2015" r:id="rId7"/>
    <p:sldId id="256" r:id="rId8"/>
    <p:sldId id="2017" r:id="rId9"/>
    <p:sldId id="2016" r:id="rId10"/>
    <p:sldId id="289" r:id="rId11"/>
    <p:sldId id="1977" r:id="rId12"/>
    <p:sldId id="2001" r:id="rId13"/>
    <p:sldId id="1913" r:id="rId14"/>
    <p:sldId id="1914" r:id="rId15"/>
    <p:sldId id="1974" r:id="rId16"/>
    <p:sldId id="1918" r:id="rId17"/>
    <p:sldId id="1920" r:id="rId18"/>
    <p:sldId id="1921" r:id="rId19"/>
    <p:sldId id="1922" r:id="rId20"/>
    <p:sldId id="1923" r:id="rId21"/>
    <p:sldId id="2010" r:id="rId22"/>
    <p:sldId id="1904" r:id="rId23"/>
    <p:sldId id="1916" r:id="rId24"/>
    <p:sldId id="1948" r:id="rId25"/>
    <p:sldId id="274" r:id="rId26"/>
    <p:sldId id="1954" r:id="rId27"/>
    <p:sldId id="1983" r:id="rId28"/>
    <p:sldId id="1982" r:id="rId29"/>
    <p:sldId id="1966" r:id="rId30"/>
    <p:sldId id="611" r:id="rId31"/>
    <p:sldId id="615" r:id="rId32"/>
    <p:sldId id="614" r:id="rId33"/>
    <p:sldId id="1955" r:id="rId34"/>
    <p:sldId id="1909" r:id="rId35"/>
    <p:sldId id="1933" r:id="rId36"/>
    <p:sldId id="1934" r:id="rId37"/>
    <p:sldId id="1963" r:id="rId38"/>
    <p:sldId id="1935" r:id="rId39"/>
    <p:sldId id="2012" r:id="rId40"/>
    <p:sldId id="1992" r:id="rId41"/>
    <p:sldId id="2014" r:id="rId42"/>
    <p:sldId id="2013" r:id="rId43"/>
    <p:sldId id="1959" r:id="rId44"/>
    <p:sldId id="1924" r:id="rId45"/>
    <p:sldId id="1960" r:id="rId46"/>
    <p:sldId id="1926" r:id="rId47"/>
    <p:sldId id="1961" r:id="rId48"/>
    <p:sldId id="1910" r:id="rId49"/>
    <p:sldId id="1940" r:id="rId50"/>
    <p:sldId id="1987" r:id="rId51"/>
    <p:sldId id="1965" r:id="rId52"/>
    <p:sldId id="1997" r:id="rId53"/>
    <p:sldId id="1996" r:id="rId54"/>
    <p:sldId id="1944" r:id="rId55"/>
    <p:sldId id="1952" r:id="rId56"/>
    <p:sldId id="1906" r:id="rId57"/>
    <p:sldId id="1929" r:id="rId58"/>
    <p:sldId id="1930" r:id="rId59"/>
    <p:sldId id="2000" r:id="rId60"/>
    <p:sldId id="1968" r:id="rId61"/>
    <p:sldId id="1970" r:id="rId62"/>
    <p:sldId id="1969" r:id="rId63"/>
    <p:sldId id="1980" r:id="rId64"/>
    <p:sldId id="2009" r:id="rId65"/>
    <p:sldId id="2008" r:id="rId66"/>
    <p:sldId id="1971" r:id="rId67"/>
    <p:sldId id="1928"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4D4D"/>
    <a:srgbClr val="B11A1A"/>
    <a:srgbClr val="E95E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BEB2A3-006B-4E53-8F82-D6674D294C6C}" v="1183" dt="2021-12-07T16:11:41.278"/>
    <p1510:client id="{76C7682C-5914-4C84-98A7-41018A58DB87}" v="3533" dt="2021-12-07T16:51:46.6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12" autoAdjust="0"/>
    <p:restoredTop sz="96357" autoAdjust="0"/>
  </p:normalViewPr>
  <p:slideViewPr>
    <p:cSldViewPr snapToGrid="0">
      <p:cViewPr varScale="1">
        <p:scale>
          <a:sx n="114" d="100"/>
          <a:sy n="114" d="100"/>
        </p:scale>
        <p:origin x="318" y="84"/>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4072CE-966E-473A-8C53-A699783FC4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805BBFD-A025-4129-8B85-F49700EB1A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CCFFA2-B8AB-430E-AB51-F5886D20B89C}" type="datetimeFigureOut">
              <a:rPr lang="en-GB" smtClean="0"/>
              <a:t>10/01/2022</a:t>
            </a:fld>
            <a:endParaRPr lang="en-GB"/>
          </a:p>
        </p:txBody>
      </p:sp>
      <p:sp>
        <p:nvSpPr>
          <p:cNvPr id="4" name="Footer Placeholder 3">
            <a:extLst>
              <a:ext uri="{FF2B5EF4-FFF2-40B4-BE49-F238E27FC236}">
                <a16:creationId xmlns:a16="http://schemas.microsoft.com/office/drawing/2014/main" id="{CBEA9B33-0BE9-4599-9B27-A5DE2D6C55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6AC65C3-DD49-45AA-9ACC-8E44DAF961D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4D200-79AD-4A55-80DE-7A70BB8BEFF7}" type="slidenum">
              <a:rPr lang="en-GB" smtClean="0"/>
              <a:t>‹#›</a:t>
            </a:fld>
            <a:endParaRPr lang="en-GB"/>
          </a:p>
        </p:txBody>
      </p:sp>
    </p:spTree>
    <p:extLst>
      <p:ext uri="{BB962C8B-B14F-4D97-AF65-F5344CB8AC3E}">
        <p14:creationId xmlns:p14="http://schemas.microsoft.com/office/powerpoint/2010/main" val="1147540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CEF362-ED3B-4FB2-BAEF-26F463FBED7F}" type="datetimeFigureOut">
              <a:rPr lang="en-GB" smtClean="0"/>
              <a:t>10/01/2022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D58B44-202B-4BF1-AD1C-1FB9E84746CC}" type="slidenum">
              <a:rPr lang="en-GB" smtClean="0"/>
              <a:t>‹#›</a:t>
            </a:fld>
            <a:endParaRPr lang="en-GB"/>
          </a:p>
        </p:txBody>
      </p:sp>
    </p:spTree>
    <p:extLst>
      <p:ext uri="{BB962C8B-B14F-4D97-AF65-F5344CB8AC3E}">
        <p14:creationId xmlns:p14="http://schemas.microsoft.com/office/powerpoint/2010/main" val="3839426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D58B44-202B-4BF1-AD1C-1FB9E84746CC}" type="slidenum">
              <a:rPr lang="en-GB" smtClean="0"/>
              <a:t>3</a:t>
            </a:fld>
            <a:endParaRPr lang="en-GB"/>
          </a:p>
        </p:txBody>
      </p:sp>
    </p:spTree>
    <p:extLst>
      <p:ext uri="{BB962C8B-B14F-4D97-AF65-F5344CB8AC3E}">
        <p14:creationId xmlns:p14="http://schemas.microsoft.com/office/powerpoint/2010/main" val="3357724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D58B44-202B-4BF1-AD1C-1FB9E84746CC}" type="slidenum">
              <a:rPr lang="en-GB" smtClean="0"/>
              <a:t>5</a:t>
            </a:fld>
            <a:endParaRPr lang="en-GB"/>
          </a:p>
        </p:txBody>
      </p:sp>
    </p:spTree>
    <p:extLst>
      <p:ext uri="{BB962C8B-B14F-4D97-AF65-F5344CB8AC3E}">
        <p14:creationId xmlns:p14="http://schemas.microsoft.com/office/powerpoint/2010/main" val="1197532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4A7BEB-39E4-44E2-ACFB-BB456E505A5B}" type="slidenum">
              <a:rPr lang="en-GB" smtClean="0"/>
              <a:t>6</a:t>
            </a:fld>
            <a:endParaRPr lang="en-GB"/>
          </a:p>
        </p:txBody>
      </p:sp>
    </p:spTree>
    <p:extLst>
      <p:ext uri="{BB962C8B-B14F-4D97-AF65-F5344CB8AC3E}">
        <p14:creationId xmlns:p14="http://schemas.microsoft.com/office/powerpoint/2010/main" val="901623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D58B44-202B-4BF1-AD1C-1FB9E84746CC}" type="slidenum">
              <a:rPr lang="en-GB" smtClean="0"/>
              <a:t>12</a:t>
            </a:fld>
            <a:endParaRPr lang="en-GB"/>
          </a:p>
        </p:txBody>
      </p:sp>
    </p:spTree>
    <p:extLst>
      <p:ext uri="{BB962C8B-B14F-4D97-AF65-F5344CB8AC3E}">
        <p14:creationId xmlns:p14="http://schemas.microsoft.com/office/powerpoint/2010/main" val="3476593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D58B44-202B-4BF1-AD1C-1FB9E84746CC}" type="slidenum">
              <a:rPr lang="en-GB" smtClean="0"/>
              <a:t>40</a:t>
            </a:fld>
            <a:endParaRPr lang="en-GB"/>
          </a:p>
        </p:txBody>
      </p:sp>
    </p:spTree>
    <p:extLst>
      <p:ext uri="{BB962C8B-B14F-4D97-AF65-F5344CB8AC3E}">
        <p14:creationId xmlns:p14="http://schemas.microsoft.com/office/powerpoint/2010/main" val="3754465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93C320"/>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A0E3103-B614-4C7C-8600-63D0177B83A0}"/>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8D0040B3-1197-498E-8A86-5155675137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965FE6-E195-4C55-91E6-4BC53116DA1B}"/>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9" name="Title 1">
            <a:extLst>
              <a:ext uri="{FF2B5EF4-FFF2-40B4-BE49-F238E27FC236}">
                <a16:creationId xmlns:a16="http://schemas.microsoft.com/office/drawing/2014/main" id="{541AEF82-815B-47D7-AA34-C8E2A76C74EC}"/>
              </a:ext>
            </a:extLst>
          </p:cNvPr>
          <p:cNvSpPr>
            <a:spLocks noGrp="1"/>
          </p:cNvSpPr>
          <p:nvPr>
            <p:ph type="ctrTitle"/>
          </p:nvPr>
        </p:nvSpPr>
        <p:spPr>
          <a:xfrm>
            <a:off x="414728" y="1041400"/>
            <a:ext cx="9144000" cy="2387600"/>
          </a:xfr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0" name="Subtitle 2">
            <a:extLst>
              <a:ext uri="{FF2B5EF4-FFF2-40B4-BE49-F238E27FC236}">
                <a16:creationId xmlns:a16="http://schemas.microsoft.com/office/drawing/2014/main" id="{1F9E0899-CD38-4717-A458-BBB3061E938E}"/>
              </a:ext>
            </a:extLst>
          </p:cNvPr>
          <p:cNvSpPr>
            <a:spLocks noGrp="1"/>
          </p:cNvSpPr>
          <p:nvPr>
            <p:ph type="subTitle" idx="1"/>
          </p:nvPr>
        </p:nvSpPr>
        <p:spPr>
          <a:xfrm>
            <a:off x="414728" y="3521075"/>
            <a:ext cx="9144000" cy="1655762"/>
          </a:xfrm>
        </p:spPr>
        <p:txBody>
          <a:bodyPr>
            <a:normAutofit/>
          </a:bodyPr>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644992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FC0D6-EAAE-457B-AEAF-299F3C71E9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052CDA-96A4-49E9-B16B-BE102F02347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5B901B-4009-4899-857C-536A7EDCA8DE}"/>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934DEE19-4F1C-4C1A-A54B-73D9CD469C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85FB3B-D6B8-4BFA-BEAE-C60FEAD7652B}"/>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122553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2EB447-F0DF-432F-B39C-B50152D47D6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D6915D-F03D-4EE6-AA29-31FD67ECB9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98129B-8926-4A86-A3C9-AAF086309B2F}"/>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7B9A732A-6487-40BB-BCAA-41FEE71A9C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1B7A5C-32A5-42DC-815D-35801C6EB86C}"/>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309791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4169217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795420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r>
              <a:rPr lang="en-US"/>
              <a:t>06/10/2021</a:t>
            </a:r>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3736869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3349247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2758800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bg>
      <p:bgPr>
        <a:solidFill>
          <a:srgbClr val="93C320"/>
        </a:solidFill>
        <a:effectLst/>
      </p:bgPr>
    </p:bg>
    <p:spTree>
      <p:nvGrpSpPr>
        <p:cNvPr id="1" name=""/>
        <p:cNvGrpSpPr/>
        <p:nvPr/>
      </p:nvGrpSpPr>
      <p:grpSpPr>
        <a:xfrm>
          <a:off x="0" y="0"/>
          <a:ext cx="0" cy="0"/>
          <a:chOff x="0" y="0"/>
          <a:chExt cx="0" cy="0"/>
        </a:xfrm>
      </p:grpSpPr>
      <p:sp>
        <p:nvSpPr>
          <p:cNvPr id="4" name="Picture Placeholder 25">
            <a:extLst>
              <a:ext uri="{FF2B5EF4-FFF2-40B4-BE49-F238E27FC236}">
                <a16:creationId xmlns:a16="http://schemas.microsoft.com/office/drawing/2014/main" id="{7E5C2347-4666-5946-9594-EAE37C74A7CE}"/>
              </a:ext>
            </a:extLst>
          </p:cNvPr>
          <p:cNvSpPr>
            <a:spLocks noGrp="1"/>
          </p:cNvSpPr>
          <p:nvPr>
            <p:ph type="pic" sz="quarter" idx="4294967295"/>
          </p:nvPr>
        </p:nvSpPr>
        <p:spPr>
          <a:xfrm>
            <a:off x="5960099" y="-1498173"/>
            <a:ext cx="6809836" cy="6875442"/>
          </a:xfrm>
          <a:prstGeom prst="ellipse">
            <a:avLst/>
          </a:prstGeom>
          <a:solidFill>
            <a:schemeClr val="bg1">
              <a:lumMod val="65000"/>
            </a:schemeClr>
          </a:solidFill>
          <a:effectLst>
            <a:outerShdw dist="355600" dir="4080000" algn="tl" rotWithShape="0">
              <a:prstClr val="black">
                <a:alpha val="6000"/>
              </a:prstClr>
            </a:outerShdw>
          </a:effectLst>
        </p:spPr>
      </p:sp>
      <p:sp>
        <p:nvSpPr>
          <p:cNvPr id="5" name="Title Placeholder 1">
            <a:extLst>
              <a:ext uri="{FF2B5EF4-FFF2-40B4-BE49-F238E27FC236}">
                <a16:creationId xmlns:a16="http://schemas.microsoft.com/office/drawing/2014/main" id="{91AFFEFE-AC3C-164A-A261-A8A5351F292D}"/>
              </a:ext>
            </a:extLst>
          </p:cNvPr>
          <p:cNvSpPr>
            <a:spLocks noGrp="1"/>
          </p:cNvSpPr>
          <p:nvPr>
            <p:ph type="title" hasCustomPrompt="1"/>
          </p:nvPr>
        </p:nvSpPr>
        <p:spPr>
          <a:xfrm>
            <a:off x="616959" y="750493"/>
            <a:ext cx="5438857" cy="2378110"/>
          </a:xfrm>
          <a:prstGeom prst="rect">
            <a:avLst/>
          </a:prstGeom>
        </p:spPr>
        <p:txBody>
          <a:bodyPr vert="horz" lIns="91440" tIns="45720" rIns="91440" bIns="45720" rtlCol="0" anchor="ctr">
            <a:normAutofit/>
          </a:bodyPr>
          <a:lstStyle>
            <a:lvl1pPr>
              <a:defRPr sz="6000" b="1" i="0" baseline="0">
                <a:solidFill>
                  <a:schemeClr val="bg1"/>
                </a:solidFill>
                <a:latin typeface="Arial" panose="020B0604020202020204" pitchFamily="34" charset="0"/>
              </a:defRPr>
            </a:lvl1pPr>
          </a:lstStyle>
          <a:p>
            <a:r>
              <a:rPr lang="en-US"/>
              <a:t>Main title here</a:t>
            </a:r>
          </a:p>
        </p:txBody>
      </p:sp>
      <p:sp>
        <p:nvSpPr>
          <p:cNvPr id="7" name="Text Placeholder 6">
            <a:extLst>
              <a:ext uri="{FF2B5EF4-FFF2-40B4-BE49-F238E27FC236}">
                <a16:creationId xmlns:a16="http://schemas.microsoft.com/office/drawing/2014/main" id="{C948E4D7-CA8B-F34E-AD87-74E5A642FF3A}"/>
              </a:ext>
            </a:extLst>
          </p:cNvPr>
          <p:cNvSpPr>
            <a:spLocks noGrp="1"/>
          </p:cNvSpPr>
          <p:nvPr>
            <p:ph type="body" sz="quarter" idx="10" hasCustomPrompt="1"/>
          </p:nvPr>
        </p:nvSpPr>
        <p:spPr>
          <a:xfrm>
            <a:off x="616959" y="3394604"/>
            <a:ext cx="5438775" cy="2260600"/>
          </a:xfrm>
        </p:spPr>
        <p:txBody>
          <a:bodyPr/>
          <a:lstStyle>
            <a:lvl1pPr marL="0" indent="0">
              <a:buNone/>
              <a:defRPr b="1" i="0" baseline="0">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a:t>Sub title here</a:t>
            </a:r>
          </a:p>
        </p:txBody>
      </p:sp>
    </p:spTree>
    <p:extLst>
      <p:ext uri="{BB962C8B-B14F-4D97-AF65-F5344CB8AC3E}">
        <p14:creationId xmlns:p14="http://schemas.microsoft.com/office/powerpoint/2010/main" val="1754675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2363517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227867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a:solidFill>
                  <a:srgbClr val="1D2A5A"/>
                </a:solidFill>
                <a:latin typeface="Arial" panose="020B0604020202020204" pitchFamily="34" charset="0"/>
                <a:cs typeface="Arial" panose="020B0604020202020204" pitchFamily="34" charset="0"/>
              </a:defRPr>
            </a:lvl1pPr>
            <a:lvl2pPr>
              <a:defRPr>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Tree>
    <p:extLst>
      <p:ext uri="{BB962C8B-B14F-4D97-AF65-F5344CB8AC3E}">
        <p14:creationId xmlns:p14="http://schemas.microsoft.com/office/powerpoint/2010/main" val="2623773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D2E5D55-1B91-D044-80D6-EE3FAA65C505}"/>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21FE4F5-9709-7B41-84FB-95794EE95134}"/>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3" name="Text Placeholder 2">
            <a:extLst>
              <a:ext uri="{FF2B5EF4-FFF2-40B4-BE49-F238E27FC236}">
                <a16:creationId xmlns:a16="http://schemas.microsoft.com/office/drawing/2014/main" id="{7530E1FD-65CF-1440-AC9D-4AABA2614914}"/>
              </a:ext>
            </a:extLst>
          </p:cNvPr>
          <p:cNvSpPr>
            <a:spLocks noGrp="1"/>
          </p:cNvSpPr>
          <p:nvPr>
            <p:ph type="body" sz="quarter" idx="10" hasCustomPrompt="1"/>
          </p:nvPr>
        </p:nvSpPr>
        <p:spPr>
          <a:xfrm>
            <a:off x="593196" y="584729"/>
            <a:ext cx="10312400" cy="998537"/>
          </a:xfrm>
        </p:spPr>
        <p:txBody>
          <a:bodyPr>
            <a:normAutofit/>
          </a:bodyPr>
          <a:lstStyle>
            <a:lvl1pPr marL="0" indent="0">
              <a:buNone/>
              <a:defRPr sz="4000" b="1" i="0">
                <a:solidFill>
                  <a:srgbClr val="1D2A5A"/>
                </a:solidFill>
                <a:latin typeface="Arial" panose="020B0604020202020204" pitchFamily="34" charset="0"/>
                <a:cs typeface="Arial" panose="020B0604020202020204" pitchFamily="34" charset="0"/>
              </a:defRPr>
            </a:lvl1pPr>
          </a:lstStyle>
          <a:p>
            <a:pPr lvl="0"/>
            <a:r>
              <a:rPr lang="en-US"/>
              <a:t>Main title goes here</a:t>
            </a:r>
          </a:p>
        </p:txBody>
      </p:sp>
      <p:sp>
        <p:nvSpPr>
          <p:cNvPr id="5" name="Text Placeholder 4">
            <a:extLst>
              <a:ext uri="{FF2B5EF4-FFF2-40B4-BE49-F238E27FC236}">
                <a16:creationId xmlns:a16="http://schemas.microsoft.com/office/drawing/2014/main" id="{36D2143F-5CE3-4642-8181-76EE5B1D0C67}"/>
              </a:ext>
            </a:extLst>
          </p:cNvPr>
          <p:cNvSpPr>
            <a:spLocks noGrp="1"/>
          </p:cNvSpPr>
          <p:nvPr>
            <p:ph type="body" sz="quarter" idx="11" hasCustomPrompt="1"/>
          </p:nvPr>
        </p:nvSpPr>
        <p:spPr>
          <a:xfrm>
            <a:off x="593725" y="1651000"/>
            <a:ext cx="10312400" cy="3581400"/>
          </a:xfrm>
        </p:spPr>
        <p:txBody>
          <a:bodyPr>
            <a:normAutofit/>
          </a:bodyPr>
          <a:lstStyle>
            <a:lvl1pPr marL="0" indent="0">
              <a:buNone/>
              <a:defRPr sz="2000">
                <a:solidFill>
                  <a:srgbClr val="1D2A5A"/>
                </a:solidFill>
                <a:latin typeface="Arial" panose="020B0604020202020204" pitchFamily="34" charset="0"/>
                <a:cs typeface="Arial" panose="020B0604020202020204" pitchFamily="34" charset="0"/>
              </a:defRPr>
            </a:lvl1pPr>
            <a:lvl2pPr marL="457200" indent="0">
              <a:buNone/>
              <a:defRPr>
                <a:solidFill>
                  <a:srgbClr val="1D2A5A"/>
                </a:solidFill>
                <a:latin typeface="Arial" panose="020B0604020202020204" pitchFamily="34" charset="0"/>
                <a:cs typeface="Arial" panose="020B0604020202020204" pitchFamily="34" charset="0"/>
              </a:defRPr>
            </a:lvl2pPr>
          </a:lstStyle>
          <a:p>
            <a:pPr lvl="0"/>
            <a:r>
              <a:rPr lang="en-US"/>
              <a:t>Second level</a:t>
            </a:r>
          </a:p>
        </p:txBody>
      </p:sp>
    </p:spTree>
    <p:extLst>
      <p:ext uri="{BB962C8B-B14F-4D97-AF65-F5344CB8AC3E}">
        <p14:creationId xmlns:p14="http://schemas.microsoft.com/office/powerpoint/2010/main" val="4145091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3554504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68700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2474004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rgbClr val="1D2A5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rgbClr val="1D2A5A"/>
                </a:solidFill>
                <a:latin typeface="Arial" panose="020B0604020202020204" pitchFamily="34" charset="0"/>
                <a:cs typeface="Arial" panose="020B0604020202020204" pitchFamily="34" charset="0"/>
              </a:defRPr>
            </a:lvl1pPr>
            <a:lvl2pPr>
              <a:defRPr sz="2000">
                <a:solidFill>
                  <a:srgbClr val="1D2A5A"/>
                </a:solidFill>
                <a:latin typeface="Arial" panose="020B0604020202020204" pitchFamily="34" charset="0"/>
                <a:cs typeface="Arial" panose="020B0604020202020204" pitchFamily="34" charset="0"/>
              </a:defRPr>
            </a:lvl2pPr>
            <a:lvl3pPr>
              <a:defRPr>
                <a:solidFill>
                  <a:srgbClr val="1D2A5A"/>
                </a:solidFill>
                <a:latin typeface="Arial" panose="020B0604020202020204" pitchFamily="34" charset="0"/>
                <a:cs typeface="Arial" panose="020B0604020202020204" pitchFamily="34" charset="0"/>
              </a:defRPr>
            </a:lvl3pPr>
            <a:lvl4pPr>
              <a:defRPr>
                <a:solidFill>
                  <a:srgbClr val="1D2A5A"/>
                </a:solidFill>
                <a:latin typeface="Arial" panose="020B0604020202020204" pitchFamily="34" charset="0"/>
                <a:cs typeface="Arial" panose="020B0604020202020204" pitchFamily="34" charset="0"/>
              </a:defRPr>
            </a:lvl4pPr>
            <a:lvl5pPr>
              <a:defRPr>
                <a:solidFill>
                  <a:srgbClr val="1D2A5A"/>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5D504E-EE65-45A4-8B48-02C11A0755C1}"/>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F81ADB40-C5E6-4D9B-B355-C15B9AA2A2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058019-309A-41C7-BFC2-84FA8609E4B7}"/>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Picture Placeholder 8">
            <a:extLst>
              <a:ext uri="{FF2B5EF4-FFF2-40B4-BE49-F238E27FC236}">
                <a16:creationId xmlns:a16="http://schemas.microsoft.com/office/drawing/2014/main" id="{52B7145B-D568-4160-9B53-4BAE1ACF7AEC}"/>
              </a:ext>
            </a:extLst>
          </p:cNvPr>
          <p:cNvSpPr>
            <a:spLocks noGrp="1"/>
          </p:cNvSpPr>
          <p:nvPr>
            <p:ph type="pic" sz="quarter" idx="13"/>
          </p:nvPr>
        </p:nvSpPr>
        <p:spPr>
          <a:xfrm>
            <a:off x="2060073" y="2179983"/>
            <a:ext cx="7430304" cy="4200611"/>
          </a:xfrm>
        </p:spPr>
        <p:txBody>
          <a:bodyPr/>
          <a:lstStyle/>
          <a:p>
            <a:endParaRPr lang="en-GB"/>
          </a:p>
        </p:txBody>
      </p:sp>
    </p:spTree>
    <p:extLst>
      <p:ext uri="{BB962C8B-B14F-4D97-AF65-F5344CB8AC3E}">
        <p14:creationId xmlns:p14="http://schemas.microsoft.com/office/powerpoint/2010/main" val="7319551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rgbClr val="1D2A5A"/>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7A170C2-59F7-4009-A469-E73D507C9282}"/>
              </a:ext>
            </a:extLst>
          </p:cNvPr>
          <p:cNvSpPr>
            <a:spLocks noGrp="1"/>
          </p:cNvSpPr>
          <p:nvPr>
            <p:ph type="dt" sz="half" idx="10"/>
          </p:nvPr>
        </p:nvSpPr>
        <p:spPr/>
        <p:txBody>
          <a:bodyPr/>
          <a:lstStyle/>
          <a:p>
            <a:fld id="{C1007A4C-E855-496F-9B23-2E16D63D5466}" type="datetimeFigureOut">
              <a:rPr lang="en-GB" smtClean="0"/>
              <a:t>10/01/2022</a:t>
            </a:fld>
            <a:endParaRPr lang="en-GB" dirty="0"/>
          </a:p>
        </p:txBody>
      </p:sp>
      <p:sp>
        <p:nvSpPr>
          <p:cNvPr id="5" name="Footer Placeholder 4">
            <a:extLst>
              <a:ext uri="{FF2B5EF4-FFF2-40B4-BE49-F238E27FC236}">
                <a16:creationId xmlns:a16="http://schemas.microsoft.com/office/drawing/2014/main" id="{979243F1-506C-49D8-8A6A-B6DA7F5B82D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B448AB1-E34C-4EF3-8355-D9B1BF0F00FE}"/>
              </a:ext>
            </a:extLst>
          </p:cNvPr>
          <p:cNvSpPr>
            <a:spLocks noGrp="1"/>
          </p:cNvSpPr>
          <p:nvPr>
            <p:ph type="sldNum" sz="quarter" idx="12"/>
          </p:nvPr>
        </p:nvSpPr>
        <p:spPr/>
        <p:txBody>
          <a:bodyPr/>
          <a:lstStyle/>
          <a:p>
            <a:fld id="{738D765A-6F71-4C86-A75B-DF5B6384A18D}" type="slidenum">
              <a:rPr lang="en-GB" smtClean="0"/>
              <a:t>‹#›</a:t>
            </a:fld>
            <a:endParaRPr lang="en-GB" dirty="0"/>
          </a:p>
        </p:txBody>
      </p:sp>
      <p:sp>
        <p:nvSpPr>
          <p:cNvPr id="8" name="Title Placeholder 1">
            <a:extLst>
              <a:ext uri="{FF2B5EF4-FFF2-40B4-BE49-F238E27FC236}">
                <a16:creationId xmlns:a16="http://schemas.microsoft.com/office/drawing/2014/main" id="{65841586-D1B2-4752-BAEB-79C85C64506E}"/>
              </a:ext>
            </a:extLst>
          </p:cNvPr>
          <p:cNvSpPr>
            <a:spLocks noGrp="1"/>
          </p:cNvSpPr>
          <p:nvPr>
            <p:ph type="title" hasCustomPrompt="1"/>
          </p:nvPr>
        </p:nvSpPr>
        <p:spPr>
          <a:xfrm>
            <a:off x="616959" y="750493"/>
            <a:ext cx="5182708" cy="2378110"/>
          </a:xfrm>
          <a:prstGeom prst="rect">
            <a:avLst/>
          </a:prstGeom>
        </p:spPr>
        <p:txBody>
          <a:bodyPr vert="horz" lIns="91440" tIns="45720" rIns="91440" bIns="45720" rtlCol="0" anchor="ctr">
            <a:normAutofit/>
          </a:bodyPr>
          <a:lstStyle>
            <a:lvl1pPr>
              <a:defRPr sz="6000" b="1" i="0" baseline="0">
                <a:solidFill>
                  <a:schemeClr val="bg1"/>
                </a:solidFill>
                <a:latin typeface="Arial" panose="020B0604020202020204" pitchFamily="34" charset="0"/>
              </a:defRPr>
            </a:lvl1pPr>
          </a:lstStyle>
          <a:p>
            <a:r>
              <a:rPr lang="en-US" dirty="0"/>
              <a:t>Main title here</a:t>
            </a:r>
          </a:p>
        </p:txBody>
      </p:sp>
      <p:sp>
        <p:nvSpPr>
          <p:cNvPr id="9" name="Text Placeholder 6">
            <a:extLst>
              <a:ext uri="{FF2B5EF4-FFF2-40B4-BE49-F238E27FC236}">
                <a16:creationId xmlns:a16="http://schemas.microsoft.com/office/drawing/2014/main" id="{5B232AA8-D46B-4CB3-9A13-728CBCBB1875}"/>
              </a:ext>
            </a:extLst>
          </p:cNvPr>
          <p:cNvSpPr>
            <a:spLocks noGrp="1"/>
          </p:cNvSpPr>
          <p:nvPr>
            <p:ph type="body" sz="quarter" idx="13" hasCustomPrompt="1"/>
          </p:nvPr>
        </p:nvSpPr>
        <p:spPr>
          <a:xfrm>
            <a:off x="616959" y="3394604"/>
            <a:ext cx="5218227" cy="2260600"/>
          </a:xfrm>
        </p:spPr>
        <p:txBody>
          <a:bodyPr/>
          <a:lstStyle>
            <a:lvl1pPr marL="0" indent="0">
              <a:buNone/>
              <a:defRPr b="1" i="0" baseline="0">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dirty="0"/>
              <a:t>Sub title here</a:t>
            </a:r>
          </a:p>
        </p:txBody>
      </p:sp>
    </p:spTree>
    <p:extLst>
      <p:ext uri="{BB962C8B-B14F-4D97-AF65-F5344CB8AC3E}">
        <p14:creationId xmlns:p14="http://schemas.microsoft.com/office/powerpoint/2010/main" val="24008334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93C320"/>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A0E3103-B614-4C7C-8600-63D0177B83A0}"/>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8D0040B3-1197-498E-8A86-5155675137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965FE6-E195-4C55-91E6-4BC53116DA1B}"/>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9" name="Title 1">
            <a:extLst>
              <a:ext uri="{FF2B5EF4-FFF2-40B4-BE49-F238E27FC236}">
                <a16:creationId xmlns:a16="http://schemas.microsoft.com/office/drawing/2014/main" id="{541AEF82-815B-47D7-AA34-C8E2A76C74EC}"/>
              </a:ext>
            </a:extLst>
          </p:cNvPr>
          <p:cNvSpPr>
            <a:spLocks noGrp="1"/>
          </p:cNvSpPr>
          <p:nvPr>
            <p:ph type="ctrTitle"/>
          </p:nvPr>
        </p:nvSpPr>
        <p:spPr>
          <a:xfrm>
            <a:off x="414728" y="1041400"/>
            <a:ext cx="9144000" cy="2387600"/>
          </a:xfr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0" name="Subtitle 2">
            <a:extLst>
              <a:ext uri="{FF2B5EF4-FFF2-40B4-BE49-F238E27FC236}">
                <a16:creationId xmlns:a16="http://schemas.microsoft.com/office/drawing/2014/main" id="{1F9E0899-CD38-4717-A458-BBB3061E938E}"/>
              </a:ext>
            </a:extLst>
          </p:cNvPr>
          <p:cNvSpPr>
            <a:spLocks noGrp="1"/>
          </p:cNvSpPr>
          <p:nvPr>
            <p:ph type="subTitle" idx="1"/>
          </p:nvPr>
        </p:nvSpPr>
        <p:spPr>
          <a:xfrm>
            <a:off x="414728" y="3521075"/>
            <a:ext cx="9144000" cy="1655762"/>
          </a:xfrm>
        </p:spPr>
        <p:txBody>
          <a:bodyPr>
            <a:normAutofit/>
          </a:bodyPr>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4076455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AFAE0-A2FF-4670-9A47-9CC48A95F08A}"/>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3D739953-F46F-492F-8B06-AD68846DDA46}"/>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7" name="Rectangle 6">
            <a:extLst>
              <a:ext uri="{FF2B5EF4-FFF2-40B4-BE49-F238E27FC236}">
                <a16:creationId xmlns:a16="http://schemas.microsoft.com/office/drawing/2014/main" id="{6C75B650-6B35-4664-AFB7-B9BD13ABBBBC}"/>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8D498A8-36FB-420A-852E-B525E112A267}"/>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Slide Number Placeholder 5">
            <a:extLst>
              <a:ext uri="{FF2B5EF4-FFF2-40B4-BE49-F238E27FC236}">
                <a16:creationId xmlns:a16="http://schemas.microsoft.com/office/drawing/2014/main" id="{AC87AFFC-F455-47EF-9DA4-F7CDEACB9FAE}"/>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2535618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09406-E14B-41C0-A2E8-81BE32C2AF68}"/>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F565AC5D-649D-42DC-8195-B5B42BD5D3A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11D92C52-AFAF-4C24-8B3B-DCD7EC82D2EA}"/>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
        <p:nvSpPr>
          <p:cNvPr id="7" name="Rectangle 6">
            <a:extLst>
              <a:ext uri="{FF2B5EF4-FFF2-40B4-BE49-F238E27FC236}">
                <a16:creationId xmlns:a16="http://schemas.microsoft.com/office/drawing/2014/main" id="{B28D7134-E48F-454E-B2DB-F2C63326B3DB}"/>
              </a:ext>
            </a:extLst>
          </p:cNvPr>
          <p:cNvSpPr/>
          <p:nvPr userDrawn="1"/>
        </p:nvSpPr>
        <p:spPr>
          <a:xfrm>
            <a:off x="0" y="8313"/>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EB8AA27-7BDF-495B-B1EB-1068D95005C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Tree>
    <p:extLst>
      <p:ext uri="{BB962C8B-B14F-4D97-AF65-F5344CB8AC3E}">
        <p14:creationId xmlns:p14="http://schemas.microsoft.com/office/powerpoint/2010/main" val="31167067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771FF-3A4B-4AE7-8B71-FA85C0FA3EA6}"/>
              </a:ext>
            </a:extLst>
          </p:cNvPr>
          <p:cNvSpPr>
            <a:spLocks noGrp="1"/>
          </p:cNvSpPr>
          <p:nvPr>
            <p:ph type="title"/>
          </p:nvPr>
        </p:nvSpPr>
        <p:spPr>
          <a:xfrm>
            <a:off x="831850" y="1709738"/>
            <a:ext cx="10515600" cy="2852737"/>
          </a:xfrm>
        </p:spPr>
        <p:txBody>
          <a:bodyPr anchor="b"/>
          <a:lstStyle>
            <a:lvl1pPr>
              <a:defRPr sz="6000">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B538BC00-CA34-45E7-B184-978E6B4ECE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Rectangle 6">
            <a:extLst>
              <a:ext uri="{FF2B5EF4-FFF2-40B4-BE49-F238E27FC236}">
                <a16:creationId xmlns:a16="http://schemas.microsoft.com/office/drawing/2014/main" id="{876E7B76-04A0-4C49-8454-7A6E198D8B2D}"/>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A20DD22-9A66-469F-B21D-9D8EB01CD745}"/>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Slide Number Placeholder 5">
            <a:extLst>
              <a:ext uri="{FF2B5EF4-FFF2-40B4-BE49-F238E27FC236}">
                <a16:creationId xmlns:a16="http://schemas.microsoft.com/office/drawing/2014/main" id="{2D679B2F-9645-4F40-A22C-BC0D14D2B1FB}"/>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886185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D2A5A"/>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7A170C2-59F7-4009-A469-E73D507C9282}"/>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979243F1-506C-49D8-8A6A-B6DA7F5B82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48AB1-E34C-4EF3-8355-D9B1BF0F00FE}"/>
              </a:ext>
            </a:extLst>
          </p:cNvPr>
          <p:cNvSpPr>
            <a:spLocks noGrp="1"/>
          </p:cNvSpPr>
          <p:nvPr>
            <p:ph type="sldNum" sz="quarter" idx="12"/>
          </p:nvPr>
        </p:nvSpPr>
        <p:spPr/>
        <p:txBody>
          <a:bodyPr/>
          <a:lstStyle/>
          <a:p>
            <a:fld id="{738D765A-6F71-4C86-A75B-DF5B6384A18D}" type="slidenum">
              <a:rPr lang="en-GB" smtClean="0"/>
              <a:t>‹#›</a:t>
            </a:fld>
            <a:endParaRPr lang="en-GB"/>
          </a:p>
        </p:txBody>
      </p:sp>
      <p:sp>
        <p:nvSpPr>
          <p:cNvPr id="8" name="Title Placeholder 1">
            <a:extLst>
              <a:ext uri="{FF2B5EF4-FFF2-40B4-BE49-F238E27FC236}">
                <a16:creationId xmlns:a16="http://schemas.microsoft.com/office/drawing/2014/main" id="{65841586-D1B2-4752-BAEB-79C85C64506E}"/>
              </a:ext>
            </a:extLst>
          </p:cNvPr>
          <p:cNvSpPr>
            <a:spLocks noGrp="1"/>
          </p:cNvSpPr>
          <p:nvPr>
            <p:ph type="title" hasCustomPrompt="1"/>
          </p:nvPr>
        </p:nvSpPr>
        <p:spPr>
          <a:xfrm>
            <a:off x="616959" y="750493"/>
            <a:ext cx="5182708" cy="2378110"/>
          </a:xfrm>
          <a:prstGeom prst="rect">
            <a:avLst/>
          </a:prstGeom>
        </p:spPr>
        <p:txBody>
          <a:bodyPr vert="horz" lIns="91440" tIns="45720" rIns="91440" bIns="45720" rtlCol="0" anchor="ctr">
            <a:normAutofit/>
          </a:bodyPr>
          <a:lstStyle>
            <a:lvl1pPr>
              <a:defRPr sz="6000" b="1" i="0" baseline="0">
                <a:solidFill>
                  <a:schemeClr val="bg1"/>
                </a:solidFill>
                <a:latin typeface="Arial" panose="020B0604020202020204" pitchFamily="34" charset="0"/>
              </a:defRPr>
            </a:lvl1pPr>
          </a:lstStyle>
          <a:p>
            <a:r>
              <a:rPr lang="en-US"/>
              <a:t>Main title here</a:t>
            </a:r>
          </a:p>
        </p:txBody>
      </p:sp>
      <p:sp>
        <p:nvSpPr>
          <p:cNvPr id="9" name="Text Placeholder 6">
            <a:extLst>
              <a:ext uri="{FF2B5EF4-FFF2-40B4-BE49-F238E27FC236}">
                <a16:creationId xmlns:a16="http://schemas.microsoft.com/office/drawing/2014/main" id="{5B232AA8-D46B-4CB3-9A13-728CBCBB1875}"/>
              </a:ext>
            </a:extLst>
          </p:cNvPr>
          <p:cNvSpPr>
            <a:spLocks noGrp="1"/>
          </p:cNvSpPr>
          <p:nvPr>
            <p:ph type="body" sz="quarter" idx="13" hasCustomPrompt="1"/>
          </p:nvPr>
        </p:nvSpPr>
        <p:spPr>
          <a:xfrm>
            <a:off x="616959" y="3394604"/>
            <a:ext cx="5218227" cy="2260600"/>
          </a:xfrm>
        </p:spPr>
        <p:txBody>
          <a:bodyPr/>
          <a:lstStyle>
            <a:lvl1pPr marL="0" indent="0">
              <a:buNone/>
              <a:defRPr b="1" i="0" baseline="0">
                <a:solidFill>
                  <a:schemeClr val="bg1"/>
                </a:solidFill>
                <a:latin typeface="Arial" panose="020B0604020202020204" pitchFamily="34" charset="0"/>
                <a:cs typeface="Arial" panose="020B0604020202020204" pitchFamily="34" charset="0"/>
              </a:defRPr>
            </a:lvl1pPr>
            <a:lvl2pPr marL="457200" indent="0">
              <a:buNone/>
              <a:defRPr/>
            </a:lvl2pPr>
          </a:lstStyle>
          <a:p>
            <a:pPr lvl="0"/>
            <a:r>
              <a:rPr lang="en-US"/>
              <a:t>Sub title here</a:t>
            </a:r>
          </a:p>
        </p:txBody>
      </p:sp>
    </p:spTree>
    <p:extLst>
      <p:ext uri="{BB962C8B-B14F-4D97-AF65-F5344CB8AC3E}">
        <p14:creationId xmlns:p14="http://schemas.microsoft.com/office/powerpoint/2010/main" val="1359408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01F7C-3893-4681-94F5-B9861554E453}"/>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426C2-2B40-4E1C-9CC4-A2BC971FE275}"/>
              </a:ext>
            </a:extLst>
          </p:cNvPr>
          <p:cNvSpPr>
            <a:spLocks noGrp="1"/>
          </p:cNvSpPr>
          <p:nvPr>
            <p:ph sz="half" idx="1"/>
          </p:nvPr>
        </p:nvSpPr>
        <p:spPr>
          <a:xfrm>
            <a:off x="838200" y="1825625"/>
            <a:ext cx="51816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86E1B8C8-C3F7-4794-A607-B4D3DA5482A7}"/>
              </a:ext>
            </a:extLst>
          </p:cNvPr>
          <p:cNvSpPr>
            <a:spLocks noGrp="1"/>
          </p:cNvSpPr>
          <p:nvPr>
            <p:ph sz="half" idx="2"/>
          </p:nvPr>
        </p:nvSpPr>
        <p:spPr>
          <a:xfrm>
            <a:off x="6172200" y="1825625"/>
            <a:ext cx="51816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a:extLst>
              <a:ext uri="{FF2B5EF4-FFF2-40B4-BE49-F238E27FC236}">
                <a16:creationId xmlns:a16="http://schemas.microsoft.com/office/drawing/2014/main" id="{6DDFE1F2-92F3-479D-B4C6-07F579949017}"/>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2A03F2B-8A8B-4860-9161-04EC6DC4E76D}"/>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0" name="Slide Number Placeholder 5">
            <a:extLst>
              <a:ext uri="{FF2B5EF4-FFF2-40B4-BE49-F238E27FC236}">
                <a16:creationId xmlns:a16="http://schemas.microsoft.com/office/drawing/2014/main" id="{196DF6DD-1422-43BD-AABC-68FA5AB335A2}"/>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248431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0B61A-168D-48A8-AF23-A04252F7D382}"/>
              </a:ext>
            </a:extLst>
          </p:cNvPr>
          <p:cNvSpPr>
            <a:spLocks noGrp="1"/>
          </p:cNvSpPr>
          <p:nvPr>
            <p:ph type="title"/>
          </p:nvPr>
        </p:nvSpPr>
        <p:spPr>
          <a:xfrm>
            <a:off x="839788" y="365125"/>
            <a:ext cx="10515600" cy="1325563"/>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EDA701F-8760-4411-91D7-40BE99009EAF}"/>
              </a:ext>
            </a:extLst>
          </p:cNvPr>
          <p:cNvSpPr>
            <a:spLocks noGrp="1"/>
          </p:cNvSpPr>
          <p:nvPr>
            <p:ph type="body" idx="1"/>
          </p:nvPr>
        </p:nvSpPr>
        <p:spPr>
          <a:xfrm>
            <a:off x="839788" y="1681163"/>
            <a:ext cx="5157787" cy="82391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C63383D-16C5-41CA-9A35-E6E2F862A97A}"/>
              </a:ext>
            </a:extLst>
          </p:cNvPr>
          <p:cNvSpPr>
            <a:spLocks noGrp="1"/>
          </p:cNvSpPr>
          <p:nvPr>
            <p:ph sz="half" idx="2"/>
          </p:nvPr>
        </p:nvSpPr>
        <p:spPr>
          <a:xfrm>
            <a:off x="839788" y="2505075"/>
            <a:ext cx="5157787" cy="368458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4FDCA6-A54F-4A52-A850-95333B171397}"/>
              </a:ext>
            </a:extLst>
          </p:cNvPr>
          <p:cNvSpPr>
            <a:spLocks noGrp="1"/>
          </p:cNvSpPr>
          <p:nvPr>
            <p:ph type="body" sz="quarter" idx="3"/>
          </p:nvPr>
        </p:nvSpPr>
        <p:spPr>
          <a:xfrm>
            <a:off x="6172200" y="1681163"/>
            <a:ext cx="5183188" cy="82391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5F60C803-F287-4D5C-91CD-689AA6D0A6C8}"/>
              </a:ext>
            </a:extLst>
          </p:cNvPr>
          <p:cNvSpPr>
            <a:spLocks noGrp="1"/>
          </p:cNvSpPr>
          <p:nvPr>
            <p:ph sz="quarter" idx="4"/>
          </p:nvPr>
        </p:nvSpPr>
        <p:spPr>
          <a:xfrm>
            <a:off x="6172200" y="2505075"/>
            <a:ext cx="5183188" cy="368458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a:extLst>
              <a:ext uri="{FF2B5EF4-FFF2-40B4-BE49-F238E27FC236}">
                <a16:creationId xmlns:a16="http://schemas.microsoft.com/office/drawing/2014/main" id="{D0268158-4EA4-4E0A-AA38-C842D62AE120}"/>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5C372C5-9839-455F-81CB-760FAB52944C}"/>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2" name="Slide Number Placeholder 5">
            <a:extLst>
              <a:ext uri="{FF2B5EF4-FFF2-40B4-BE49-F238E27FC236}">
                <a16:creationId xmlns:a16="http://schemas.microsoft.com/office/drawing/2014/main" id="{D1A9686E-195D-4A2A-A90D-55DA27F207BC}"/>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27076254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AE14B-3ABC-436C-9DA8-0D048887E7E7}"/>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6" name="Rectangle 5">
            <a:extLst>
              <a:ext uri="{FF2B5EF4-FFF2-40B4-BE49-F238E27FC236}">
                <a16:creationId xmlns:a16="http://schemas.microsoft.com/office/drawing/2014/main" id="{CDEFF284-75FA-4C41-9719-195785127D4A}"/>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7A42BA-2660-4B1E-942E-AB81AE56B3C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8" name="Slide Number Placeholder 5">
            <a:extLst>
              <a:ext uri="{FF2B5EF4-FFF2-40B4-BE49-F238E27FC236}">
                <a16:creationId xmlns:a16="http://schemas.microsoft.com/office/drawing/2014/main" id="{FF72E36E-B991-4F82-B33C-2049267DF98B}"/>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31780896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1E6B72-FB62-41A3-B189-F7438E8E9643}"/>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2CE4569E-7EBC-408A-A57E-6A40A4830361}"/>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7" name="Slide Number Placeholder 5">
            <a:extLst>
              <a:ext uri="{FF2B5EF4-FFF2-40B4-BE49-F238E27FC236}">
                <a16:creationId xmlns:a16="http://schemas.microsoft.com/office/drawing/2014/main" id="{18A6B28E-3533-494C-85FA-B51706D2D021}"/>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1068139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1A4A6-D08A-42BF-A8E1-9FE529F1C235}"/>
              </a:ext>
            </a:extLst>
          </p:cNvPr>
          <p:cNvSpPr>
            <a:spLocks noGrp="1"/>
          </p:cNvSpPr>
          <p:nvPr>
            <p:ph type="title"/>
          </p:nvPr>
        </p:nvSpPr>
        <p:spPr>
          <a:xfrm>
            <a:off x="839788" y="457200"/>
            <a:ext cx="3932237" cy="1600200"/>
          </a:xfrm>
        </p:spPr>
        <p:txBody>
          <a:bodyPr anchor="b"/>
          <a:lstStyle>
            <a:lvl1pPr>
              <a:defRPr sz="3200">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81A4BDC5-691A-4AE6-A6E9-2391ED398DB4}"/>
              </a:ext>
            </a:extLst>
          </p:cNvPr>
          <p:cNvSpPr>
            <a:spLocks noGrp="1"/>
          </p:cNvSpPr>
          <p:nvPr>
            <p:ph idx="1"/>
          </p:nvPr>
        </p:nvSpPr>
        <p:spPr>
          <a:xfrm>
            <a:off x="5183188" y="987425"/>
            <a:ext cx="6172200" cy="4873625"/>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B3E986D8-0A8D-4C07-999F-533646812855}"/>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Rectangle 7">
            <a:extLst>
              <a:ext uri="{FF2B5EF4-FFF2-40B4-BE49-F238E27FC236}">
                <a16:creationId xmlns:a16="http://schemas.microsoft.com/office/drawing/2014/main" id="{FAF0E7C8-4F45-436D-992D-19D716CBA7EC}"/>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2BDD758-F4A3-4BD5-ABE4-1004A97256FA}"/>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0" name="Slide Number Placeholder 5">
            <a:extLst>
              <a:ext uri="{FF2B5EF4-FFF2-40B4-BE49-F238E27FC236}">
                <a16:creationId xmlns:a16="http://schemas.microsoft.com/office/drawing/2014/main" id="{33DE3E0F-5DB9-44C6-8799-0D7E5A5AD79F}"/>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3439614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C03EA-393D-4C35-9AC5-5F41FC44CFCC}"/>
              </a:ext>
            </a:extLst>
          </p:cNvPr>
          <p:cNvSpPr>
            <a:spLocks noGrp="1"/>
          </p:cNvSpPr>
          <p:nvPr>
            <p:ph type="title"/>
          </p:nvPr>
        </p:nvSpPr>
        <p:spPr>
          <a:xfrm>
            <a:off x="839788" y="457200"/>
            <a:ext cx="3932237" cy="1600200"/>
          </a:xfrm>
        </p:spPr>
        <p:txBody>
          <a:bodyPr anchor="b"/>
          <a:lstStyle>
            <a:lvl1pPr>
              <a:defRPr sz="3200">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C3AD19C9-2AEC-4D0D-9B14-DF67025389C6}"/>
              </a:ext>
            </a:extLst>
          </p:cNvPr>
          <p:cNvSpPr>
            <a:spLocks noGrp="1"/>
          </p:cNvSpPr>
          <p:nvPr>
            <p:ph type="pic" idx="1"/>
          </p:nvPr>
        </p:nvSpPr>
        <p:spPr>
          <a:xfrm>
            <a:off x="5183188" y="987425"/>
            <a:ext cx="6172200" cy="4873625"/>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a:extLst>
              <a:ext uri="{FF2B5EF4-FFF2-40B4-BE49-F238E27FC236}">
                <a16:creationId xmlns:a16="http://schemas.microsoft.com/office/drawing/2014/main" id="{B0C788D9-7B4E-4438-BE74-5FF2D6208ED6}"/>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Rectangle 7">
            <a:extLst>
              <a:ext uri="{FF2B5EF4-FFF2-40B4-BE49-F238E27FC236}">
                <a16:creationId xmlns:a16="http://schemas.microsoft.com/office/drawing/2014/main" id="{E66E4714-30A7-450E-AE49-777C116546F6}"/>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FA1FD12C-FBD4-4A4E-A676-D3AC0EAFB2AD}"/>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0" name="Slide Number Placeholder 5">
            <a:extLst>
              <a:ext uri="{FF2B5EF4-FFF2-40B4-BE49-F238E27FC236}">
                <a16:creationId xmlns:a16="http://schemas.microsoft.com/office/drawing/2014/main" id="{F0AD73C4-E928-457C-A680-AA6C07185A3A}"/>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2881204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09344-23F5-4712-92E2-A4F56789B6D1}"/>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Vertical Text Placeholder 2">
            <a:extLst>
              <a:ext uri="{FF2B5EF4-FFF2-40B4-BE49-F238E27FC236}">
                <a16:creationId xmlns:a16="http://schemas.microsoft.com/office/drawing/2014/main" id="{3A66CB42-C3B4-40C5-BB08-D3363E6D1376}"/>
              </a:ext>
            </a:extLst>
          </p:cNvPr>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C0013822-249C-4B4C-B63B-CD182EBB0AFF}"/>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0E450FE-53B2-4566-96C4-F440BABF1301}"/>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Slide Number Placeholder 5">
            <a:extLst>
              <a:ext uri="{FF2B5EF4-FFF2-40B4-BE49-F238E27FC236}">
                <a16:creationId xmlns:a16="http://schemas.microsoft.com/office/drawing/2014/main" id="{6795E545-D5A8-477E-BD69-1EDD85393FF9}"/>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0689286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DA0843-5CA1-46A3-938F-90334C74918B}"/>
              </a:ext>
            </a:extLst>
          </p:cNvPr>
          <p:cNvSpPr>
            <a:spLocks noGrp="1"/>
          </p:cNvSpPr>
          <p:nvPr>
            <p:ph type="title" orient="vert"/>
          </p:nvPr>
        </p:nvSpPr>
        <p:spPr>
          <a:xfrm>
            <a:off x="8724900" y="365125"/>
            <a:ext cx="2628900" cy="5811838"/>
          </a:xfrm>
        </p:spPr>
        <p:txBody>
          <a:bodyPr vert="eaVert"/>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Vertical Text Placeholder 2">
            <a:extLst>
              <a:ext uri="{FF2B5EF4-FFF2-40B4-BE49-F238E27FC236}">
                <a16:creationId xmlns:a16="http://schemas.microsoft.com/office/drawing/2014/main" id="{A767EC6A-53DF-4645-BF71-C29ECEC62A9E}"/>
              </a:ext>
            </a:extLst>
          </p:cNvPr>
          <p:cNvSpPr>
            <a:spLocks noGrp="1"/>
          </p:cNvSpPr>
          <p:nvPr>
            <p:ph type="body" orient="vert" idx="1"/>
          </p:nvPr>
        </p:nvSpPr>
        <p:spPr>
          <a:xfrm>
            <a:off x="838200" y="365125"/>
            <a:ext cx="7734300" cy="5811838"/>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E95913AC-EB75-440F-8E34-99E603649203}"/>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EE910AE-7798-414D-A1F1-CAF376FE9E42}"/>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Slide Number Placeholder 5">
            <a:extLst>
              <a:ext uri="{FF2B5EF4-FFF2-40B4-BE49-F238E27FC236}">
                <a16:creationId xmlns:a16="http://schemas.microsoft.com/office/drawing/2014/main" id="{4A60CC97-553C-4790-BBF6-2AFE27B5D974}"/>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33986945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1_Comparison">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D2E5D55-1B91-D044-80D6-EE3FAA65C505}"/>
              </a:ext>
            </a:extLst>
          </p:cNvPr>
          <p:cNvSpPr/>
          <p:nvPr/>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21FE4F5-9709-7B41-84FB-95794EE95134}"/>
              </a:ext>
              <a:ext uri="{C183D7F6-B498-43B3-948B-1728B52AA6E4}">
                <adec:decorative xmlns:adec="http://schemas.microsoft.com/office/drawing/2017/decorative" val="1"/>
              </a:ext>
            </a:extLst>
          </p:cNvPr>
          <p:cNvSpPr/>
          <p:nvPr/>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 name="Text Placeholder 2">
            <a:extLst>
              <a:ext uri="{FF2B5EF4-FFF2-40B4-BE49-F238E27FC236}">
                <a16:creationId xmlns:a16="http://schemas.microsoft.com/office/drawing/2014/main" id="{7530E1FD-65CF-1440-AC9D-4AABA2614914}"/>
              </a:ext>
            </a:extLst>
          </p:cNvPr>
          <p:cNvSpPr>
            <a:spLocks noGrp="1"/>
          </p:cNvSpPr>
          <p:nvPr>
            <p:ph type="body" sz="quarter" idx="10" hasCustomPrompt="1"/>
          </p:nvPr>
        </p:nvSpPr>
        <p:spPr>
          <a:xfrm>
            <a:off x="593196" y="584729"/>
            <a:ext cx="10312400" cy="998537"/>
          </a:xfrm>
        </p:spPr>
        <p:txBody>
          <a:bodyPr>
            <a:normAutofit/>
          </a:bodyPr>
          <a:lstStyle>
            <a:lvl1pPr marL="0" indent="0">
              <a:buNone/>
              <a:defRPr sz="4000" b="1" i="0">
                <a:solidFill>
                  <a:schemeClr val="tx1"/>
                </a:solidFill>
                <a:latin typeface="Arial" panose="020B0604020202020204" pitchFamily="34" charset="0"/>
                <a:cs typeface="Arial" panose="020B0604020202020204" pitchFamily="34" charset="0"/>
              </a:defRPr>
            </a:lvl1pPr>
          </a:lstStyle>
          <a:p>
            <a:pPr lvl="0"/>
            <a:r>
              <a:rPr lang="en-US" dirty="0"/>
              <a:t>Main title goes here</a:t>
            </a:r>
          </a:p>
        </p:txBody>
      </p:sp>
      <p:sp>
        <p:nvSpPr>
          <p:cNvPr id="5" name="Text Placeholder 4">
            <a:extLst>
              <a:ext uri="{FF2B5EF4-FFF2-40B4-BE49-F238E27FC236}">
                <a16:creationId xmlns:a16="http://schemas.microsoft.com/office/drawing/2014/main" id="{36D2143F-5CE3-4642-8181-76EE5B1D0C67}"/>
              </a:ext>
            </a:extLst>
          </p:cNvPr>
          <p:cNvSpPr>
            <a:spLocks noGrp="1"/>
          </p:cNvSpPr>
          <p:nvPr>
            <p:ph type="body" sz="quarter" idx="11" hasCustomPrompt="1"/>
          </p:nvPr>
        </p:nvSpPr>
        <p:spPr>
          <a:xfrm>
            <a:off x="593725" y="1651000"/>
            <a:ext cx="10312400" cy="3581400"/>
          </a:xfrm>
        </p:spPr>
        <p:txBody>
          <a:bodyPr>
            <a:normAutofit/>
          </a:bodyPr>
          <a:lstStyle>
            <a:lvl1pPr marL="0" indent="0">
              <a:buNone/>
              <a:defRPr sz="2000">
                <a:solidFill>
                  <a:schemeClr val="tx1"/>
                </a:solidFill>
                <a:latin typeface="Arial" panose="020B0604020202020204" pitchFamily="34" charset="0"/>
                <a:cs typeface="Arial" panose="020B0604020202020204" pitchFamily="34" charset="0"/>
              </a:defRPr>
            </a:lvl1pPr>
            <a:lvl2pPr marL="457200" indent="0">
              <a:buNone/>
              <a:defRPr>
                <a:solidFill>
                  <a:srgbClr val="1D2A5A"/>
                </a:solidFill>
                <a:latin typeface="Arial" panose="020B0604020202020204" pitchFamily="34" charset="0"/>
                <a:cs typeface="Arial" panose="020B0604020202020204" pitchFamily="34" charset="0"/>
              </a:defRPr>
            </a:lvl2pPr>
          </a:lstStyle>
          <a:p>
            <a:pPr lvl="0"/>
            <a:r>
              <a:rPr lang="en-US" dirty="0"/>
              <a:t>Second level</a:t>
            </a:r>
          </a:p>
        </p:txBody>
      </p:sp>
      <p:sp>
        <p:nvSpPr>
          <p:cNvPr id="7" name="Slide Number Placeholder 5">
            <a:extLst>
              <a:ext uri="{FF2B5EF4-FFF2-40B4-BE49-F238E27FC236}">
                <a16:creationId xmlns:a16="http://schemas.microsoft.com/office/drawing/2014/main" id="{225BC353-29BE-4B3F-A62F-2710B61CC9B3}"/>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a:p>
        </p:txBody>
      </p:sp>
    </p:spTree>
    <p:extLst>
      <p:ext uri="{BB962C8B-B14F-4D97-AF65-F5344CB8AC3E}">
        <p14:creationId xmlns:p14="http://schemas.microsoft.com/office/powerpoint/2010/main" val="115341453"/>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59411-19B1-470D-9230-5C5A342903AF}"/>
              </a:ext>
            </a:extLst>
          </p:cNvPr>
          <p:cNvSpPr>
            <a:spLocks noGrp="1"/>
          </p:cNvSpPr>
          <p:nvPr>
            <p:ph type="title"/>
          </p:nvPr>
        </p:nvSpPr>
        <p:spPr/>
        <p:txBody>
          <a:bodyPr>
            <a:normAutofit/>
          </a:bodyPr>
          <a:lstStyle>
            <a:lvl1pPr>
              <a:defRPr sz="40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011F7EF5-A197-4EBC-ABCF-BFDB4326180D}"/>
              </a:ext>
            </a:extLst>
          </p:cNvPr>
          <p:cNvSpPr>
            <a:spLocks noGrp="1"/>
          </p:cNvSpPr>
          <p:nvPr>
            <p:ph idx="1"/>
          </p:nvPr>
        </p:nvSpPr>
        <p:spPr/>
        <p:txBody>
          <a:bodyPr/>
          <a:lstStyle>
            <a:lvl1pPr>
              <a:defRPr sz="2000">
                <a:solidFill>
                  <a:schemeClr val="tx1"/>
                </a:solidFill>
                <a:latin typeface="Arial" panose="020B0604020202020204" pitchFamily="34" charset="0"/>
                <a:cs typeface="Arial" panose="020B0604020202020204" pitchFamily="34" charset="0"/>
              </a:defRPr>
            </a:lvl1pPr>
            <a:lvl2pPr>
              <a:defRPr sz="2000">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Oval 6">
            <a:extLst>
              <a:ext uri="{FF2B5EF4-FFF2-40B4-BE49-F238E27FC236}">
                <a16:creationId xmlns:a16="http://schemas.microsoft.com/office/drawing/2014/main" id="{AEA745B4-6728-4628-93ED-B51491525283}"/>
              </a:ext>
              <a:ext uri="{C183D7F6-B498-43B3-948B-1728B52AA6E4}">
                <adec:decorative xmlns:adec="http://schemas.microsoft.com/office/drawing/2017/decorative" val="1"/>
              </a:ext>
            </a:extLst>
          </p:cNvPr>
          <p:cNvSpPr/>
          <p:nvPr userDrawn="1"/>
        </p:nvSpPr>
        <p:spPr>
          <a:xfrm>
            <a:off x="4185434" y="5646045"/>
            <a:ext cx="4594279" cy="4594279"/>
          </a:xfrm>
          <a:prstGeom prst="ellipse">
            <a:avLst/>
          </a:prstGeom>
          <a:solidFill>
            <a:srgbClr val="97BF0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0" name="Rectangle 9">
            <a:extLst>
              <a:ext uri="{FF2B5EF4-FFF2-40B4-BE49-F238E27FC236}">
                <a16:creationId xmlns:a16="http://schemas.microsoft.com/office/drawing/2014/main" id="{16FDC254-940B-471E-80A5-02FD7055081F}"/>
              </a:ext>
            </a:extLst>
          </p:cNvPr>
          <p:cNvSpPr/>
          <p:nvPr userDrawn="1"/>
        </p:nvSpPr>
        <p:spPr>
          <a:xfrm>
            <a:off x="0" y="0"/>
            <a:ext cx="12192000" cy="118437"/>
          </a:xfrm>
          <a:prstGeom prst="rect">
            <a:avLst/>
          </a:prstGeom>
          <a:solidFill>
            <a:srgbClr val="98B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EE0E12FA-FEF5-474E-86FB-0E40ABE5CAA5}"/>
              </a:ext>
            </a:extLst>
          </p:cNvPr>
          <p:cNvSpPr>
            <a:spLocks noGrp="1"/>
          </p:cNvSpPr>
          <p:nvPr>
            <p:ph type="sldNum" sz="quarter" idx="12"/>
          </p:nvPr>
        </p:nvSpPr>
        <p:spPr>
          <a:xfrm>
            <a:off x="9392060" y="6446895"/>
            <a:ext cx="2743200" cy="365125"/>
          </a:xfrm>
        </p:spPr>
        <p:txBody>
          <a:bodyPr/>
          <a:lstStyle/>
          <a:p>
            <a:fld id="{D31D43A4-D862-43B5-BE09-5A519C875FDE}" type="slidenum">
              <a:rPr lang="en-GB" smtClean="0"/>
              <a:t>‹#›</a:t>
            </a:fld>
            <a:endParaRPr lang="en-GB" dirty="0"/>
          </a:p>
        </p:txBody>
      </p:sp>
    </p:spTree>
    <p:extLst>
      <p:ext uri="{BB962C8B-B14F-4D97-AF65-F5344CB8AC3E}">
        <p14:creationId xmlns:p14="http://schemas.microsoft.com/office/powerpoint/2010/main" val="2059419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D3D1-B7B8-4C4B-B3F5-E4F6E2588DE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769E26-0F45-486D-9882-0C28FAA932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A60B7F7-7F8B-4A62-BA8C-DB6AE718F2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2EEF4E-CCF0-4EAB-BCA8-5AC29EF7908B}"/>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6" name="Footer Placeholder 5">
            <a:extLst>
              <a:ext uri="{FF2B5EF4-FFF2-40B4-BE49-F238E27FC236}">
                <a16:creationId xmlns:a16="http://schemas.microsoft.com/office/drawing/2014/main" id="{1092BF42-220A-40B9-AAEB-3B4B8D9EE5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64718D-D040-4272-A837-B8E02AF0D323}"/>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3900780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1D104-417A-4703-9E22-6E22B04778B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AD79C3-0CD8-4852-BD5E-4B52D8E57C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D97CA2-243F-4428-9509-847A2C4B6A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D825176-B159-4655-B0E2-942DD91F12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875414-549F-4F45-8F99-EE39782124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7A28E7A-5372-4E59-AB02-68DA1C822AB3}"/>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8" name="Footer Placeholder 7">
            <a:extLst>
              <a:ext uri="{FF2B5EF4-FFF2-40B4-BE49-F238E27FC236}">
                <a16:creationId xmlns:a16="http://schemas.microsoft.com/office/drawing/2014/main" id="{A4B7CE48-18C8-4951-8E90-6414C09A5E7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BD9CD8A-3CEC-4E32-B685-AECCEEDBFE21}"/>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991717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5D7AC-4723-4DEF-98E7-29D0AB718F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81DD3-3B87-4E08-B61B-99C645AC7D7F}"/>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4" name="Footer Placeholder 3">
            <a:extLst>
              <a:ext uri="{FF2B5EF4-FFF2-40B4-BE49-F238E27FC236}">
                <a16:creationId xmlns:a16="http://schemas.microsoft.com/office/drawing/2014/main" id="{AE71F848-513E-41F9-860D-B34EFA552DA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214CB4-8C12-422B-AD90-9B2C08CB94FF}"/>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3509661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899511-F4E0-4E6B-88E2-E55E810DC617}"/>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3" name="Footer Placeholder 2">
            <a:extLst>
              <a:ext uri="{FF2B5EF4-FFF2-40B4-BE49-F238E27FC236}">
                <a16:creationId xmlns:a16="http://schemas.microsoft.com/office/drawing/2014/main" id="{6A7F0D1A-2B7E-4E29-B52A-B2FA16B3C2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8387CD5-DD33-4A36-90EC-6393FDFEE10B}"/>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3831977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C1834-D8F4-4C3A-93DB-7A94594606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1F9139-9D24-4EF4-9E7A-17C69B6194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E392E0D-FD12-40DF-98B4-4ADA434D7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403F12-E30E-4120-A84B-9B89D6194459}"/>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6" name="Footer Placeholder 5">
            <a:extLst>
              <a:ext uri="{FF2B5EF4-FFF2-40B4-BE49-F238E27FC236}">
                <a16:creationId xmlns:a16="http://schemas.microsoft.com/office/drawing/2014/main" id="{3E9EFBC8-5978-4C07-A921-979DA506C0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6B3BF4-3C07-43B6-8010-72C2CC706B68}"/>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2124727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15EA3-4ED9-4DB9-8D99-8D822BE511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11D605-0879-496F-96B4-606189DAB6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FEFCD46-BE9A-4BC8-9C46-38409A74F2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8DD9CA-0F09-4294-8092-29250007BB89}"/>
              </a:ext>
            </a:extLst>
          </p:cNvPr>
          <p:cNvSpPr>
            <a:spLocks noGrp="1"/>
          </p:cNvSpPr>
          <p:nvPr>
            <p:ph type="dt" sz="half" idx="10"/>
          </p:nvPr>
        </p:nvSpPr>
        <p:spPr/>
        <p:txBody>
          <a:bodyPr/>
          <a:lstStyle/>
          <a:p>
            <a:fld id="{C1007A4C-E855-496F-9B23-2E16D63D5466}" type="datetimeFigureOut">
              <a:rPr lang="en-GB" smtClean="0"/>
              <a:t>10/01/2022</a:t>
            </a:fld>
            <a:endParaRPr lang="en-GB"/>
          </a:p>
        </p:txBody>
      </p:sp>
      <p:sp>
        <p:nvSpPr>
          <p:cNvPr id="6" name="Footer Placeholder 5">
            <a:extLst>
              <a:ext uri="{FF2B5EF4-FFF2-40B4-BE49-F238E27FC236}">
                <a16:creationId xmlns:a16="http://schemas.microsoft.com/office/drawing/2014/main" id="{AEFEF313-8950-498C-A7D0-A954FA97F6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D298D8-D2A3-4316-9937-0721E2D9F579}"/>
              </a:ext>
            </a:extLst>
          </p:cNvPr>
          <p:cNvSpPr>
            <a:spLocks noGrp="1"/>
          </p:cNvSpPr>
          <p:nvPr>
            <p:ph type="sldNum" sz="quarter" idx="12"/>
          </p:nvPr>
        </p:nvSpPr>
        <p:spPr/>
        <p:txBody>
          <a:bodyPr/>
          <a:lstStyle/>
          <a:p>
            <a:fld id="{738D765A-6F71-4C86-A75B-DF5B6384A18D}" type="slidenum">
              <a:rPr lang="en-GB" smtClean="0"/>
              <a:t>‹#›</a:t>
            </a:fld>
            <a:endParaRPr lang="en-GB"/>
          </a:p>
        </p:txBody>
      </p:sp>
    </p:spTree>
    <p:extLst>
      <p:ext uri="{BB962C8B-B14F-4D97-AF65-F5344CB8AC3E}">
        <p14:creationId xmlns:p14="http://schemas.microsoft.com/office/powerpoint/2010/main" val="2577334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theme" Target="../theme/theme2.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2F28A2-D478-4C90-BFEB-F6923740A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8CF60C-112B-4DD9-9B08-C9C8681CC9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AB30F71-FE57-4738-AE8E-4385BF2F43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007A4C-E855-496F-9B23-2E16D63D5466}" type="datetimeFigureOut">
              <a:rPr lang="en-GB" smtClean="0"/>
              <a:t>10/01/2022</a:t>
            </a:fld>
            <a:endParaRPr lang="en-GB"/>
          </a:p>
        </p:txBody>
      </p:sp>
      <p:sp>
        <p:nvSpPr>
          <p:cNvPr id="5" name="Footer Placeholder 4">
            <a:extLst>
              <a:ext uri="{FF2B5EF4-FFF2-40B4-BE49-F238E27FC236}">
                <a16:creationId xmlns:a16="http://schemas.microsoft.com/office/drawing/2014/main" id="{6E473F2A-758F-474D-BD9E-83873A0B89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2429029-5897-4721-BF3F-44E20AAB7E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D765A-6F71-4C86-A75B-DF5B6384A18D}" type="slidenum">
              <a:rPr lang="en-GB" smtClean="0"/>
              <a:t>‹#›</a:t>
            </a:fld>
            <a:endParaRPr lang="en-GB"/>
          </a:p>
        </p:txBody>
      </p:sp>
      <p:sp>
        <p:nvSpPr>
          <p:cNvPr id="7" name="Oval 6">
            <a:extLst>
              <a:ext uri="{FF2B5EF4-FFF2-40B4-BE49-F238E27FC236}">
                <a16:creationId xmlns:a16="http://schemas.microsoft.com/office/drawing/2014/main" id="{341EE863-761D-4991-8CFF-7A8EB4A62844}"/>
              </a:ext>
              <a:ext uri="{C183D7F6-B498-43B3-948B-1728B52AA6E4}">
                <adec:decorative xmlns:adec="http://schemas.microsoft.com/office/drawing/2017/decorative" val="1"/>
              </a:ext>
            </a:extLst>
          </p:cNvPr>
          <p:cNvSpPr/>
          <p:nvPr userDrawn="1"/>
        </p:nvSpPr>
        <p:spPr>
          <a:xfrm>
            <a:off x="-314497" y="5281202"/>
            <a:ext cx="3351716" cy="3351716"/>
          </a:xfrm>
          <a:prstGeom prst="ellipse">
            <a:avLst/>
          </a:prstGeom>
          <a:solidFill>
            <a:schemeClr val="tx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8" name="Oval 7">
            <a:extLst>
              <a:ext uri="{FF2B5EF4-FFF2-40B4-BE49-F238E27FC236}">
                <a16:creationId xmlns:a16="http://schemas.microsoft.com/office/drawing/2014/main" id="{1618DE70-DA12-4811-A071-196CD2DB52AB}"/>
              </a:ext>
              <a:ext uri="{C183D7F6-B498-43B3-948B-1728B52AA6E4}">
                <adec:decorative xmlns:adec="http://schemas.microsoft.com/office/drawing/2017/decorative" val="1"/>
              </a:ext>
            </a:extLst>
          </p:cNvPr>
          <p:cNvSpPr/>
          <p:nvPr userDrawn="1"/>
        </p:nvSpPr>
        <p:spPr>
          <a:xfrm>
            <a:off x="-529126" y="5281202"/>
            <a:ext cx="3351716" cy="33517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9" name="Picture 8">
            <a:extLst>
              <a:ext uri="{FF2B5EF4-FFF2-40B4-BE49-F238E27FC236}">
                <a16:creationId xmlns:a16="http://schemas.microsoft.com/office/drawing/2014/main" id="{B8B19458-CD45-46BE-8ED6-43BC3AA44684}"/>
              </a:ext>
              <a:ext uri="{C183D7F6-B498-43B3-948B-1728B52AA6E4}">
                <adec:decorative xmlns:adec="http://schemas.microsoft.com/office/drawing/2017/decorative" val="1"/>
              </a:ext>
            </a:extLst>
          </p:cNvPr>
          <p:cNvPicPr>
            <a:picLocks noChangeAspect="1"/>
          </p:cNvPicPr>
          <p:nvPr userDrawn="1"/>
        </p:nvPicPr>
        <p:blipFill>
          <a:blip r:embed="rId26"/>
          <a:stretch>
            <a:fillRect/>
          </a:stretch>
        </p:blipFill>
        <p:spPr>
          <a:xfrm>
            <a:off x="324909" y="5906224"/>
            <a:ext cx="1784742" cy="555130"/>
          </a:xfrm>
          <a:prstGeom prst="rect">
            <a:avLst/>
          </a:prstGeom>
        </p:spPr>
      </p:pic>
    </p:spTree>
    <p:extLst>
      <p:ext uri="{BB962C8B-B14F-4D97-AF65-F5344CB8AC3E}">
        <p14:creationId xmlns:p14="http://schemas.microsoft.com/office/powerpoint/2010/main" val="117935990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7D9CCC-57BB-428E-9EB6-E2745AE136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54A207A4-55BA-4497-9855-72421A05C6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B20D53-AF10-4879-A983-07BB6B85C1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25/05/2021</a:t>
            </a:r>
            <a:endParaRPr lang="en-GB"/>
          </a:p>
        </p:txBody>
      </p:sp>
      <p:sp>
        <p:nvSpPr>
          <p:cNvPr id="5" name="Footer Placeholder 4">
            <a:extLst>
              <a:ext uri="{FF2B5EF4-FFF2-40B4-BE49-F238E27FC236}">
                <a16:creationId xmlns:a16="http://schemas.microsoft.com/office/drawing/2014/main" id="{8F1F9531-894A-426C-B47A-FCF252AD81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NCC Insight and Analytics</a:t>
            </a:r>
          </a:p>
        </p:txBody>
      </p:sp>
      <p:sp>
        <p:nvSpPr>
          <p:cNvPr id="6" name="Slide Number Placeholder 5">
            <a:extLst>
              <a:ext uri="{FF2B5EF4-FFF2-40B4-BE49-F238E27FC236}">
                <a16:creationId xmlns:a16="http://schemas.microsoft.com/office/drawing/2014/main" id="{473BBF9A-5BAD-439D-ACF2-41D640E892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1D43A4-D862-43B5-BE09-5A519C875FDE}" type="slidenum">
              <a:rPr lang="en-GB" smtClean="0"/>
              <a:t>‹#›</a:t>
            </a:fld>
            <a:endParaRPr lang="en-GB"/>
          </a:p>
        </p:txBody>
      </p:sp>
    </p:spTree>
    <p:extLst>
      <p:ext uri="{BB962C8B-B14F-4D97-AF65-F5344CB8AC3E}">
        <p14:creationId xmlns:p14="http://schemas.microsoft.com/office/powerpoint/2010/main" val="3599853700"/>
      </p:ext>
    </p:extLst>
  </p:cSld>
  <p:clrMap bg1="lt1" tx1="dk1" bg2="lt2" tx2="dk2" accent1="accent1" accent2="accent2" accent3="accent3" accent4="accent4" accent5="accent5" accent6="accent6" hlink="hlink" folHlink="folHlink"/>
  <p:sldLayoutIdLst>
    <p:sldLayoutId id="2147483704" r:id="rId1"/>
    <p:sldLayoutId id="2147483703"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8.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8.xml"/><Relationship Id="rId5" Type="http://schemas.openxmlformats.org/officeDocument/2006/relationships/image" Target="../media/image76.png"/><Relationship Id="rId4" Type="http://schemas.openxmlformats.org/officeDocument/2006/relationships/image" Target="../media/image75.png"/></Relationships>
</file>

<file path=ppt/slides/_rels/slide2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hyperlink" Target="https://app.powerbi.com/view?r=eyJrIjoiODZmNGQ0YzItZDAwZi00MzFiLWE4NzAtMzVmNTUwMThmMTVlIiwidCI6ImVlNGUxNDk5LTRhMzUtNGIyZS1hZDQ3LTVmM2NmOWRlODY2NiIsImMiOjh9" TargetMode="External"/><Relationship Id="rId2" Type="http://schemas.openxmlformats.org/officeDocument/2006/relationships/image" Target="../media/image80.png"/><Relationship Id="rId1" Type="http://schemas.openxmlformats.org/officeDocument/2006/relationships/slideLayout" Target="../slideLayouts/slideLayout28.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7.xml.rels><?xml version="1.0" encoding="UTF-8" standalone="yes"?>
<Relationships xmlns="http://schemas.openxmlformats.org/package/2006/relationships"><Relationship Id="rId3" Type="http://schemas.openxmlformats.org/officeDocument/2006/relationships/hyperlink" Target="https://app.powerbi.com/view?r=eyJrIjoiODZmNGQ0YzItZDAwZi00MzFiLWE4NzAtMzVmNTUwMThmMTVlIiwidCI6ImVlNGUxNDk5LTRhMzUtNGIyZS1hZDQ3LTVmM2NmOWRlODY2NiIsImMiOjh9" TargetMode="External"/><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28.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hyperlink" Target="https://app.powerbi.com/view?r=eyJrIjoiODZmNGQ0YzItZDAwZi00MzFiLWE4NzAtMzVmNTUwMThmMTVlIiwidCI6ImVlNGUxNDk5LTRhMzUtNGIyZS1hZDQ3LTVmM2NmOWRlODY2NiIsImMiOjh9" TargetMode="External"/><Relationship Id="rId7" Type="http://schemas.openxmlformats.org/officeDocument/2006/relationships/image" Target="../media/image92.png"/><Relationship Id="rId2" Type="http://schemas.openxmlformats.org/officeDocument/2006/relationships/image" Target="../media/image83.png"/><Relationship Id="rId1" Type="http://schemas.openxmlformats.org/officeDocument/2006/relationships/slideLayout" Target="../slideLayouts/slideLayout28.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3" Type="http://schemas.openxmlformats.org/officeDocument/2006/relationships/hyperlink" Target="https://www.norfolkinsight.org.uk/jsna/document-library/norfolks-story/" TargetMode="External"/><Relationship Id="rId7" Type="http://schemas.openxmlformats.org/officeDocument/2006/relationships/hyperlink" Target="https://app.powerbi.com/view?r=eyJrIjoiODZmNGQ0YzItZDAwZi00MzFiLWE4NzAtMzVmNTUwMThmMTVlIiwidCI6ImVlNGUxNDk5LTRhMzUtNGIyZS1hZDQ3LTVmM2NmOWRlODY2NiIsImMiOjh9" TargetMode="External"/><Relationship Id="rId2" Type="http://schemas.openxmlformats.org/officeDocument/2006/relationships/hyperlink" Target="https://www.norfolkinsight.org.uk/" TargetMode="External"/><Relationship Id="rId1" Type="http://schemas.openxmlformats.org/officeDocument/2006/relationships/slideLayout" Target="../slideLayouts/slideLayout27.xml"/><Relationship Id="rId6" Type="http://schemas.openxmlformats.org/officeDocument/2006/relationships/hyperlink" Target="https://www.ons.gov.uk/peoplepopulationandcommunity/populationandmigration/populationestimates/datasets/analysisofpopulationestimatestoolforuk" TargetMode="External"/><Relationship Id="rId5" Type="http://schemas.openxmlformats.org/officeDocument/2006/relationships/hyperlink" Target="https://www.ons.gov.uk/peoplepopulationandcommunity/populationandmigration/populationprojections" TargetMode="External"/><Relationship Id="rId4" Type="http://schemas.openxmlformats.org/officeDocument/2006/relationships/hyperlink" Target="https://www.ons.gov.uk/peoplepopulationandcommunity/populationandmigration/populationestimat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hyperlink" Target="https://www.ons.gov.uk/peoplepopulationandcommunity/populationandmigration/populationestimates/articles/researchreportonpopulationestimatesbyethnicgroupandreligion/2019-12-04/relateddata" TargetMode="Externa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openxmlformats.org/officeDocument/2006/relationships/hyperlink" Target="https://www.norfolkinsight.org.uk/" TargetMode="External"/><Relationship Id="rId2" Type="http://schemas.openxmlformats.org/officeDocument/2006/relationships/hyperlink" Target="https://www.nomisweb.co.uk/query/construct/summary.asp?mode=construct&amp;version=0&amp;dataset=17" TargetMode="External"/><Relationship Id="rId1" Type="http://schemas.openxmlformats.org/officeDocument/2006/relationships/slideLayout" Target="../slideLayouts/slideLayout27.xml"/><Relationship Id="rId6" Type="http://schemas.openxmlformats.org/officeDocument/2006/relationships/hyperlink" Target="https://www.gov.uk/government/statistical-data-sets/asylum-and-resettlement-datasets#local-authority-data" TargetMode="External"/><Relationship Id="rId5" Type="http://schemas.openxmlformats.org/officeDocument/2006/relationships/hyperlink" Target="https://www.ons.gov.uk/peoplepopulationandcommunity/populationandmigration/migrationwithintheuk/datasets/localareamigrationindicatorsunitedkingdom" TargetMode="External"/><Relationship Id="rId4" Type="http://schemas.openxmlformats.org/officeDocument/2006/relationships/hyperlink" Target="https://www.ons.gov.uk/peoplepopulationandcommunity/populationandmigration/populationestimates/articles/researchreportonpopulationestimatesbyethnicgroupandreligion/2019-12-04/relateddata"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3" Type="http://schemas.openxmlformats.org/officeDocument/2006/relationships/hyperlink" Target="https://www.poppi.org.uk/" TargetMode="External"/><Relationship Id="rId7" Type="http://schemas.openxmlformats.org/officeDocument/2006/relationships/hyperlink" Target="https://academic.oup.com/ije/article/49/2/361/5625684" TargetMode="External"/><Relationship Id="rId2" Type="http://schemas.openxmlformats.org/officeDocument/2006/relationships/hyperlink" Target="https://www.pansi.org.uk/" TargetMode="External"/><Relationship Id="rId1" Type="http://schemas.openxmlformats.org/officeDocument/2006/relationships/slideLayout" Target="../slideLayouts/slideLayout28.xml"/><Relationship Id="rId6" Type="http://schemas.openxmlformats.org/officeDocument/2006/relationships/hyperlink" Target="https://digital.nhs.uk/data-and-information/publications/statistical/adult-psychiatric-morbidity-survey" TargetMode="External"/><Relationship Id="rId5" Type="http://schemas.openxmlformats.org/officeDocument/2006/relationships/image" Target="../media/image96.png"/><Relationship Id="rId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openxmlformats.org/officeDocument/2006/relationships/hyperlink" Target="https://tabanalytics.data.england.nhs.uk/t/viewpoint/views/Segmentation/SegmentSummary" TargetMode="External"/><Relationship Id="rId2" Type="http://schemas.openxmlformats.org/officeDocument/2006/relationships/image" Target="../media/image97.png"/><Relationship Id="rId1" Type="http://schemas.openxmlformats.org/officeDocument/2006/relationships/slideLayout" Target="../slideLayouts/slideLayout28.xml"/><Relationship Id="rId4" Type="http://schemas.openxmlformats.org/officeDocument/2006/relationships/image" Target="../media/image98.png"/></Relationships>
</file>

<file path=ppt/slides/_rels/slide38.xml.rels><?xml version="1.0" encoding="UTF-8" standalone="yes"?>
<Relationships xmlns="http://schemas.openxmlformats.org/package/2006/relationships"><Relationship Id="rId3" Type="http://schemas.openxmlformats.org/officeDocument/2006/relationships/hyperlink" Target="https://www.pansi.org.uk/" TargetMode="External"/><Relationship Id="rId2" Type="http://schemas.openxmlformats.org/officeDocument/2006/relationships/hyperlink" Target="https://www.gov.uk/government/statistical-data-sets/live-tables-on-homelessness" TargetMode="External"/><Relationship Id="rId1" Type="http://schemas.openxmlformats.org/officeDocument/2006/relationships/slideLayout" Target="../slideLayouts/slideLayout27.xml"/><Relationship Id="rId4" Type="http://schemas.openxmlformats.org/officeDocument/2006/relationships/hyperlink" Target="https://www.poppi.org.uk/"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3" Type="http://schemas.openxmlformats.org/officeDocument/2006/relationships/image" Target="../media/image13.sv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svg"/><Relationship Id="rId21" Type="http://schemas.openxmlformats.org/officeDocument/2006/relationships/image" Target="../media/image21.svg"/><Relationship Id="rId34" Type="http://schemas.openxmlformats.org/officeDocument/2006/relationships/image" Target="../media/image34.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5" Type="http://schemas.openxmlformats.org/officeDocument/2006/relationships/image" Target="../media/image25.svg"/><Relationship Id="rId33" Type="http://schemas.openxmlformats.org/officeDocument/2006/relationships/image" Target="../media/image33.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sv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svg"/><Relationship Id="rId24" Type="http://schemas.openxmlformats.org/officeDocument/2006/relationships/image" Target="../media/image24.png"/><Relationship Id="rId32" Type="http://schemas.openxmlformats.org/officeDocument/2006/relationships/image" Target="../media/image32.png"/><Relationship Id="rId5" Type="http://schemas.openxmlformats.org/officeDocument/2006/relationships/image" Target="../media/image5.svg"/><Relationship Id="rId15" Type="http://schemas.openxmlformats.org/officeDocument/2006/relationships/image" Target="../media/image15.svg"/><Relationship Id="rId23" Type="http://schemas.openxmlformats.org/officeDocument/2006/relationships/image" Target="../media/image23.sv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svg"/><Relationship Id="rId31" Type="http://schemas.openxmlformats.org/officeDocument/2006/relationships/image" Target="../media/image31.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svg"/><Relationship Id="rId30" Type="http://schemas.openxmlformats.org/officeDocument/2006/relationships/image" Target="../media/image30.png"/><Relationship Id="rId8"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xml"/><Relationship Id="rId1" Type="http://schemas.openxmlformats.org/officeDocument/2006/relationships/slideLayout" Target="../slideLayouts/slideLayout27.xml"/><Relationship Id="rId4" Type="http://schemas.openxmlformats.org/officeDocument/2006/relationships/image" Target="../media/image100.png"/></Relationships>
</file>

<file path=ppt/slides/_rels/slide4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7.xml"/><Relationship Id="rId5" Type="http://schemas.openxmlformats.org/officeDocument/2006/relationships/image" Target="../media/image105.png"/><Relationship Id="rId4" Type="http://schemas.openxmlformats.org/officeDocument/2006/relationships/hyperlink" Target="https://www.localhealth.org.uk/#bbox=522639,357728,156061,94156&amp;c=indicator&amp;i=t2.fertility&amp;view=map7"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ons.gov.uk/peoplepopulationandcommunity/populationandmigration/populationestimates/datasets/populationestimatesforukenglandandwalesscotlandandnorthernireland" TargetMode="External"/><Relationship Id="rId2" Type="http://schemas.openxmlformats.org/officeDocument/2006/relationships/hyperlink" Target="https://www.nomisweb.co.uk/" TargetMode="External"/><Relationship Id="rId1" Type="http://schemas.openxmlformats.org/officeDocument/2006/relationships/slideLayout" Target="../slideLayouts/slideLayout27.xml"/><Relationship Id="rId4" Type="http://schemas.openxmlformats.org/officeDocument/2006/relationships/hyperlink" Target="https://www.localhealth.org.uk/"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8.xml"/><Relationship Id="rId5" Type="http://schemas.openxmlformats.org/officeDocument/2006/relationships/image" Target="../media/image111.png"/><Relationship Id="rId4" Type="http://schemas.openxmlformats.org/officeDocument/2006/relationships/image" Target="../media/image110.png"/></Relationships>
</file>

<file path=ppt/slides/_rels/slide4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3" Type="http://schemas.openxmlformats.org/officeDocument/2006/relationships/hyperlink" Target="https://fingertips.phe.org.uk/" TargetMode="External"/><Relationship Id="rId2" Type="http://schemas.openxmlformats.org/officeDocument/2006/relationships/hyperlink" Target="https://www.ons.gov.uk/peoplepopulationandcommunity/healthandsocialcare/healthandlifeexpectancies/datasets/lifeexpectancyestimatesallagesuk" TargetMode="External"/><Relationship Id="rId1" Type="http://schemas.openxmlformats.org/officeDocument/2006/relationships/slideLayout" Target="../slideLayouts/slideLayout27.xml"/><Relationship Id="rId4" Type="http://schemas.openxmlformats.org/officeDocument/2006/relationships/hyperlink" Target="https://analytics.phe.gov.uk/apps/segment-tool/"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7.xml"/><Relationship Id="rId4" Type="http://schemas.openxmlformats.org/officeDocument/2006/relationships/image" Target="../media/image120.png"/></Relationships>
</file>

<file path=ppt/slides/_rels/slide54.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7.xml"/><Relationship Id="rId4" Type="http://schemas.openxmlformats.org/officeDocument/2006/relationships/image" Target="../media/image125.png"/></Relationships>
</file>

<file path=ppt/slides/_rels/slide5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39.xml"/><Relationship Id="rId4" Type="http://schemas.openxmlformats.org/officeDocument/2006/relationships/image" Target="../media/image128.png"/></Relationships>
</file>

<file path=ppt/slides/_rels/slide57.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6.png"/><Relationship Id="rId1" Type="http://schemas.openxmlformats.org/officeDocument/2006/relationships/slideLayout" Target="../slideLayouts/slideLayout39.xml"/><Relationship Id="rId4" Type="http://schemas.openxmlformats.org/officeDocument/2006/relationships/image" Target="../media/image130.png"/></Relationships>
</file>

<file path=ppt/slides/_rels/slide5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26.png"/><Relationship Id="rId1" Type="http://schemas.openxmlformats.org/officeDocument/2006/relationships/slideLayout" Target="../slideLayouts/slideLayout39.xml"/><Relationship Id="rId4" Type="http://schemas.openxmlformats.org/officeDocument/2006/relationships/image" Target="../media/image132.png"/></Relationships>
</file>

<file path=ppt/slides/_rels/slide59.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26.png"/><Relationship Id="rId1" Type="http://schemas.openxmlformats.org/officeDocument/2006/relationships/slideLayout" Target="../slideLayouts/slideLayout39.xml"/><Relationship Id="rId4" Type="http://schemas.openxmlformats.org/officeDocument/2006/relationships/image" Target="../media/image134.png"/></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www.freepik.com/" TargetMode="External"/><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5.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hyperlink" Target="http://www.flaticon.com/"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7.xml"/><Relationship Id="rId5" Type="http://schemas.openxmlformats.org/officeDocument/2006/relationships/image" Target="../media/image125.png"/><Relationship Id="rId4" Type="http://schemas.openxmlformats.org/officeDocument/2006/relationships/image" Target="../media/image137.png"/></Relationships>
</file>

<file path=ppt/slides/_rels/slide6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25.png"/><Relationship Id="rId1" Type="http://schemas.openxmlformats.org/officeDocument/2006/relationships/slideLayout" Target="../slideLayouts/slideLayout27.xml"/><Relationship Id="rId4" Type="http://schemas.openxmlformats.org/officeDocument/2006/relationships/image" Target="../media/image139.png"/></Relationships>
</file>

<file path=ppt/slides/_rels/slide62.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hyperlink" Target="https://fingertips.phe.org.uk/static-reports/health-profile-for-england/hpfe_report.html#detailed-analysis-and-charts-5" TargetMode="External"/><Relationship Id="rId1" Type="http://schemas.openxmlformats.org/officeDocument/2006/relationships/slideLayout" Target="../slideLayouts/slideLayout28.xml"/><Relationship Id="rId4" Type="http://schemas.openxmlformats.org/officeDocument/2006/relationships/image" Target="../media/image141.png"/></Relationships>
</file>

<file path=ppt/slides/_rels/slide63.xml.rels><?xml version="1.0" encoding="UTF-8" standalone="yes"?>
<Relationships xmlns="http://schemas.openxmlformats.org/package/2006/relationships"><Relationship Id="rId3" Type="http://schemas.openxmlformats.org/officeDocument/2006/relationships/hyperlink" Target="https://digital.nhs.uk/data-and-information/publications/statistical/shmi" TargetMode="External"/><Relationship Id="rId2" Type="http://schemas.openxmlformats.org/officeDocument/2006/relationships/hyperlink" Target="https://digital.nhs.uk/services/data-access-request-service-dars/dars-products-and-services" TargetMode="External"/><Relationship Id="rId1" Type="http://schemas.openxmlformats.org/officeDocument/2006/relationships/slideLayout" Target="../slideLayouts/slideLayout27.xml"/><Relationship Id="rId5" Type="http://schemas.openxmlformats.org/officeDocument/2006/relationships/hyperlink" Target="https://www.ons.gov.uk/peoplepopulationandcommunity/birthsdeathsandmarriages/deaths" TargetMode="External"/><Relationship Id="rId4" Type="http://schemas.openxmlformats.org/officeDocument/2006/relationships/hyperlink" Target="https://www.nomisweb.co.uk/home/release_group.asp?g=23"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svg"/><Relationship Id="rId7" Type="http://schemas.openxmlformats.org/officeDocument/2006/relationships/image" Target="../media/image52.svg"/><Relationship Id="rId2" Type="http://schemas.openxmlformats.org/officeDocument/2006/relationships/image" Target="../media/image47.png"/><Relationship Id="rId1" Type="http://schemas.openxmlformats.org/officeDocument/2006/relationships/slideLayout" Target="../slideLayouts/slideLayout27.xml"/><Relationship Id="rId6" Type="http://schemas.openxmlformats.org/officeDocument/2006/relationships/image" Target="../media/image51.png"/><Relationship Id="rId11" Type="http://schemas.openxmlformats.org/officeDocument/2006/relationships/image" Target="../media/image56.svg"/><Relationship Id="rId5" Type="http://schemas.openxmlformats.org/officeDocument/2006/relationships/image" Target="../media/image50.sv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DCE4B4F-94A2-461E-9CD6-D8A630EEF096}"/>
              </a:ext>
            </a:extLst>
          </p:cNvPr>
          <p:cNvSpPr>
            <a:spLocks noGrp="1"/>
          </p:cNvSpPr>
          <p:nvPr>
            <p:ph type="body" sz="quarter" idx="13"/>
          </p:nvPr>
        </p:nvSpPr>
        <p:spPr>
          <a:xfrm>
            <a:off x="3982186" y="3429000"/>
            <a:ext cx="5847614" cy="2260600"/>
          </a:xfrm>
        </p:spPr>
        <p:txBody>
          <a:bodyPr/>
          <a:lstStyle/>
          <a:p>
            <a:r>
              <a:rPr lang="en-GB" dirty="0"/>
              <a:t>December 2021</a:t>
            </a:r>
          </a:p>
          <a:p>
            <a:endParaRPr lang="en-GB" dirty="0"/>
          </a:p>
        </p:txBody>
      </p:sp>
      <p:sp>
        <p:nvSpPr>
          <p:cNvPr id="6" name="Title 1">
            <a:extLst>
              <a:ext uri="{FF2B5EF4-FFF2-40B4-BE49-F238E27FC236}">
                <a16:creationId xmlns:a16="http://schemas.microsoft.com/office/drawing/2014/main" id="{332F6A9C-AF0B-4431-BCAC-880A9B6DA7D1}"/>
              </a:ext>
            </a:extLst>
          </p:cNvPr>
          <p:cNvSpPr txBox="1">
            <a:spLocks/>
          </p:cNvSpPr>
          <p:nvPr/>
        </p:nvSpPr>
        <p:spPr>
          <a:xfrm>
            <a:off x="1524000" y="112236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6000" b="1" i="0" kern="1200" baseline="0">
                <a:solidFill>
                  <a:schemeClr val="bg1"/>
                </a:solidFill>
                <a:latin typeface="Arial" panose="020B0604020202020204" pitchFamily="34" charset="0"/>
                <a:ea typeface="+mj-ea"/>
                <a:cs typeface="+mj-cs"/>
              </a:defRPr>
            </a:lvl1pPr>
          </a:lstStyle>
          <a:p>
            <a:r>
              <a:rPr lang="en-GB" dirty="0"/>
              <a:t>Norfolk and Waveney Population Overview</a:t>
            </a:r>
          </a:p>
        </p:txBody>
      </p:sp>
    </p:spTree>
    <p:extLst>
      <p:ext uri="{BB962C8B-B14F-4D97-AF65-F5344CB8AC3E}">
        <p14:creationId xmlns:p14="http://schemas.microsoft.com/office/powerpoint/2010/main" val="921663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20493" y="136724"/>
            <a:ext cx="9144000" cy="715532"/>
          </a:xfrm>
        </p:spPr>
        <p:txBody>
          <a:bodyPr>
            <a:normAutofit/>
          </a:bodyPr>
          <a:lstStyle/>
          <a:p>
            <a:pPr algn="l"/>
            <a:r>
              <a:rPr lang="en-GB" sz="3200" dirty="0"/>
              <a:t>Population structure – Norfolk and Waveney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69651" y="1183320"/>
            <a:ext cx="10233498" cy="899160"/>
          </a:xfrm>
        </p:spPr>
        <p:txBody>
          <a:bodyPr>
            <a:normAutofit fontScale="25000" lnSpcReduction="20000"/>
          </a:bodyPr>
          <a:lstStyle/>
          <a:p>
            <a:pPr algn="l"/>
            <a:r>
              <a:rPr lang="en-GB" sz="5600" dirty="0"/>
              <a:t>The chart shows Norfolk and Waveney's population by five year age bands. The black line shows the England average.</a:t>
            </a:r>
          </a:p>
          <a:p>
            <a:pPr algn="l"/>
            <a:r>
              <a:rPr lang="en-GB" sz="5600" dirty="0"/>
              <a:t>Norfolk and Waveney has an older population compared to England. About 1 in 4 of the population is aged 65 and over and about 1 in 30 is aged 85 and over.</a:t>
            </a:r>
          </a:p>
          <a:p>
            <a:pPr algn="l"/>
            <a:r>
              <a:rPr lang="en-GB" sz="5600" dirty="0"/>
              <a:t>Norwich is the youngest population and North Norfolk the oldest. This has remained the case over the last 10 years</a:t>
            </a:r>
          </a:p>
          <a:p>
            <a:pPr algn="l"/>
            <a:endParaRPr lang="en-GB" dirty="0"/>
          </a:p>
          <a:p>
            <a:pPr algn="l"/>
            <a:r>
              <a:rPr lang="en-GB" dirty="0"/>
              <a:t> </a:t>
            </a:r>
          </a:p>
          <a:p>
            <a:pPr algn="l"/>
            <a:endParaRPr lang="en-GB" dirty="0"/>
          </a:p>
        </p:txBody>
      </p:sp>
      <p:graphicFrame>
        <p:nvGraphicFramePr>
          <p:cNvPr id="14" name="Content Placeholder 3">
            <a:extLst>
              <a:ext uri="{FF2B5EF4-FFF2-40B4-BE49-F238E27FC236}">
                <a16:creationId xmlns:a16="http://schemas.microsoft.com/office/drawing/2014/main" id="{C87279F2-DF75-4F44-9B2B-735C88B6DAE4}"/>
              </a:ext>
            </a:extLst>
          </p:cNvPr>
          <p:cNvGraphicFramePr>
            <a:graphicFrameLocks/>
          </p:cNvGraphicFramePr>
          <p:nvPr>
            <p:extLst>
              <p:ext uri="{D42A27DB-BD31-4B8C-83A1-F6EECF244321}">
                <p14:modId xmlns:p14="http://schemas.microsoft.com/office/powerpoint/2010/main" val="538577730"/>
              </p:ext>
            </p:extLst>
          </p:nvPr>
        </p:nvGraphicFramePr>
        <p:xfrm>
          <a:off x="5701761" y="2610586"/>
          <a:ext cx="4901388" cy="2668484"/>
        </p:xfrm>
        <a:graphic>
          <a:graphicData uri="http://schemas.openxmlformats.org/drawingml/2006/table">
            <a:tbl>
              <a:tblPr firstRow="1" bandRow="1">
                <a:tableStyleId>{F5AB1C69-6EDB-4FF4-983F-18BD219EF322}</a:tableStyleId>
              </a:tblPr>
              <a:tblGrid>
                <a:gridCol w="2392225">
                  <a:extLst>
                    <a:ext uri="{9D8B030D-6E8A-4147-A177-3AD203B41FA5}">
                      <a16:colId xmlns:a16="http://schemas.microsoft.com/office/drawing/2014/main" val="3991967166"/>
                    </a:ext>
                  </a:extLst>
                </a:gridCol>
                <a:gridCol w="1219250">
                  <a:extLst>
                    <a:ext uri="{9D8B030D-6E8A-4147-A177-3AD203B41FA5}">
                      <a16:colId xmlns:a16="http://schemas.microsoft.com/office/drawing/2014/main" val="3567094037"/>
                    </a:ext>
                  </a:extLst>
                </a:gridCol>
                <a:gridCol w="1289913">
                  <a:extLst>
                    <a:ext uri="{9D8B030D-6E8A-4147-A177-3AD203B41FA5}">
                      <a16:colId xmlns:a16="http://schemas.microsoft.com/office/drawing/2014/main" val="1675930799"/>
                    </a:ext>
                  </a:extLst>
                </a:gridCol>
              </a:tblGrid>
              <a:tr h="246805">
                <a:tc>
                  <a:txBody>
                    <a:bodyPr/>
                    <a:lstStyle/>
                    <a:p>
                      <a:pPr algn="l" fontAlgn="b"/>
                      <a:r>
                        <a:rPr lang="en-GB" sz="1100" b="1" u="none" strike="noStrike" dirty="0">
                          <a:solidFill>
                            <a:schemeClr val="bg1"/>
                          </a:solidFill>
                          <a:effectLst/>
                          <a:latin typeface="Arial" panose="020B0604020202020204" pitchFamily="34" charset="0"/>
                          <a:cs typeface="Arial" panose="020B0604020202020204" pitchFamily="34" charset="0"/>
                        </a:rPr>
                        <a:t>Area</a:t>
                      </a:r>
                      <a:endParaRPr lang="en-GB" sz="11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b="1" u="none" strike="noStrike" dirty="0">
                          <a:solidFill>
                            <a:schemeClr val="bg1"/>
                          </a:solidFill>
                          <a:effectLst/>
                          <a:latin typeface="Arial" panose="020B0604020202020204" pitchFamily="34" charset="0"/>
                          <a:cs typeface="Arial" panose="020B0604020202020204" pitchFamily="34" charset="0"/>
                        </a:rPr>
                        <a:t>Median Age Mid-2020</a:t>
                      </a:r>
                      <a:endParaRPr lang="en-GB" sz="11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b="1" u="none" strike="noStrike">
                          <a:solidFill>
                            <a:schemeClr val="bg1"/>
                          </a:solidFill>
                          <a:effectLst/>
                          <a:latin typeface="Arial" panose="020B0604020202020204" pitchFamily="34" charset="0"/>
                          <a:cs typeface="Arial" panose="020B0604020202020204" pitchFamily="34" charset="0"/>
                        </a:rPr>
                        <a:t>Median Age</a:t>
                      </a:r>
                    </a:p>
                    <a:p>
                      <a:pPr algn="ctr" fontAlgn="ctr"/>
                      <a:r>
                        <a:rPr lang="en-GB" sz="1100" b="1" u="none" strike="noStrike">
                          <a:solidFill>
                            <a:schemeClr val="bg1"/>
                          </a:solidFill>
                          <a:effectLst/>
                          <a:latin typeface="Arial" panose="020B0604020202020204" pitchFamily="34" charset="0"/>
                          <a:cs typeface="Arial" panose="020B0604020202020204" pitchFamily="34" charset="0"/>
                        </a:rPr>
                        <a:t>Mid-2011</a:t>
                      </a:r>
                      <a:endParaRPr lang="en-GB" sz="1100" b="1" i="0" u="none" strike="noStrike">
                        <a:solidFill>
                          <a:schemeClr val="bg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270572920"/>
                  </a:ext>
                </a:extLst>
              </a:tr>
              <a:tr h="207708">
                <a:tc>
                  <a:txBody>
                    <a:bodyPr/>
                    <a:lstStyle/>
                    <a:p>
                      <a:pPr algn="l" fontAlgn="b"/>
                      <a:r>
                        <a:rPr lang="en-GB" sz="1100" u="none" strike="noStrike" dirty="0">
                          <a:effectLst/>
                          <a:latin typeface="Arial" panose="020B0604020202020204" pitchFamily="34" charset="0"/>
                          <a:cs typeface="Arial" panose="020B0604020202020204" pitchFamily="34" charset="0"/>
                        </a:rPr>
                        <a:t>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46.0</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44.1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577593809"/>
                  </a:ext>
                </a:extLst>
              </a:tr>
              <a:tr h="207708">
                <a:tc>
                  <a:txBody>
                    <a:bodyPr/>
                    <a:lstStyle/>
                    <a:p>
                      <a:pPr algn="l" fontAlgn="b"/>
                      <a:r>
                        <a:rPr lang="en-GB" sz="1100" u="none" strike="noStrike" dirty="0">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47.0</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44.1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836478764"/>
                  </a:ext>
                </a:extLst>
              </a:tr>
              <a:tr h="207708">
                <a:tc>
                  <a:txBody>
                    <a:bodyPr/>
                    <a:lstStyle/>
                    <a:p>
                      <a:pPr algn="l" fontAlgn="b"/>
                      <a:r>
                        <a:rPr lang="en-GB" sz="1100" u="none" strike="noStrike">
                          <a:effectLst/>
                          <a:latin typeface="Arial" panose="020B0604020202020204" pitchFamily="34" charset="0"/>
                          <a:cs typeface="Arial" panose="020B0604020202020204" pitchFamily="34" charset="0"/>
                        </a:rPr>
                        <a:t>Broadland</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48.2</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46.0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341408781"/>
                  </a:ext>
                </a:extLst>
              </a:tr>
              <a:tr h="207708">
                <a:tc>
                  <a:txBody>
                    <a:bodyPr/>
                    <a:lstStyle/>
                    <a:p>
                      <a:pPr algn="l" fontAlgn="b"/>
                      <a:r>
                        <a:rPr lang="en-GB" sz="1100" u="none" strike="noStrike" dirty="0">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46.2</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43.6</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205038207"/>
                  </a:ext>
                </a:extLst>
              </a:tr>
              <a:tr h="207708">
                <a:tc>
                  <a:txBody>
                    <a:bodyPr/>
                    <a:lstStyle/>
                    <a:p>
                      <a:pPr algn="l" fontAlgn="b"/>
                      <a:r>
                        <a:rPr lang="en-GB" sz="1100" u="none" strike="noStrike">
                          <a:effectLst/>
                          <a:latin typeface="Arial" panose="020B0604020202020204" pitchFamily="34" charset="0"/>
                          <a:cs typeface="Arial" panose="020B0604020202020204" pitchFamily="34" charset="0"/>
                        </a:rPr>
                        <a:t>King's Lynn and West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48.2</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45.2</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657054030"/>
                  </a:ext>
                </a:extLst>
              </a:tr>
              <a:tr h="246599">
                <a:tc>
                  <a:txBody>
                    <a:bodyPr/>
                    <a:lstStyle/>
                    <a:p>
                      <a:pPr algn="l" fontAlgn="b"/>
                      <a:r>
                        <a:rPr lang="en-GB" sz="1100" u="none" strike="noStrike">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54.7</a:t>
                      </a: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51.3</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774024824"/>
                  </a:ext>
                </a:extLst>
              </a:tr>
              <a:tr h="207708">
                <a:tc>
                  <a:txBody>
                    <a:bodyPr/>
                    <a:lstStyle/>
                    <a:p>
                      <a:pPr algn="l" fontAlgn="b"/>
                      <a:r>
                        <a:rPr lang="en-GB" sz="1100" u="none" strike="noStrike">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33.3</a:t>
                      </a: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34.2</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982586108"/>
                  </a:ext>
                </a:extLst>
              </a:tr>
              <a:tr h="207708">
                <a:tc>
                  <a:txBody>
                    <a:bodyPr/>
                    <a:lstStyle/>
                    <a:p>
                      <a:pPr algn="l" fontAlgn="b"/>
                      <a:r>
                        <a:rPr lang="en-GB" sz="1100" u="none" strike="noStrike">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46.3</a:t>
                      </a: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45.1</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361243786"/>
                  </a:ext>
                </a:extLst>
              </a:tr>
              <a:tr h="2077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Suffolk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45.6</a:t>
                      </a: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42.9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973274655"/>
                  </a:ext>
                </a:extLst>
              </a:tr>
              <a:tr h="2077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East Suffolk (Waveney)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49.6</a:t>
                      </a:r>
                    </a:p>
                  </a:txBody>
                  <a:tcPr marL="9525" marR="9525" marT="9525"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46.3 (45.7)</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463781309"/>
                  </a:ext>
                </a:extLst>
              </a:tr>
              <a:tr h="2077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England</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40.2</a:t>
                      </a:r>
                    </a:p>
                  </a:txBody>
                  <a:tcPr marL="9525" marR="9525" marT="9525"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39.4</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696165573"/>
                  </a:ext>
                </a:extLst>
              </a:tr>
            </a:tbl>
          </a:graphicData>
        </a:graphic>
      </p:graphicFrame>
      <p:pic>
        <p:nvPicPr>
          <p:cNvPr id="5" name="Picture 4">
            <a:extLst>
              <a:ext uri="{FF2B5EF4-FFF2-40B4-BE49-F238E27FC236}">
                <a16:creationId xmlns:a16="http://schemas.microsoft.com/office/drawing/2014/main" id="{730D4F98-E4C2-4C7B-9423-0A9CF46DBE3F}"/>
              </a:ext>
            </a:extLst>
          </p:cNvPr>
          <p:cNvPicPr>
            <a:picLocks noChangeAspect="1"/>
          </p:cNvPicPr>
          <p:nvPr/>
        </p:nvPicPr>
        <p:blipFill>
          <a:blip r:embed="rId2"/>
          <a:stretch>
            <a:fillRect/>
          </a:stretch>
        </p:blipFill>
        <p:spPr>
          <a:xfrm>
            <a:off x="529082" y="2263806"/>
            <a:ext cx="4327004" cy="4374346"/>
          </a:xfrm>
          <a:prstGeom prst="rect">
            <a:avLst/>
          </a:prstGeom>
        </p:spPr>
      </p:pic>
      <p:sp>
        <p:nvSpPr>
          <p:cNvPr id="7" name="Slide Number Placeholder 5">
            <a:extLst>
              <a:ext uri="{FF2B5EF4-FFF2-40B4-BE49-F238E27FC236}">
                <a16:creationId xmlns:a16="http://schemas.microsoft.com/office/drawing/2014/main" id="{5C13D053-106C-40EF-8570-7DCE673D70F1}"/>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10</a:t>
            </a:fld>
            <a:endParaRPr lang="en-GB"/>
          </a:p>
        </p:txBody>
      </p:sp>
    </p:spTree>
    <p:extLst>
      <p:ext uri="{BB962C8B-B14F-4D97-AF65-F5344CB8AC3E}">
        <p14:creationId xmlns:p14="http://schemas.microsoft.com/office/powerpoint/2010/main" val="3235552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0291D-00F2-401E-A959-DCD22A725C7C}"/>
              </a:ext>
            </a:extLst>
          </p:cNvPr>
          <p:cNvSpPr>
            <a:spLocks noGrp="1"/>
          </p:cNvSpPr>
          <p:nvPr>
            <p:ph type="title"/>
          </p:nvPr>
        </p:nvSpPr>
        <p:spPr>
          <a:xfrm>
            <a:off x="110412" y="-98102"/>
            <a:ext cx="10515600" cy="1325563"/>
          </a:xfrm>
        </p:spPr>
        <p:txBody>
          <a:bodyPr>
            <a:normAutofit/>
          </a:bodyPr>
          <a:lstStyle/>
          <a:p>
            <a:r>
              <a:rPr lang="en-GB" sz="3200" dirty="0"/>
              <a:t>Population structure – NHS locality 2020</a:t>
            </a:r>
          </a:p>
        </p:txBody>
      </p:sp>
      <p:sp>
        <p:nvSpPr>
          <p:cNvPr id="6" name="Slide Number Placeholder 5">
            <a:extLst>
              <a:ext uri="{FF2B5EF4-FFF2-40B4-BE49-F238E27FC236}">
                <a16:creationId xmlns:a16="http://schemas.microsoft.com/office/drawing/2014/main" id="{12B2B904-CCBD-4A1E-BC32-AE7B425E38DF}"/>
              </a:ext>
            </a:extLst>
          </p:cNvPr>
          <p:cNvSpPr>
            <a:spLocks noGrp="1"/>
          </p:cNvSpPr>
          <p:nvPr>
            <p:ph type="sldNum" sz="quarter" idx="12"/>
          </p:nvPr>
        </p:nvSpPr>
        <p:spPr/>
        <p:txBody>
          <a:bodyPr/>
          <a:lstStyle/>
          <a:p>
            <a:fld id="{D31D43A4-D862-43B5-BE09-5A519C875FDE}" type="slidenum">
              <a:rPr lang="en-GB" smtClean="0"/>
              <a:t>11</a:t>
            </a:fld>
            <a:endParaRPr lang="en-GB"/>
          </a:p>
        </p:txBody>
      </p:sp>
      <p:sp>
        <p:nvSpPr>
          <p:cNvPr id="17" name="TextBox 16">
            <a:extLst>
              <a:ext uri="{FF2B5EF4-FFF2-40B4-BE49-F238E27FC236}">
                <a16:creationId xmlns:a16="http://schemas.microsoft.com/office/drawing/2014/main" id="{33ACB43D-254F-413B-82A0-6CB0B4EE73D2}"/>
              </a:ext>
            </a:extLst>
          </p:cNvPr>
          <p:cNvSpPr txBox="1"/>
          <p:nvPr/>
        </p:nvSpPr>
        <p:spPr>
          <a:xfrm>
            <a:off x="8610600" y="4152122"/>
            <a:ext cx="3052665" cy="2308324"/>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The majority of localities across Norfolk and Waveney are older than the England population apart from Norwich. The locality with the oldest population is North Norfolk. The youngest is Norwich.</a:t>
            </a:r>
          </a:p>
        </p:txBody>
      </p:sp>
      <p:pic>
        <p:nvPicPr>
          <p:cNvPr id="4" name="Picture 3">
            <a:extLst>
              <a:ext uri="{FF2B5EF4-FFF2-40B4-BE49-F238E27FC236}">
                <a16:creationId xmlns:a16="http://schemas.microsoft.com/office/drawing/2014/main" id="{C41B62CB-E131-406B-8FFD-1201AD572B7B}"/>
              </a:ext>
            </a:extLst>
          </p:cNvPr>
          <p:cNvPicPr>
            <a:picLocks noChangeAspect="1"/>
          </p:cNvPicPr>
          <p:nvPr/>
        </p:nvPicPr>
        <p:blipFill>
          <a:blip r:embed="rId2"/>
          <a:stretch>
            <a:fillRect/>
          </a:stretch>
        </p:blipFill>
        <p:spPr>
          <a:xfrm>
            <a:off x="623098" y="845721"/>
            <a:ext cx="2880000" cy="2911510"/>
          </a:xfrm>
          <a:prstGeom prst="rect">
            <a:avLst/>
          </a:prstGeom>
        </p:spPr>
      </p:pic>
      <p:pic>
        <p:nvPicPr>
          <p:cNvPr id="5" name="Picture 4">
            <a:extLst>
              <a:ext uri="{FF2B5EF4-FFF2-40B4-BE49-F238E27FC236}">
                <a16:creationId xmlns:a16="http://schemas.microsoft.com/office/drawing/2014/main" id="{1A2B7D7D-DFE4-4572-BB61-473451A786AA}"/>
              </a:ext>
            </a:extLst>
          </p:cNvPr>
          <p:cNvPicPr>
            <a:picLocks noChangeAspect="1"/>
          </p:cNvPicPr>
          <p:nvPr/>
        </p:nvPicPr>
        <p:blipFill>
          <a:blip r:embed="rId3"/>
          <a:stretch>
            <a:fillRect/>
          </a:stretch>
        </p:blipFill>
        <p:spPr>
          <a:xfrm>
            <a:off x="4451678" y="845721"/>
            <a:ext cx="2880000" cy="2911510"/>
          </a:xfrm>
          <a:prstGeom prst="rect">
            <a:avLst/>
          </a:prstGeom>
        </p:spPr>
      </p:pic>
      <p:pic>
        <p:nvPicPr>
          <p:cNvPr id="7" name="Picture 6">
            <a:extLst>
              <a:ext uri="{FF2B5EF4-FFF2-40B4-BE49-F238E27FC236}">
                <a16:creationId xmlns:a16="http://schemas.microsoft.com/office/drawing/2014/main" id="{3288CDD3-F941-4DCD-ADA4-CCBA50563B09}"/>
              </a:ext>
            </a:extLst>
          </p:cNvPr>
          <p:cNvPicPr>
            <a:picLocks noChangeAspect="1"/>
          </p:cNvPicPr>
          <p:nvPr/>
        </p:nvPicPr>
        <p:blipFill>
          <a:blip r:embed="rId4"/>
          <a:stretch>
            <a:fillRect/>
          </a:stretch>
        </p:blipFill>
        <p:spPr>
          <a:xfrm>
            <a:off x="8220302" y="845721"/>
            <a:ext cx="2880000" cy="2911510"/>
          </a:xfrm>
          <a:prstGeom prst="rect">
            <a:avLst/>
          </a:prstGeom>
        </p:spPr>
      </p:pic>
      <p:pic>
        <p:nvPicPr>
          <p:cNvPr id="9" name="Picture 8">
            <a:extLst>
              <a:ext uri="{FF2B5EF4-FFF2-40B4-BE49-F238E27FC236}">
                <a16:creationId xmlns:a16="http://schemas.microsoft.com/office/drawing/2014/main" id="{BCCB30ED-F40E-46F8-A101-2675AED46C28}"/>
              </a:ext>
            </a:extLst>
          </p:cNvPr>
          <p:cNvPicPr>
            <a:picLocks noChangeAspect="1"/>
          </p:cNvPicPr>
          <p:nvPr/>
        </p:nvPicPr>
        <p:blipFill>
          <a:blip r:embed="rId5"/>
          <a:stretch>
            <a:fillRect/>
          </a:stretch>
        </p:blipFill>
        <p:spPr>
          <a:xfrm>
            <a:off x="623098" y="3757231"/>
            <a:ext cx="2880000" cy="2911510"/>
          </a:xfrm>
          <a:prstGeom prst="rect">
            <a:avLst/>
          </a:prstGeom>
        </p:spPr>
      </p:pic>
      <p:pic>
        <p:nvPicPr>
          <p:cNvPr id="15" name="Picture 14">
            <a:extLst>
              <a:ext uri="{FF2B5EF4-FFF2-40B4-BE49-F238E27FC236}">
                <a16:creationId xmlns:a16="http://schemas.microsoft.com/office/drawing/2014/main" id="{C971DE51-3D43-4807-A181-5FC3DC088840}"/>
              </a:ext>
            </a:extLst>
          </p:cNvPr>
          <p:cNvPicPr>
            <a:picLocks noChangeAspect="1"/>
          </p:cNvPicPr>
          <p:nvPr/>
        </p:nvPicPr>
        <p:blipFill>
          <a:blip r:embed="rId6"/>
          <a:stretch>
            <a:fillRect/>
          </a:stretch>
        </p:blipFill>
        <p:spPr>
          <a:xfrm>
            <a:off x="4616849" y="3757231"/>
            <a:ext cx="2880000" cy="2911510"/>
          </a:xfrm>
          <a:prstGeom prst="rect">
            <a:avLst/>
          </a:prstGeom>
        </p:spPr>
      </p:pic>
    </p:spTree>
    <p:extLst>
      <p:ext uri="{BB962C8B-B14F-4D97-AF65-F5344CB8AC3E}">
        <p14:creationId xmlns:p14="http://schemas.microsoft.com/office/powerpoint/2010/main" val="3648827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26729" y="45980"/>
            <a:ext cx="9961123" cy="1050148"/>
          </a:xfrm>
        </p:spPr>
        <p:txBody>
          <a:bodyPr>
            <a:noAutofit/>
          </a:bodyPr>
          <a:lstStyle/>
          <a:p>
            <a:pPr algn="l"/>
            <a:r>
              <a:rPr lang="en-GB" sz="4400" dirty="0"/>
              <a:t>Babies and infants (0-4 year olds)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43711" y="1394923"/>
            <a:ext cx="10616119" cy="781010"/>
          </a:xfrm>
        </p:spPr>
        <p:txBody>
          <a:bodyPr vert="horz" lIns="91440" tIns="45720" rIns="91440" bIns="45720" rtlCol="0" anchor="t">
            <a:normAutofit/>
          </a:bodyPr>
          <a:lstStyle/>
          <a:p>
            <a:pPr algn="l"/>
            <a:r>
              <a:rPr lang="en-GB" sz="1200" dirty="0">
                <a:ea typeface="+mn-lt"/>
                <a:cs typeface="+mn-lt"/>
              </a:rPr>
              <a:t>There are estimated to be a total of 49,700 0–4 year-olds in Norfolk and Waveney in 2020, representing 4.8% of the total population. Numbers vary across the districts from 3,800 in North Norfolk to 7,400 in Norwich.</a:t>
            </a:r>
            <a:endParaRPr lang="en-US" dirty="0">
              <a:ea typeface="+mn-lt"/>
              <a:cs typeface="+mn-lt"/>
            </a:endParaRPr>
          </a:p>
          <a:p>
            <a:pPr algn="l"/>
            <a:endParaRPr lang="en-GB" sz="1200" dirty="0">
              <a:highlight>
                <a:srgbClr val="FFFF00"/>
              </a:highlight>
            </a:endParaRPr>
          </a:p>
          <a:p>
            <a:pPr algn="l"/>
            <a:endParaRPr lang="en-GB" dirty="0"/>
          </a:p>
        </p:txBody>
      </p:sp>
      <p:graphicFrame>
        <p:nvGraphicFramePr>
          <p:cNvPr id="12" name="Table 11">
            <a:extLst>
              <a:ext uri="{FF2B5EF4-FFF2-40B4-BE49-F238E27FC236}">
                <a16:creationId xmlns:a16="http://schemas.microsoft.com/office/drawing/2014/main" id="{B2691D03-7F8A-46A8-95A8-4626D0D28B6A}"/>
              </a:ext>
            </a:extLst>
          </p:cNvPr>
          <p:cNvGraphicFramePr>
            <a:graphicFrameLocks noGrp="1"/>
          </p:cNvGraphicFramePr>
          <p:nvPr>
            <p:extLst>
              <p:ext uri="{D42A27DB-BD31-4B8C-83A1-F6EECF244321}">
                <p14:modId xmlns:p14="http://schemas.microsoft.com/office/powerpoint/2010/main" val="1244285309"/>
              </p:ext>
            </p:extLst>
          </p:nvPr>
        </p:nvGraphicFramePr>
        <p:xfrm>
          <a:off x="7292975" y="2985294"/>
          <a:ext cx="4768850" cy="2141922"/>
        </p:xfrm>
        <a:graphic>
          <a:graphicData uri="http://schemas.openxmlformats.org/drawingml/2006/table">
            <a:tbl>
              <a:tblPr firstRow="1" bandRow="1">
                <a:tableStyleId>{F5AB1C69-6EDB-4FF4-983F-18BD219EF322}</a:tableStyleId>
              </a:tblPr>
              <a:tblGrid>
                <a:gridCol w="2097051">
                  <a:extLst>
                    <a:ext uri="{9D8B030D-6E8A-4147-A177-3AD203B41FA5}">
                      <a16:colId xmlns:a16="http://schemas.microsoft.com/office/drawing/2014/main" val="2868383434"/>
                    </a:ext>
                  </a:extLst>
                </a:gridCol>
                <a:gridCol w="869888">
                  <a:extLst>
                    <a:ext uri="{9D8B030D-6E8A-4147-A177-3AD203B41FA5}">
                      <a16:colId xmlns:a16="http://schemas.microsoft.com/office/drawing/2014/main" val="1749907630"/>
                    </a:ext>
                  </a:extLst>
                </a:gridCol>
                <a:gridCol w="947557">
                  <a:extLst>
                    <a:ext uri="{9D8B030D-6E8A-4147-A177-3AD203B41FA5}">
                      <a16:colId xmlns:a16="http://schemas.microsoft.com/office/drawing/2014/main" val="691421857"/>
                    </a:ext>
                  </a:extLst>
                </a:gridCol>
                <a:gridCol w="854354">
                  <a:extLst>
                    <a:ext uri="{9D8B030D-6E8A-4147-A177-3AD203B41FA5}">
                      <a16:colId xmlns:a16="http://schemas.microsoft.com/office/drawing/2014/main" val="3511553173"/>
                    </a:ext>
                  </a:extLst>
                </a:gridCol>
              </a:tblGrid>
              <a:tr h="103217">
                <a:tc>
                  <a:txBody>
                    <a:bodyPr/>
                    <a:lstStyle/>
                    <a:p>
                      <a:pPr algn="l" fontAlgn="b"/>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ctr"/>
                      <a:r>
                        <a:rPr lang="en-GB" sz="1100" b="1" u="none" strike="noStrike" dirty="0">
                          <a:solidFill>
                            <a:srgbClr val="FFFFFF"/>
                          </a:solidFill>
                          <a:effectLst/>
                          <a:latin typeface="Arial" panose="020B0604020202020204" pitchFamily="34" charset="0"/>
                          <a:cs typeface="Arial" panose="020B0604020202020204" pitchFamily="34" charset="0"/>
                        </a:rPr>
                        <a:t> 0-4 </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All Ages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 0-4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210732949"/>
                  </a:ext>
                </a:extLst>
              </a:tr>
              <a:tr h="202494">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7,100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141,300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5.0%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396194662"/>
                  </a:ext>
                </a:extLst>
              </a:tr>
              <a:tr h="202494">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6,000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131,900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4.5%</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943029460"/>
                  </a:ext>
                </a:extLst>
              </a:tr>
              <a:tr h="202494">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99,200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5.2%</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402956189"/>
                  </a:ext>
                </a:extLst>
              </a:tr>
              <a:tr h="202494">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King's Lynn and West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7,600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151,200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5.0%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836931115"/>
                  </a:ext>
                </a:extLst>
              </a:tr>
              <a:tr h="202494">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3,800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105,200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3.6%</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603339976"/>
                  </a:ext>
                </a:extLst>
              </a:tr>
              <a:tr h="202494">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7,400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142,200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5.2%</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857708101"/>
                  </a:ext>
                </a:extLst>
              </a:tr>
              <a:tr h="202494">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7,100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143,100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5.0%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637848784"/>
                  </a:ext>
                </a:extLst>
              </a:tr>
              <a:tr h="202494">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5,500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118,600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4.6%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47963453"/>
                  </a:ext>
                </a:extLst>
              </a:tr>
              <a:tr h="103217">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44,200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914,100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4.8%</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268705092"/>
                  </a:ext>
                </a:extLst>
              </a:tr>
              <a:tr h="103217">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 &amp; Waveney</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49,700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1,032,700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4.8%</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137810772"/>
                  </a:ext>
                </a:extLst>
              </a:tr>
            </a:tbl>
          </a:graphicData>
        </a:graphic>
      </p:graphicFrame>
      <p:pic>
        <p:nvPicPr>
          <p:cNvPr id="4" name="Picture 6" descr="Map&#10;&#10;Description automatically generated">
            <a:extLst>
              <a:ext uri="{FF2B5EF4-FFF2-40B4-BE49-F238E27FC236}">
                <a16:creationId xmlns:a16="http://schemas.microsoft.com/office/drawing/2014/main" id="{68BF1FED-8FB2-4145-8520-5C9455C1C470}"/>
              </a:ext>
            </a:extLst>
          </p:cNvPr>
          <p:cNvPicPr>
            <a:picLocks noChangeAspect="1"/>
          </p:cNvPicPr>
          <p:nvPr/>
        </p:nvPicPr>
        <p:blipFill>
          <a:blip r:embed="rId3"/>
          <a:stretch>
            <a:fillRect/>
          </a:stretch>
        </p:blipFill>
        <p:spPr>
          <a:xfrm>
            <a:off x="234043" y="1896458"/>
            <a:ext cx="6887736" cy="4922736"/>
          </a:xfrm>
          <a:prstGeom prst="rect">
            <a:avLst/>
          </a:prstGeom>
        </p:spPr>
      </p:pic>
      <p:sp>
        <p:nvSpPr>
          <p:cNvPr id="7" name="Slide Number Placeholder 5">
            <a:extLst>
              <a:ext uri="{FF2B5EF4-FFF2-40B4-BE49-F238E27FC236}">
                <a16:creationId xmlns:a16="http://schemas.microsoft.com/office/drawing/2014/main" id="{F40D72E2-7BA9-45EA-982B-92F3CD25F993}"/>
              </a:ext>
            </a:extLst>
          </p:cNvPr>
          <p:cNvSpPr txBox="1">
            <a:spLocks/>
          </p:cNvSpPr>
          <p:nvPr/>
        </p:nvSpPr>
        <p:spPr>
          <a:xfrm>
            <a:off x="9444056" y="636300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12</a:t>
            </a:fld>
            <a:endParaRPr lang="en-GB"/>
          </a:p>
        </p:txBody>
      </p:sp>
    </p:spTree>
    <p:extLst>
      <p:ext uri="{BB962C8B-B14F-4D97-AF65-F5344CB8AC3E}">
        <p14:creationId xmlns:p14="http://schemas.microsoft.com/office/powerpoint/2010/main" val="207612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26730" y="0"/>
            <a:ext cx="9144000" cy="1050148"/>
          </a:xfrm>
        </p:spPr>
        <p:txBody>
          <a:bodyPr>
            <a:normAutofit/>
          </a:bodyPr>
          <a:lstStyle/>
          <a:p>
            <a:pPr algn="l"/>
            <a:r>
              <a:rPr lang="en-GB" sz="4800" dirty="0"/>
              <a:t>Children (5-11 year olds)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43711" y="1394923"/>
            <a:ext cx="10616119" cy="4253604"/>
          </a:xfrm>
        </p:spPr>
        <p:txBody>
          <a:bodyPr>
            <a:normAutofit/>
          </a:bodyPr>
          <a:lstStyle/>
          <a:p>
            <a:pPr algn="l"/>
            <a:r>
              <a:rPr lang="en-GB" sz="1200" dirty="0"/>
              <a:t>There are estimated to be a total of 80,200 5-11 year olds in Norfolk and Waveney in 2020, representing 7.8% of the total population. Numbers vary across the districts from 6,700 in North Norfolk to 12,400 in King’s Lynn and West Norfolk </a:t>
            </a:r>
          </a:p>
          <a:p>
            <a:pPr algn="l"/>
            <a:endParaRPr lang="en-GB" dirty="0"/>
          </a:p>
        </p:txBody>
      </p:sp>
      <p:graphicFrame>
        <p:nvGraphicFramePr>
          <p:cNvPr id="7" name="Table 6">
            <a:extLst>
              <a:ext uri="{FF2B5EF4-FFF2-40B4-BE49-F238E27FC236}">
                <a16:creationId xmlns:a16="http://schemas.microsoft.com/office/drawing/2014/main" id="{4E73EDA8-0475-409A-8168-E408174EBDE4}"/>
              </a:ext>
            </a:extLst>
          </p:cNvPr>
          <p:cNvGraphicFramePr>
            <a:graphicFrameLocks noGrp="1"/>
          </p:cNvGraphicFramePr>
          <p:nvPr>
            <p:extLst>
              <p:ext uri="{D42A27DB-BD31-4B8C-83A1-F6EECF244321}">
                <p14:modId xmlns:p14="http://schemas.microsoft.com/office/powerpoint/2010/main" val="1164082837"/>
              </p:ext>
            </p:extLst>
          </p:nvPr>
        </p:nvGraphicFramePr>
        <p:xfrm>
          <a:off x="7486380" y="3084777"/>
          <a:ext cx="4413830" cy="1913890"/>
        </p:xfrm>
        <a:graphic>
          <a:graphicData uri="http://schemas.openxmlformats.org/drawingml/2006/table">
            <a:tbl>
              <a:tblPr firstRow="1" bandRow="1">
                <a:tableStyleId>{F5AB1C69-6EDB-4FF4-983F-18BD219EF322}</a:tableStyleId>
              </a:tblPr>
              <a:tblGrid>
                <a:gridCol w="1940935">
                  <a:extLst>
                    <a:ext uri="{9D8B030D-6E8A-4147-A177-3AD203B41FA5}">
                      <a16:colId xmlns:a16="http://schemas.microsoft.com/office/drawing/2014/main" val="1835797960"/>
                    </a:ext>
                  </a:extLst>
                </a:gridCol>
                <a:gridCol w="805129">
                  <a:extLst>
                    <a:ext uri="{9D8B030D-6E8A-4147-A177-3AD203B41FA5}">
                      <a16:colId xmlns:a16="http://schemas.microsoft.com/office/drawing/2014/main" val="2354836242"/>
                    </a:ext>
                  </a:extLst>
                </a:gridCol>
                <a:gridCol w="877015">
                  <a:extLst>
                    <a:ext uri="{9D8B030D-6E8A-4147-A177-3AD203B41FA5}">
                      <a16:colId xmlns:a16="http://schemas.microsoft.com/office/drawing/2014/main" val="3523266732"/>
                    </a:ext>
                  </a:extLst>
                </a:gridCol>
                <a:gridCol w="790751">
                  <a:extLst>
                    <a:ext uri="{9D8B030D-6E8A-4147-A177-3AD203B41FA5}">
                      <a16:colId xmlns:a16="http://schemas.microsoft.com/office/drawing/2014/main" val="1166061952"/>
                    </a:ext>
                  </a:extLst>
                </a:gridCol>
              </a:tblGrid>
              <a:tr h="78987">
                <a:tc>
                  <a:txBody>
                    <a:bodyPr/>
                    <a:lstStyle/>
                    <a:p>
                      <a:pPr algn="l" fontAlgn="b"/>
                      <a:r>
                        <a:rPr lang="en-GB" sz="1100" b="1" u="none" strike="noStrike" dirty="0">
                          <a:solidFill>
                            <a:srgbClr val="FFFFFF"/>
                          </a:solidFill>
                          <a:effectLst/>
                          <a:latin typeface="Arial" panose="020B0604020202020204" pitchFamily="34" charset="0"/>
                          <a:cs typeface="Arial" panose="020B0604020202020204" pitchFamily="34" charset="0"/>
                        </a:rPr>
                        <a:t>  </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ctr"/>
                      <a:r>
                        <a:rPr lang="en-GB" sz="1100" b="1" u="none" strike="noStrike" dirty="0">
                          <a:solidFill>
                            <a:srgbClr val="FFFFFF"/>
                          </a:solidFill>
                          <a:effectLst/>
                          <a:latin typeface="Arial" panose="020B0604020202020204" pitchFamily="34" charset="0"/>
                          <a:cs typeface="Arial" panose="020B0604020202020204" pitchFamily="34" charset="0"/>
                        </a:rPr>
                        <a:t> 5-11 </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All Ages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 5-11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987759828"/>
                  </a:ext>
                </a:extLst>
              </a:tr>
              <a:tr h="155092">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11,300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141,300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145535724"/>
                  </a:ext>
                </a:extLst>
              </a:tr>
              <a:tr h="155092">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9,900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131,900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7.5%</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663615913"/>
                  </a:ext>
                </a:extLst>
              </a:tr>
              <a:tr h="155092">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8,000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99,200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167696610"/>
                  </a:ext>
                </a:extLst>
              </a:tr>
              <a:tr h="155092">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King's Lynn and West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12,400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151,200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8.2%</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5945446"/>
                  </a:ext>
                </a:extLst>
              </a:tr>
              <a:tr h="155092">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6,700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105,200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6.4%</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637841684"/>
                  </a:ext>
                </a:extLst>
              </a:tr>
              <a:tr h="155092">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10,700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142,200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7.5%</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3165656000"/>
                  </a:ext>
                </a:extLst>
              </a:tr>
              <a:tr h="155092">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11,900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143,100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8.3%</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562497536"/>
                  </a:ext>
                </a:extLst>
              </a:tr>
              <a:tr h="155092">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9,300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118,600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7.8%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3053529719"/>
                  </a:ext>
                </a:extLst>
              </a:tr>
              <a:tr h="78987">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70,900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914,100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7.8%</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319549275"/>
                  </a:ext>
                </a:extLst>
              </a:tr>
              <a:tr h="78987">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 &amp; Waveney</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80,200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1,032,700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7.8%</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732205351"/>
                  </a:ext>
                </a:extLst>
              </a:tr>
            </a:tbl>
          </a:graphicData>
        </a:graphic>
      </p:graphicFrame>
      <p:pic>
        <p:nvPicPr>
          <p:cNvPr id="4" name="Picture 7" descr="Map&#10;&#10;Description automatically generated">
            <a:extLst>
              <a:ext uri="{FF2B5EF4-FFF2-40B4-BE49-F238E27FC236}">
                <a16:creationId xmlns:a16="http://schemas.microsoft.com/office/drawing/2014/main" id="{22B8164B-BEA9-40D2-A9AB-B72CAF114C94}"/>
              </a:ext>
            </a:extLst>
          </p:cNvPr>
          <p:cNvPicPr>
            <a:picLocks noChangeAspect="1"/>
          </p:cNvPicPr>
          <p:nvPr/>
        </p:nvPicPr>
        <p:blipFill>
          <a:blip r:embed="rId2"/>
          <a:stretch>
            <a:fillRect/>
          </a:stretch>
        </p:blipFill>
        <p:spPr>
          <a:xfrm>
            <a:off x="291790" y="1827205"/>
            <a:ext cx="6878443" cy="4894857"/>
          </a:xfrm>
          <a:prstGeom prst="rect">
            <a:avLst/>
          </a:prstGeom>
        </p:spPr>
      </p:pic>
      <p:sp>
        <p:nvSpPr>
          <p:cNvPr id="8" name="Slide Number Placeholder 5">
            <a:extLst>
              <a:ext uri="{FF2B5EF4-FFF2-40B4-BE49-F238E27FC236}">
                <a16:creationId xmlns:a16="http://schemas.microsoft.com/office/drawing/2014/main" id="{77CE7E7A-C268-4A0F-B219-5ADF8F8F95E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13</a:t>
            </a:fld>
            <a:endParaRPr lang="en-GB"/>
          </a:p>
        </p:txBody>
      </p:sp>
    </p:spTree>
    <p:extLst>
      <p:ext uri="{BB962C8B-B14F-4D97-AF65-F5344CB8AC3E}">
        <p14:creationId xmlns:p14="http://schemas.microsoft.com/office/powerpoint/2010/main" val="145374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48060" y="-55929"/>
            <a:ext cx="9144000" cy="1050148"/>
          </a:xfrm>
        </p:spPr>
        <p:txBody>
          <a:bodyPr>
            <a:noAutofit/>
          </a:bodyPr>
          <a:lstStyle/>
          <a:p>
            <a:pPr algn="l"/>
            <a:r>
              <a:rPr lang="en-GB" sz="4400" dirty="0"/>
              <a:t>Young People (12-15 year olds)</a:t>
            </a:r>
          </a:p>
        </p:txBody>
      </p:sp>
      <p:graphicFrame>
        <p:nvGraphicFramePr>
          <p:cNvPr id="7" name="Table 6">
            <a:extLst>
              <a:ext uri="{FF2B5EF4-FFF2-40B4-BE49-F238E27FC236}">
                <a16:creationId xmlns:a16="http://schemas.microsoft.com/office/drawing/2014/main" id="{D202784D-EA89-4F98-A585-15A0F960FE95}"/>
              </a:ext>
            </a:extLst>
          </p:cNvPr>
          <p:cNvGraphicFramePr>
            <a:graphicFrameLocks noGrp="1"/>
          </p:cNvGraphicFramePr>
          <p:nvPr>
            <p:extLst>
              <p:ext uri="{D42A27DB-BD31-4B8C-83A1-F6EECF244321}">
                <p14:modId xmlns:p14="http://schemas.microsoft.com/office/powerpoint/2010/main" val="3260817818"/>
              </p:ext>
            </p:extLst>
          </p:nvPr>
        </p:nvGraphicFramePr>
        <p:xfrm>
          <a:off x="7489421" y="3421581"/>
          <a:ext cx="4438919" cy="1924434"/>
        </p:xfrm>
        <a:graphic>
          <a:graphicData uri="http://schemas.openxmlformats.org/drawingml/2006/table">
            <a:tbl>
              <a:tblPr firstRow="1" bandRow="1">
                <a:tableStyleId>{F5AB1C69-6EDB-4FF4-983F-18BD219EF322}</a:tableStyleId>
              </a:tblPr>
              <a:tblGrid>
                <a:gridCol w="1951968">
                  <a:extLst>
                    <a:ext uri="{9D8B030D-6E8A-4147-A177-3AD203B41FA5}">
                      <a16:colId xmlns:a16="http://schemas.microsoft.com/office/drawing/2014/main" val="3985333058"/>
                    </a:ext>
                  </a:extLst>
                </a:gridCol>
                <a:gridCol w="809705">
                  <a:extLst>
                    <a:ext uri="{9D8B030D-6E8A-4147-A177-3AD203B41FA5}">
                      <a16:colId xmlns:a16="http://schemas.microsoft.com/office/drawing/2014/main" val="3082288976"/>
                    </a:ext>
                  </a:extLst>
                </a:gridCol>
                <a:gridCol w="882000">
                  <a:extLst>
                    <a:ext uri="{9D8B030D-6E8A-4147-A177-3AD203B41FA5}">
                      <a16:colId xmlns:a16="http://schemas.microsoft.com/office/drawing/2014/main" val="2513487499"/>
                    </a:ext>
                  </a:extLst>
                </a:gridCol>
                <a:gridCol w="795246">
                  <a:extLst>
                    <a:ext uri="{9D8B030D-6E8A-4147-A177-3AD203B41FA5}">
                      <a16:colId xmlns:a16="http://schemas.microsoft.com/office/drawing/2014/main" val="1821071937"/>
                    </a:ext>
                  </a:extLst>
                </a:gridCol>
              </a:tblGrid>
              <a:tr h="0">
                <a:tc>
                  <a:txBody>
                    <a:bodyPr/>
                    <a:lstStyle/>
                    <a:p>
                      <a:pPr algn="l" fontAlgn="b"/>
                      <a:r>
                        <a:rPr lang="en-GB" sz="1100" b="1" u="none" strike="noStrike" dirty="0">
                          <a:solidFill>
                            <a:srgbClr val="FFFFFF"/>
                          </a:solidFill>
                          <a:effectLst/>
                          <a:latin typeface="Arial" panose="020B0604020202020204" pitchFamily="34" charset="0"/>
                          <a:cs typeface="Arial" panose="020B0604020202020204" pitchFamily="34" charset="0"/>
                        </a:rPr>
                        <a:t>  </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ctr"/>
                      <a:r>
                        <a:rPr lang="en-GB" sz="1100" b="1" u="none" strike="noStrike" dirty="0">
                          <a:solidFill>
                            <a:srgbClr val="FFFFFF"/>
                          </a:solidFill>
                          <a:effectLst/>
                          <a:latin typeface="Arial" panose="020B0604020202020204" pitchFamily="34" charset="0"/>
                          <a:cs typeface="Arial" panose="020B0604020202020204" pitchFamily="34" charset="0"/>
                        </a:rPr>
                        <a:t> 12-15 </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All Ages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r>
                        <a:rPr lang="en-GB" sz="1100" b="1" u="none" strike="noStrike">
                          <a:solidFill>
                            <a:srgbClr val="FFFFFF"/>
                          </a:solidFill>
                          <a:effectLst/>
                          <a:latin typeface="Arial" panose="020B0604020202020204" pitchFamily="34" charset="0"/>
                          <a:cs typeface="Arial" panose="020B0604020202020204" pitchFamily="34" charset="0"/>
                        </a:rPr>
                        <a:t> % 12-15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761713625"/>
                  </a:ext>
                </a:extLst>
              </a:tr>
              <a:tr h="17530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6,100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141,300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4.3%</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139174113"/>
                  </a:ext>
                </a:extLst>
              </a:tr>
              <a:tr h="17530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5,700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131,900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4.3%</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353031936"/>
                  </a:ext>
                </a:extLst>
              </a:tr>
              <a:tr h="17530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4,400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99,200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4.4%</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787680961"/>
                  </a:ext>
                </a:extLst>
              </a:tr>
              <a:tr h="1753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King's Lynn and West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6,600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151,200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4.4%</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4178932179"/>
                  </a:ext>
                </a:extLst>
              </a:tr>
              <a:tr h="1753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3,900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105,200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3.7%</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860426894"/>
                  </a:ext>
                </a:extLst>
              </a:tr>
              <a:tr h="1753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5,600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142,200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3.9%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3894083303"/>
                  </a:ext>
                </a:extLst>
              </a:tr>
              <a:tr h="1753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6,800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143,100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4.8%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796480527"/>
                  </a:ext>
                </a:extLst>
              </a:tr>
              <a:tr h="17530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5,200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118,600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4.4%</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4141074208"/>
                  </a:ext>
                </a:extLst>
              </a:tr>
              <a:tr h="89283">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39,100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914,100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4.3%</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688527087"/>
                  </a:ext>
                </a:extLst>
              </a:tr>
              <a:tr h="89283">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 &amp; Waveney</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44,300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1,032,700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4.3%</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628152897"/>
                  </a:ext>
                </a:extLst>
              </a:tr>
            </a:tbl>
          </a:graphicData>
        </a:graphic>
      </p:graphicFrame>
      <p:sp>
        <p:nvSpPr>
          <p:cNvPr id="10" name="Subtitle 2">
            <a:extLst>
              <a:ext uri="{FF2B5EF4-FFF2-40B4-BE49-F238E27FC236}">
                <a16:creationId xmlns:a16="http://schemas.microsoft.com/office/drawing/2014/main" id="{8DD4D5FC-A335-4836-9AF4-58AEF441155B}"/>
              </a:ext>
            </a:extLst>
          </p:cNvPr>
          <p:cNvSpPr txBox="1">
            <a:spLocks/>
          </p:cNvSpPr>
          <p:nvPr/>
        </p:nvSpPr>
        <p:spPr>
          <a:xfrm>
            <a:off x="334186" y="1426890"/>
            <a:ext cx="10616119" cy="78101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latin typeface="Arial" panose="020B0604020202020204" pitchFamily="34" charset="0"/>
                <a:cs typeface="Arial" panose="020B0604020202020204" pitchFamily="34" charset="0"/>
              </a:rPr>
              <a:t>There are estimated to be a total of 44,300 12-15 year olds in Norfolk and Waveney in 2020, representing 4.3% of the total population. Numbers vary across the district from 3,900 in North Norfolk to 6,800 in South Norfolk.</a:t>
            </a:r>
          </a:p>
          <a:p>
            <a:pPr algn="l"/>
            <a:endParaRPr lang="en-GB" sz="1200" dirty="0">
              <a:highlight>
                <a:srgbClr val="FFFF00"/>
              </a:highlight>
              <a:latin typeface="Arial" panose="020B0604020202020204" pitchFamily="34" charset="0"/>
              <a:cs typeface="Arial" panose="020B0604020202020204" pitchFamily="34" charset="0"/>
            </a:endParaRPr>
          </a:p>
          <a:p>
            <a:pPr algn="l"/>
            <a:endParaRPr lang="en-GB" dirty="0">
              <a:latin typeface="Arial" panose="020B0604020202020204" pitchFamily="34" charset="0"/>
              <a:cs typeface="Arial" panose="020B0604020202020204" pitchFamily="34" charset="0"/>
            </a:endParaRPr>
          </a:p>
        </p:txBody>
      </p:sp>
      <p:pic>
        <p:nvPicPr>
          <p:cNvPr id="3" name="Picture 3" descr="Map&#10;&#10;Description automatically generated">
            <a:extLst>
              <a:ext uri="{FF2B5EF4-FFF2-40B4-BE49-F238E27FC236}">
                <a16:creationId xmlns:a16="http://schemas.microsoft.com/office/drawing/2014/main" id="{C154324A-3263-427E-8473-4D696A9CFDF7}"/>
              </a:ext>
            </a:extLst>
          </p:cNvPr>
          <p:cNvPicPr>
            <a:picLocks noChangeAspect="1"/>
          </p:cNvPicPr>
          <p:nvPr/>
        </p:nvPicPr>
        <p:blipFill>
          <a:blip r:embed="rId2"/>
          <a:stretch>
            <a:fillRect/>
          </a:stretch>
        </p:blipFill>
        <p:spPr>
          <a:xfrm>
            <a:off x="439825" y="1935264"/>
            <a:ext cx="6924907" cy="4922736"/>
          </a:xfrm>
          <a:prstGeom prst="rect">
            <a:avLst/>
          </a:prstGeom>
        </p:spPr>
      </p:pic>
      <p:sp>
        <p:nvSpPr>
          <p:cNvPr id="8" name="Slide Number Placeholder 5">
            <a:extLst>
              <a:ext uri="{FF2B5EF4-FFF2-40B4-BE49-F238E27FC236}">
                <a16:creationId xmlns:a16="http://schemas.microsoft.com/office/drawing/2014/main" id="{7114D48D-B6BF-48D1-8AB2-4C179CDC330F}"/>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14</a:t>
            </a:fld>
            <a:endParaRPr lang="en-GB"/>
          </a:p>
        </p:txBody>
      </p:sp>
    </p:spTree>
    <p:extLst>
      <p:ext uri="{BB962C8B-B14F-4D97-AF65-F5344CB8AC3E}">
        <p14:creationId xmlns:p14="http://schemas.microsoft.com/office/powerpoint/2010/main" val="1439899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70758" y="132824"/>
            <a:ext cx="10492902" cy="1050148"/>
          </a:xfrm>
        </p:spPr>
        <p:txBody>
          <a:bodyPr>
            <a:noAutofit/>
          </a:bodyPr>
          <a:lstStyle/>
          <a:p>
            <a:pPr algn="l"/>
            <a:r>
              <a:rPr lang="en-GB" sz="4400" dirty="0"/>
              <a:t>Working Age Adults (16-64 year olds)</a:t>
            </a:r>
          </a:p>
        </p:txBody>
      </p:sp>
      <p:graphicFrame>
        <p:nvGraphicFramePr>
          <p:cNvPr id="7" name="Table 6">
            <a:extLst>
              <a:ext uri="{FF2B5EF4-FFF2-40B4-BE49-F238E27FC236}">
                <a16:creationId xmlns:a16="http://schemas.microsoft.com/office/drawing/2014/main" id="{41A221B6-8E69-441E-BCE3-7B6B3A49F5AB}"/>
              </a:ext>
            </a:extLst>
          </p:cNvPr>
          <p:cNvGraphicFramePr>
            <a:graphicFrameLocks noGrp="1"/>
          </p:cNvGraphicFramePr>
          <p:nvPr>
            <p:extLst>
              <p:ext uri="{D42A27DB-BD31-4B8C-83A1-F6EECF244321}">
                <p14:modId xmlns:p14="http://schemas.microsoft.com/office/powerpoint/2010/main" val="1551208893"/>
              </p:ext>
            </p:extLst>
          </p:nvPr>
        </p:nvGraphicFramePr>
        <p:xfrm>
          <a:off x="7454899" y="3169444"/>
          <a:ext cx="4352383" cy="1913890"/>
        </p:xfrm>
        <a:graphic>
          <a:graphicData uri="http://schemas.openxmlformats.org/drawingml/2006/table">
            <a:tbl>
              <a:tblPr firstRow="1" bandRow="1">
                <a:tableStyleId>{1FECB4D8-DB02-4DC6-A0A2-4F2EBAE1DC90}</a:tableStyleId>
              </a:tblPr>
              <a:tblGrid>
                <a:gridCol w="1913914">
                  <a:extLst>
                    <a:ext uri="{9D8B030D-6E8A-4147-A177-3AD203B41FA5}">
                      <a16:colId xmlns:a16="http://schemas.microsoft.com/office/drawing/2014/main" val="3246539713"/>
                    </a:ext>
                  </a:extLst>
                </a:gridCol>
                <a:gridCol w="793920">
                  <a:extLst>
                    <a:ext uri="{9D8B030D-6E8A-4147-A177-3AD203B41FA5}">
                      <a16:colId xmlns:a16="http://schemas.microsoft.com/office/drawing/2014/main" val="2773109001"/>
                    </a:ext>
                  </a:extLst>
                </a:gridCol>
                <a:gridCol w="864806">
                  <a:extLst>
                    <a:ext uri="{9D8B030D-6E8A-4147-A177-3AD203B41FA5}">
                      <a16:colId xmlns:a16="http://schemas.microsoft.com/office/drawing/2014/main" val="4258964938"/>
                    </a:ext>
                  </a:extLst>
                </a:gridCol>
                <a:gridCol w="779743">
                  <a:extLst>
                    <a:ext uri="{9D8B030D-6E8A-4147-A177-3AD203B41FA5}">
                      <a16:colId xmlns:a16="http://schemas.microsoft.com/office/drawing/2014/main" val="3082880203"/>
                    </a:ext>
                  </a:extLst>
                </a:gridCol>
              </a:tblGrid>
              <a:tr h="86681">
                <a:tc>
                  <a:txBody>
                    <a:bodyPr/>
                    <a:lstStyle/>
                    <a:p>
                      <a:pPr algn="l" fontAlgn="b"/>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ctr"/>
                      <a:r>
                        <a:rPr lang="en-GB" sz="1100" b="1" u="none" strike="noStrike" dirty="0">
                          <a:solidFill>
                            <a:srgbClr val="FFFFFF"/>
                          </a:solidFill>
                          <a:effectLst/>
                          <a:latin typeface="Arial" panose="020B0604020202020204" pitchFamily="34" charset="0"/>
                          <a:cs typeface="Arial" panose="020B0604020202020204" pitchFamily="34" charset="0"/>
                        </a:rPr>
                        <a:t> 16-64</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ctr"/>
                      <a:r>
                        <a:rPr lang="en-GB" sz="1100" b="1" u="none" strike="noStrike">
                          <a:solidFill>
                            <a:srgbClr val="FFFFFF"/>
                          </a:solidFill>
                          <a:effectLst/>
                          <a:latin typeface="Arial" panose="020B0604020202020204" pitchFamily="34" charset="0"/>
                          <a:cs typeface="Arial" panose="020B0604020202020204" pitchFamily="34" charset="0"/>
                        </a:rPr>
                        <a:t> All Ages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ctr"/>
                      <a:r>
                        <a:rPr lang="en-GB" sz="1100" b="1" u="none" strike="noStrike">
                          <a:solidFill>
                            <a:srgbClr val="FFFFFF"/>
                          </a:solidFill>
                          <a:effectLst/>
                          <a:latin typeface="Arial" panose="020B0604020202020204" pitchFamily="34" charset="0"/>
                          <a:cs typeface="Arial" panose="020B0604020202020204" pitchFamily="34" charset="0"/>
                        </a:rPr>
                        <a:t> % 12-15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91323434"/>
                  </a:ext>
                </a:extLst>
              </a:tr>
              <a:tr h="17019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81,000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141,300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57.3%</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570595227"/>
                  </a:ext>
                </a:extLst>
              </a:tr>
              <a:tr h="17019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76,200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131,900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57.8%</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523384597"/>
                  </a:ext>
                </a:extLst>
              </a:tr>
              <a:tr h="17019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Great Yarmouth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57,000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99,200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57.5%</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638390718"/>
                  </a:ext>
                </a:extLst>
              </a:tr>
              <a:tr h="170198">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King's Lynn and West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84,800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151,200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56.1%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30425546"/>
                  </a:ext>
                </a:extLst>
              </a:tr>
              <a:tr h="17019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       55,600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105,200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52.9%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339059567"/>
                  </a:ext>
                </a:extLst>
              </a:tr>
              <a:tr h="17019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97,100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142,200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68.3%</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470141908"/>
                  </a:ext>
                </a:extLst>
              </a:tr>
              <a:tr h="17019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       82,800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143,100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57.9%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4154730266"/>
                  </a:ext>
                </a:extLst>
              </a:tr>
              <a:tr h="170198">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       66,100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       118,600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55.7%</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705752051"/>
                  </a:ext>
                </a:extLst>
              </a:tr>
              <a:tr h="86681">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   534,500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1" u="none" strike="noStrike" dirty="0">
                          <a:solidFill>
                            <a:srgbClr val="000000"/>
                          </a:solidFill>
                          <a:effectLst/>
                          <a:latin typeface="Arial" panose="020B0604020202020204" pitchFamily="34" charset="0"/>
                          <a:cs typeface="Arial" panose="020B0604020202020204" pitchFamily="34" charset="0"/>
                        </a:rPr>
                        <a:t>    914,100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1" u="none" strike="noStrike" dirty="0">
                          <a:solidFill>
                            <a:srgbClr val="000000"/>
                          </a:solidFill>
                          <a:effectLst/>
                          <a:latin typeface="Arial" panose="020B0604020202020204" pitchFamily="34" charset="0"/>
                          <a:cs typeface="Arial" panose="020B0604020202020204" pitchFamily="34" charset="0"/>
                        </a:rPr>
                        <a:t>58.5%</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920625685"/>
                  </a:ext>
                </a:extLst>
              </a:tr>
              <a:tr h="86681">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 &amp; Waveney</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   600,600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 1,032,700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b"/>
                      <a:r>
                        <a:rPr lang="en-GB" sz="1100" b="1" u="none" strike="noStrike" dirty="0">
                          <a:solidFill>
                            <a:srgbClr val="000000"/>
                          </a:solidFill>
                          <a:effectLst/>
                          <a:latin typeface="Arial" panose="020B0604020202020204" pitchFamily="34" charset="0"/>
                          <a:cs typeface="Arial" panose="020B0604020202020204" pitchFamily="34" charset="0"/>
                        </a:rPr>
                        <a:t>58.2%</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759323407"/>
                  </a:ext>
                </a:extLst>
              </a:tr>
            </a:tbl>
          </a:graphicData>
        </a:graphic>
      </p:graphicFrame>
      <p:sp>
        <p:nvSpPr>
          <p:cNvPr id="10" name="Subtitle 2">
            <a:extLst>
              <a:ext uri="{FF2B5EF4-FFF2-40B4-BE49-F238E27FC236}">
                <a16:creationId xmlns:a16="http://schemas.microsoft.com/office/drawing/2014/main" id="{417FBD4A-3FD5-44DB-B559-7DE776863F40}"/>
              </a:ext>
            </a:extLst>
          </p:cNvPr>
          <p:cNvSpPr txBox="1">
            <a:spLocks/>
          </p:cNvSpPr>
          <p:nvPr/>
        </p:nvSpPr>
        <p:spPr>
          <a:xfrm>
            <a:off x="343711" y="1394923"/>
            <a:ext cx="10616119" cy="78101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latin typeface="Arial" panose="020B0604020202020204" pitchFamily="34" charset="0"/>
                <a:cs typeface="Arial" panose="020B0604020202020204" pitchFamily="34" charset="0"/>
              </a:rPr>
              <a:t>There are estimated to be a total of 600,600 16-64 year olds in Norfolk and Waveney in 2020, representing 58.2% of the total population. Numbers vary across the district from 55,600 in North Norfolk to 97,100 in Norwich.</a:t>
            </a:r>
          </a:p>
          <a:p>
            <a:pPr algn="l"/>
            <a:endParaRPr lang="en-GB" sz="1200" dirty="0">
              <a:highlight>
                <a:srgbClr val="FFFF00"/>
              </a:highlight>
            </a:endParaRPr>
          </a:p>
          <a:p>
            <a:pPr algn="l"/>
            <a:endParaRPr lang="en-GB" dirty="0"/>
          </a:p>
        </p:txBody>
      </p:sp>
      <p:pic>
        <p:nvPicPr>
          <p:cNvPr id="3" name="Picture 3" descr="Map&#10;&#10;Description automatically generated">
            <a:extLst>
              <a:ext uri="{FF2B5EF4-FFF2-40B4-BE49-F238E27FC236}">
                <a16:creationId xmlns:a16="http://schemas.microsoft.com/office/drawing/2014/main" id="{EE7BE1FB-A8ED-4DA1-A98B-8D240344045A}"/>
              </a:ext>
            </a:extLst>
          </p:cNvPr>
          <p:cNvPicPr>
            <a:picLocks noChangeAspect="1"/>
          </p:cNvPicPr>
          <p:nvPr/>
        </p:nvPicPr>
        <p:blipFill>
          <a:blip r:embed="rId2"/>
          <a:stretch>
            <a:fillRect/>
          </a:stretch>
        </p:blipFill>
        <p:spPr>
          <a:xfrm>
            <a:off x="384717" y="1910839"/>
            <a:ext cx="6878443" cy="4894858"/>
          </a:xfrm>
          <a:prstGeom prst="rect">
            <a:avLst/>
          </a:prstGeom>
        </p:spPr>
      </p:pic>
      <p:sp>
        <p:nvSpPr>
          <p:cNvPr id="8" name="Slide Number Placeholder 5">
            <a:extLst>
              <a:ext uri="{FF2B5EF4-FFF2-40B4-BE49-F238E27FC236}">
                <a16:creationId xmlns:a16="http://schemas.microsoft.com/office/drawing/2014/main" id="{BD0F7B3F-85FF-454F-814A-68E8E95F825F}"/>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15</a:t>
            </a:fld>
            <a:endParaRPr lang="en-GB"/>
          </a:p>
        </p:txBody>
      </p:sp>
    </p:spTree>
    <p:extLst>
      <p:ext uri="{BB962C8B-B14F-4D97-AF65-F5344CB8AC3E}">
        <p14:creationId xmlns:p14="http://schemas.microsoft.com/office/powerpoint/2010/main" val="2248054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70758" y="77524"/>
            <a:ext cx="10492902" cy="1050148"/>
          </a:xfrm>
        </p:spPr>
        <p:txBody>
          <a:bodyPr>
            <a:normAutofit/>
          </a:bodyPr>
          <a:lstStyle/>
          <a:p>
            <a:pPr algn="l"/>
            <a:r>
              <a:rPr lang="en-GB" sz="4800" dirty="0"/>
              <a:t>Older People (65+ year olds)</a:t>
            </a:r>
          </a:p>
        </p:txBody>
      </p:sp>
      <p:sp>
        <p:nvSpPr>
          <p:cNvPr id="10" name="Subtitle 2">
            <a:extLst>
              <a:ext uri="{FF2B5EF4-FFF2-40B4-BE49-F238E27FC236}">
                <a16:creationId xmlns:a16="http://schemas.microsoft.com/office/drawing/2014/main" id="{E22AA301-7427-413C-8858-FBF5974226EE}"/>
              </a:ext>
            </a:extLst>
          </p:cNvPr>
          <p:cNvSpPr>
            <a:spLocks noGrp="1"/>
          </p:cNvSpPr>
          <p:nvPr>
            <p:ph type="subTitle" idx="1"/>
          </p:nvPr>
        </p:nvSpPr>
        <p:spPr>
          <a:xfrm>
            <a:off x="343711" y="1394923"/>
            <a:ext cx="10616119" cy="781010"/>
          </a:xfrm>
        </p:spPr>
        <p:txBody>
          <a:bodyPr>
            <a:normAutofit/>
          </a:bodyPr>
          <a:lstStyle/>
          <a:p>
            <a:pPr algn="l"/>
            <a:r>
              <a:rPr lang="en-GB" sz="1200" dirty="0"/>
              <a:t>There are estimated to be a total of 257,900 65+ year olds in Norfolk and Waveney in 2020, representing 25% of the total population. Numbers vary across the district from 21,400 in Norwich to 39,900 in King’s Lynn and West Norfolk.</a:t>
            </a:r>
          </a:p>
          <a:p>
            <a:pPr algn="l"/>
            <a:endParaRPr lang="en-GB" sz="1200" dirty="0">
              <a:highlight>
                <a:srgbClr val="FFFF00"/>
              </a:highlight>
            </a:endParaRPr>
          </a:p>
          <a:p>
            <a:pPr algn="l"/>
            <a:endParaRPr lang="en-GB" dirty="0"/>
          </a:p>
        </p:txBody>
      </p:sp>
      <p:graphicFrame>
        <p:nvGraphicFramePr>
          <p:cNvPr id="7" name="Table 6">
            <a:extLst>
              <a:ext uri="{FF2B5EF4-FFF2-40B4-BE49-F238E27FC236}">
                <a16:creationId xmlns:a16="http://schemas.microsoft.com/office/drawing/2014/main" id="{52A4D01D-725B-4E2A-AC8F-B637A5603F6E}"/>
              </a:ext>
            </a:extLst>
          </p:cNvPr>
          <p:cNvGraphicFramePr>
            <a:graphicFrameLocks noGrp="1"/>
          </p:cNvGraphicFramePr>
          <p:nvPr>
            <p:extLst>
              <p:ext uri="{D42A27DB-BD31-4B8C-83A1-F6EECF244321}">
                <p14:modId xmlns:p14="http://schemas.microsoft.com/office/powerpoint/2010/main" val="608111945"/>
              </p:ext>
            </p:extLst>
          </p:nvPr>
        </p:nvGraphicFramePr>
        <p:xfrm>
          <a:off x="7301970" y="3077369"/>
          <a:ext cx="4617510" cy="1913890"/>
        </p:xfrm>
        <a:graphic>
          <a:graphicData uri="http://schemas.openxmlformats.org/drawingml/2006/table">
            <a:tbl>
              <a:tblPr firstRow="1" bandRow="1">
                <a:tableStyleId>{1FECB4D8-DB02-4DC6-A0A2-4F2EBAE1DC90}</a:tableStyleId>
              </a:tblPr>
              <a:tblGrid>
                <a:gridCol w="2030501">
                  <a:extLst>
                    <a:ext uri="{9D8B030D-6E8A-4147-A177-3AD203B41FA5}">
                      <a16:colId xmlns:a16="http://schemas.microsoft.com/office/drawing/2014/main" val="1987350360"/>
                    </a:ext>
                  </a:extLst>
                </a:gridCol>
                <a:gridCol w="842282">
                  <a:extLst>
                    <a:ext uri="{9D8B030D-6E8A-4147-A177-3AD203B41FA5}">
                      <a16:colId xmlns:a16="http://schemas.microsoft.com/office/drawing/2014/main" val="2606856169"/>
                    </a:ext>
                  </a:extLst>
                </a:gridCol>
                <a:gridCol w="917486">
                  <a:extLst>
                    <a:ext uri="{9D8B030D-6E8A-4147-A177-3AD203B41FA5}">
                      <a16:colId xmlns:a16="http://schemas.microsoft.com/office/drawing/2014/main" val="2144513687"/>
                    </a:ext>
                  </a:extLst>
                </a:gridCol>
                <a:gridCol w="827241">
                  <a:extLst>
                    <a:ext uri="{9D8B030D-6E8A-4147-A177-3AD203B41FA5}">
                      <a16:colId xmlns:a16="http://schemas.microsoft.com/office/drawing/2014/main" val="1373580880"/>
                    </a:ext>
                  </a:extLst>
                </a:gridCol>
              </a:tblGrid>
              <a:tr h="32542">
                <a:tc>
                  <a:txBody>
                    <a:bodyPr/>
                    <a:lstStyle/>
                    <a:p>
                      <a:pPr algn="l" fontAlgn="b"/>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c>
                  <a:txBody>
                    <a:bodyPr/>
                    <a:lstStyle/>
                    <a:p>
                      <a:pPr algn="l" fontAlgn="ctr"/>
                      <a:r>
                        <a:rPr lang="en-GB" sz="1100" b="1" u="none" strike="noStrike" dirty="0">
                          <a:solidFill>
                            <a:srgbClr val="FFFFFF"/>
                          </a:solidFill>
                          <a:effectLst/>
                          <a:latin typeface="Arial" panose="020B0604020202020204" pitchFamily="34" charset="0"/>
                          <a:cs typeface="Arial" panose="020B0604020202020204" pitchFamily="34" charset="0"/>
                        </a:rPr>
                        <a:t> 65+</a:t>
                      </a:r>
                      <a:endParaRPr lang="en-GB" sz="11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ctr"/>
                      <a:r>
                        <a:rPr lang="en-GB" sz="1100" b="1" u="none" strike="noStrike">
                          <a:solidFill>
                            <a:srgbClr val="FFFFFF"/>
                          </a:solidFill>
                          <a:effectLst/>
                          <a:latin typeface="Arial" panose="020B0604020202020204" pitchFamily="34" charset="0"/>
                          <a:cs typeface="Arial" panose="020B0604020202020204" pitchFamily="34" charset="0"/>
                        </a:rPr>
                        <a:t> All Ages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l" fontAlgn="ctr"/>
                      <a:r>
                        <a:rPr lang="en-GB" sz="1100" b="1" u="none" strike="noStrike">
                          <a:solidFill>
                            <a:srgbClr val="FFFFFF"/>
                          </a:solidFill>
                          <a:effectLst/>
                          <a:latin typeface="Arial" panose="020B0604020202020204" pitchFamily="34" charset="0"/>
                          <a:cs typeface="Arial" panose="020B0604020202020204" pitchFamily="34" charset="0"/>
                        </a:rPr>
                        <a:t> % 12-15 </a:t>
                      </a:r>
                      <a:endParaRPr lang="en-GB" sz="11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269845347"/>
                  </a:ext>
                </a:extLst>
              </a:tr>
              <a:tr h="63897">
                <a:tc>
                  <a:txBody>
                    <a:bodyPr/>
                    <a:lstStyle/>
                    <a:p>
                      <a:pPr algn="l" fontAlgn="b"/>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35,700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141,300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25.3%</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3921308912"/>
                  </a:ext>
                </a:extLst>
              </a:tr>
              <a:tr h="63897">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34,100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131,900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25.9%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422496578"/>
                  </a:ext>
                </a:extLst>
              </a:tr>
              <a:tr h="63897">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24,600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99,200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24.8%</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349151864"/>
                  </a:ext>
                </a:extLst>
              </a:tr>
              <a:tr h="63897">
                <a:tc>
                  <a:txBody>
                    <a:bodyPr/>
                    <a:lstStyle/>
                    <a:p>
                      <a:pPr algn="l" fontAlgn="b"/>
                      <a:r>
                        <a:rPr lang="en-GB" sz="1100" b="0" u="none" strike="noStrike" dirty="0">
                          <a:solidFill>
                            <a:srgbClr val="000000"/>
                          </a:solidFill>
                          <a:effectLst/>
                          <a:latin typeface="Arial" panose="020B0604020202020204" pitchFamily="34" charset="0"/>
                          <a:cs typeface="Arial" panose="020B0604020202020204" pitchFamily="34" charset="0"/>
                        </a:rPr>
                        <a:t>King's Lynn and West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39,900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151,200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26.4%</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3293988149"/>
                  </a:ext>
                </a:extLst>
              </a:tr>
              <a:tr h="63897">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35,300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105,200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33.6%</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781500007"/>
                  </a:ext>
                </a:extLst>
              </a:tr>
              <a:tr h="63897">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Norwich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21,400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142,200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15.0%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649840778"/>
                  </a:ext>
                </a:extLst>
              </a:tr>
              <a:tr h="63897">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34,400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143,100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24.0%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955439943"/>
                  </a:ext>
                </a:extLst>
              </a:tr>
              <a:tr h="63897">
                <a:tc>
                  <a:txBody>
                    <a:bodyPr/>
                    <a:lstStyle/>
                    <a:p>
                      <a:pPr algn="l" fontAlgn="b"/>
                      <a:r>
                        <a:rPr lang="en-GB" sz="1100" b="0" u="none" strike="noStrike">
                          <a:solidFill>
                            <a:srgbClr val="000000"/>
                          </a:solidFill>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       32,500 </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       118,600 </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27.4%</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4164381437"/>
                  </a:ext>
                </a:extLst>
              </a:tr>
              <a:tr h="32542">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225,400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    914,100 </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24.7%</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210055789"/>
                  </a:ext>
                </a:extLst>
              </a:tr>
              <a:tr h="0">
                <a:tc>
                  <a:txBody>
                    <a:bodyPr/>
                    <a:lstStyle/>
                    <a:p>
                      <a:pPr algn="l" fontAlgn="b"/>
                      <a:r>
                        <a:rPr lang="en-GB" sz="1100" b="1" u="none" strike="noStrike">
                          <a:solidFill>
                            <a:srgbClr val="000000"/>
                          </a:solidFill>
                          <a:effectLst/>
                          <a:latin typeface="Arial" panose="020B0604020202020204" pitchFamily="34" charset="0"/>
                          <a:cs typeface="Arial" panose="020B0604020202020204" pitchFamily="34" charset="0"/>
                        </a:rPr>
                        <a:t>Norfolk &amp; Waveney</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257,900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a:solidFill>
                            <a:srgbClr val="000000"/>
                          </a:solidFill>
                          <a:effectLst/>
                          <a:latin typeface="Arial" panose="020B0604020202020204" pitchFamily="34" charset="0"/>
                          <a:cs typeface="Arial" panose="020B0604020202020204" pitchFamily="34" charset="0"/>
                        </a:rPr>
                        <a:t> 1,032,700 </a:t>
                      </a:r>
                      <a:endParaRPr lang="en-GB" sz="1100" b="1"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fontAlgn="b"/>
                      <a:r>
                        <a:rPr lang="en-GB" sz="1100" b="1" u="none" strike="noStrike" dirty="0">
                          <a:solidFill>
                            <a:srgbClr val="000000"/>
                          </a:solidFill>
                          <a:effectLst/>
                          <a:latin typeface="Arial" panose="020B0604020202020204" pitchFamily="34" charset="0"/>
                          <a:cs typeface="Arial" panose="020B0604020202020204" pitchFamily="34" charset="0"/>
                        </a:rPr>
                        <a:t>25.0%</a:t>
                      </a:r>
                      <a:endParaRPr lang="en-GB" sz="1100" b="1"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extLst>
                  <a:ext uri="{0D108BD9-81ED-4DB2-BD59-A6C34878D82A}">
                    <a16:rowId xmlns:a16="http://schemas.microsoft.com/office/drawing/2014/main" val="1319708043"/>
                  </a:ext>
                </a:extLst>
              </a:tr>
            </a:tbl>
          </a:graphicData>
        </a:graphic>
      </p:graphicFrame>
      <p:pic>
        <p:nvPicPr>
          <p:cNvPr id="3" name="Picture 3" descr="Map&#10;&#10;Description automatically generated">
            <a:extLst>
              <a:ext uri="{FF2B5EF4-FFF2-40B4-BE49-F238E27FC236}">
                <a16:creationId xmlns:a16="http://schemas.microsoft.com/office/drawing/2014/main" id="{6D08C657-5BA8-42DA-AA4C-5C355D5F7748}"/>
              </a:ext>
            </a:extLst>
          </p:cNvPr>
          <p:cNvPicPr>
            <a:picLocks noChangeAspect="1"/>
          </p:cNvPicPr>
          <p:nvPr/>
        </p:nvPicPr>
        <p:blipFill>
          <a:blip r:embed="rId2"/>
          <a:stretch>
            <a:fillRect/>
          </a:stretch>
        </p:blipFill>
        <p:spPr>
          <a:xfrm>
            <a:off x="403302" y="1929425"/>
            <a:ext cx="6776224" cy="4792639"/>
          </a:xfrm>
          <a:prstGeom prst="rect">
            <a:avLst/>
          </a:prstGeom>
        </p:spPr>
      </p:pic>
      <p:sp>
        <p:nvSpPr>
          <p:cNvPr id="8" name="Slide Number Placeholder 5">
            <a:extLst>
              <a:ext uri="{FF2B5EF4-FFF2-40B4-BE49-F238E27FC236}">
                <a16:creationId xmlns:a16="http://schemas.microsoft.com/office/drawing/2014/main" id="{3AC6A61B-4389-4C15-9385-44736CEE8E7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16</a:t>
            </a:fld>
            <a:endParaRPr lang="en-GB"/>
          </a:p>
        </p:txBody>
      </p:sp>
    </p:spTree>
    <p:extLst>
      <p:ext uri="{BB962C8B-B14F-4D97-AF65-F5344CB8AC3E}">
        <p14:creationId xmlns:p14="http://schemas.microsoft.com/office/powerpoint/2010/main" val="3553350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73FB1-EC14-4863-BB43-B9D87CCEEBD3}"/>
              </a:ext>
            </a:extLst>
          </p:cNvPr>
          <p:cNvSpPr>
            <a:spLocks noGrp="1"/>
          </p:cNvSpPr>
          <p:nvPr>
            <p:ph type="title"/>
          </p:nvPr>
        </p:nvSpPr>
        <p:spPr>
          <a:xfrm>
            <a:off x="838200" y="365125"/>
            <a:ext cx="10515600" cy="879213"/>
          </a:xfrm>
        </p:spPr>
        <p:txBody>
          <a:bodyPr/>
          <a:lstStyle/>
          <a:p>
            <a:r>
              <a:rPr lang="en-GB" dirty="0"/>
              <a:t>Rural and urban population</a:t>
            </a:r>
          </a:p>
        </p:txBody>
      </p:sp>
      <p:pic>
        <p:nvPicPr>
          <p:cNvPr id="6" name="Content Placeholder 5" descr="Map&#10;&#10;Description automatically generated">
            <a:extLst>
              <a:ext uri="{FF2B5EF4-FFF2-40B4-BE49-F238E27FC236}">
                <a16:creationId xmlns:a16="http://schemas.microsoft.com/office/drawing/2014/main" id="{ABB554A4-74BB-47C2-98E8-E606BBAAC31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6163194" cy="4351338"/>
          </a:xfrm>
        </p:spPr>
      </p:pic>
      <p:sp>
        <p:nvSpPr>
          <p:cNvPr id="4" name="Slide Number Placeholder 3">
            <a:extLst>
              <a:ext uri="{FF2B5EF4-FFF2-40B4-BE49-F238E27FC236}">
                <a16:creationId xmlns:a16="http://schemas.microsoft.com/office/drawing/2014/main" id="{88ADDE04-7942-40E4-BA90-EFB6907CCEEB}"/>
              </a:ext>
            </a:extLst>
          </p:cNvPr>
          <p:cNvSpPr>
            <a:spLocks noGrp="1"/>
          </p:cNvSpPr>
          <p:nvPr>
            <p:ph type="sldNum" sz="quarter" idx="12"/>
          </p:nvPr>
        </p:nvSpPr>
        <p:spPr/>
        <p:txBody>
          <a:bodyPr/>
          <a:lstStyle/>
          <a:p>
            <a:fld id="{D31D43A4-D862-43B5-BE09-5A519C875FDE}" type="slidenum">
              <a:rPr lang="en-GB" smtClean="0"/>
              <a:t>17</a:t>
            </a:fld>
            <a:endParaRPr lang="en-GB"/>
          </a:p>
        </p:txBody>
      </p:sp>
      <p:pic>
        <p:nvPicPr>
          <p:cNvPr id="8" name="Picture 7">
            <a:extLst>
              <a:ext uri="{FF2B5EF4-FFF2-40B4-BE49-F238E27FC236}">
                <a16:creationId xmlns:a16="http://schemas.microsoft.com/office/drawing/2014/main" id="{E8A2CE92-25EE-46C5-B15E-F8125D45F99B}"/>
              </a:ext>
            </a:extLst>
          </p:cNvPr>
          <p:cNvPicPr>
            <a:picLocks noChangeAspect="1"/>
          </p:cNvPicPr>
          <p:nvPr/>
        </p:nvPicPr>
        <p:blipFill>
          <a:blip r:embed="rId3"/>
          <a:stretch>
            <a:fillRect/>
          </a:stretch>
        </p:blipFill>
        <p:spPr>
          <a:xfrm>
            <a:off x="7705560" y="1690688"/>
            <a:ext cx="4213886" cy="2634792"/>
          </a:xfrm>
          <a:prstGeom prst="rect">
            <a:avLst/>
          </a:prstGeom>
        </p:spPr>
      </p:pic>
      <p:sp>
        <p:nvSpPr>
          <p:cNvPr id="9" name="TextBox 8">
            <a:extLst>
              <a:ext uri="{FF2B5EF4-FFF2-40B4-BE49-F238E27FC236}">
                <a16:creationId xmlns:a16="http://schemas.microsoft.com/office/drawing/2014/main" id="{2FB070B4-D953-4232-83C6-AD77E5367F1F}"/>
              </a:ext>
            </a:extLst>
          </p:cNvPr>
          <p:cNvSpPr txBox="1"/>
          <p:nvPr/>
        </p:nvSpPr>
        <p:spPr>
          <a:xfrm>
            <a:off x="7705560" y="4574125"/>
            <a:ext cx="4213886" cy="147732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More than half of people under 50 live in the areas of Norfolk and Waveney classified as urban city and town. Whereas people aged over 50 are more likely to live in more rural areas. </a:t>
            </a:r>
          </a:p>
        </p:txBody>
      </p:sp>
    </p:spTree>
    <p:extLst>
      <p:ext uri="{BB962C8B-B14F-4D97-AF65-F5344CB8AC3E}">
        <p14:creationId xmlns:p14="http://schemas.microsoft.com/office/powerpoint/2010/main" val="2301289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634767" y="251683"/>
            <a:ext cx="9144000" cy="1174270"/>
          </a:xfrm>
        </p:spPr>
        <p:txBody>
          <a:bodyPr>
            <a:normAutofit/>
          </a:bodyPr>
          <a:lstStyle/>
          <a:p>
            <a:pPr algn="l"/>
            <a:r>
              <a:rPr lang="en-GB" sz="4400" dirty="0">
                <a:latin typeface="Arial"/>
                <a:cs typeface="Arial"/>
              </a:rPr>
              <a:t>3. Population Change</a:t>
            </a:r>
            <a:endParaRPr lang="en-GB" sz="4400" dirty="0"/>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634767" y="2167908"/>
            <a:ext cx="9943750" cy="3583172"/>
          </a:xfrm>
        </p:spPr>
        <p:txBody>
          <a:bodyPr vert="horz" lIns="91440" tIns="45720" rIns="91440" bIns="45720" rtlCol="0" anchor="t">
            <a:normAutofit/>
          </a:bodyPr>
          <a:lstStyle/>
          <a:p>
            <a:pPr algn="l"/>
            <a:r>
              <a:rPr lang="en-GB" b="0" i="0" dirty="0">
                <a:effectLst/>
                <a:latin typeface="Arial"/>
                <a:cs typeface="Arial"/>
              </a:rPr>
              <a:t>This chapter </a:t>
            </a:r>
            <a:r>
              <a:rPr lang="en-GB" dirty="0">
                <a:latin typeface="Arial"/>
                <a:cs typeface="Arial"/>
              </a:rPr>
              <a:t>highlights the components of change in the population and what the future population might look like. This is for Norfolk and Waveney, the districts and hospital catchments.</a:t>
            </a:r>
          </a:p>
          <a:p>
            <a:pPr algn="l"/>
            <a:endParaRPr lang="en-GB" dirty="0"/>
          </a:p>
          <a:p>
            <a:pPr algn="l"/>
            <a:endParaRPr lang="en-GB" dirty="0"/>
          </a:p>
        </p:txBody>
      </p:sp>
      <p:sp>
        <p:nvSpPr>
          <p:cNvPr id="5" name="Slide Number Placeholder 5">
            <a:extLst>
              <a:ext uri="{FF2B5EF4-FFF2-40B4-BE49-F238E27FC236}">
                <a16:creationId xmlns:a16="http://schemas.microsoft.com/office/drawing/2014/main" id="{8C3D3907-FF79-4925-B308-680213875096}"/>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18</a:t>
            </a:fld>
            <a:endParaRPr lang="en-GB"/>
          </a:p>
        </p:txBody>
      </p:sp>
    </p:spTree>
    <p:extLst>
      <p:ext uri="{BB962C8B-B14F-4D97-AF65-F5344CB8AC3E}">
        <p14:creationId xmlns:p14="http://schemas.microsoft.com/office/powerpoint/2010/main" val="777132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91830" y="298755"/>
            <a:ext cx="9144000" cy="517991"/>
          </a:xfrm>
        </p:spPr>
        <p:txBody>
          <a:bodyPr>
            <a:normAutofit fontScale="90000"/>
          </a:bodyPr>
          <a:lstStyle/>
          <a:p>
            <a:pPr algn="l"/>
            <a:r>
              <a:rPr lang="en-GB" sz="3200" dirty="0"/>
              <a:t>The changing population across Norfolk and Waveney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91830" y="816746"/>
            <a:ext cx="5567432" cy="4425816"/>
          </a:xfrm>
        </p:spPr>
        <p:txBody>
          <a:bodyPr vert="horz" lIns="91440" tIns="45720" rIns="91440" bIns="45720" rtlCol="0" anchor="t">
            <a:noAutofit/>
          </a:bodyPr>
          <a:lstStyle/>
          <a:p>
            <a:pPr algn="l"/>
            <a:r>
              <a:rPr lang="en-GB" sz="1000" b="1" dirty="0"/>
              <a:t>Norfolk since 2011:</a:t>
            </a:r>
          </a:p>
          <a:p>
            <a:pPr marL="171450" indent="-171450" algn="l">
              <a:buFont typeface="Arial" panose="020B0604020202020204" pitchFamily="34" charset="0"/>
              <a:buChar char="•"/>
            </a:pPr>
            <a:r>
              <a:rPr lang="en-GB" sz="1000" dirty="0"/>
              <a:t>Since mid-2011 the population of Norfolk increased by 54,613 (6.4%) from 859,426 to 914,039. </a:t>
            </a:r>
          </a:p>
          <a:p>
            <a:pPr marL="171450" indent="-171450" algn="l">
              <a:buFont typeface="Arial" panose="020B0604020202020204" pitchFamily="34" charset="0"/>
              <a:buChar char="•"/>
            </a:pPr>
            <a:r>
              <a:rPr lang="en-GB" sz="1000" dirty="0"/>
              <a:t>In the period since 2011 there were 79,809 births and 87,880 deaths in Norfolk. This makes natural change (the balance between births and deaths) -8,071. </a:t>
            </a:r>
          </a:p>
          <a:p>
            <a:pPr marL="171450" indent="-171450" algn="l">
              <a:buFont typeface="Arial" panose="020B0604020202020204" pitchFamily="34" charset="0"/>
              <a:buChar char="•"/>
            </a:pPr>
            <a:r>
              <a:rPr lang="en-GB" sz="1000" dirty="0"/>
              <a:t>In the period since 2011 net internal migration for Norfolk was 41,166.	</a:t>
            </a:r>
          </a:p>
          <a:p>
            <a:pPr marL="171450" indent="-171450" algn="l">
              <a:buFont typeface="Arial" panose="020B0604020202020204" pitchFamily="34" charset="0"/>
              <a:buChar char="•"/>
            </a:pPr>
            <a:r>
              <a:rPr lang="en-GB" sz="1000" dirty="0"/>
              <a:t>In the period since 2011 there were 49,679 international in-migrants and 27,140 international out-migrants in Norfolk. This makes net international migration  22,539.</a:t>
            </a:r>
          </a:p>
          <a:p>
            <a:pPr marL="171450" indent="-171450" algn="l">
              <a:buFont typeface="Arial" panose="020B0604020202020204" pitchFamily="34" charset="0"/>
              <a:buChar char="•"/>
            </a:pPr>
            <a:r>
              <a:rPr lang="en-GB" sz="1000" dirty="0"/>
              <a:t>In the period since 2011 changes to special populations (home armed forces, foreign armed forces and the prison population) reduced the population of Norfolk by -1,091.						</a:t>
            </a:r>
          </a:p>
          <a:p>
            <a:pPr algn="l"/>
            <a:r>
              <a:rPr lang="en-GB" sz="1000" b="1" dirty="0"/>
              <a:t>Norfolk 2020 compared to 2019</a:t>
            </a:r>
            <a:endParaRPr lang="en-GB" sz="1000" b="1" dirty="0">
              <a:cs typeface="Calibri" panose="020F0502020204030204"/>
            </a:endParaRPr>
          </a:p>
          <a:p>
            <a:pPr marL="171450" indent="-171450" algn="l">
              <a:buFont typeface="Arial" panose="020B0604020202020204" pitchFamily="34" charset="0"/>
              <a:buChar char="•"/>
            </a:pPr>
            <a:r>
              <a:rPr lang="en-GB" sz="1000" dirty="0"/>
              <a:t>Between 2019 and 2020 </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 population of  Norfolk increased by 6,279 (0.7%) from 907,760 to 914,039. This is slightly more than England (0.5%)</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there were 7,898 births and 10,656 deaths in Norfolk. This makes natural change (the balance between births and deaths) -2,758. </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net internal migration for Norfolk was 7,181. </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there were 5,422 international in-migrants and 3,126 international out-migrants in Norfolk. This makes net international migration  2,296.</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changes to special populations (home armed forces, foreign armed forces and the prison population) reduced the population of Norfolk by -474.</a:t>
            </a:r>
          </a:p>
        </p:txBody>
      </p:sp>
      <p:sp>
        <p:nvSpPr>
          <p:cNvPr id="7" name="Subtitle 2">
            <a:extLst>
              <a:ext uri="{FF2B5EF4-FFF2-40B4-BE49-F238E27FC236}">
                <a16:creationId xmlns:a16="http://schemas.microsoft.com/office/drawing/2014/main" id="{E461D987-D0BC-4902-956A-6D491F5C61CD}"/>
              </a:ext>
            </a:extLst>
          </p:cNvPr>
          <p:cNvSpPr txBox="1">
            <a:spLocks/>
          </p:cNvSpPr>
          <p:nvPr/>
        </p:nvSpPr>
        <p:spPr>
          <a:xfrm>
            <a:off x="6096000" y="816746"/>
            <a:ext cx="5889548" cy="4104473"/>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000" b="1" dirty="0">
                <a:solidFill>
                  <a:srgbClr val="000000"/>
                </a:solidFill>
                <a:latin typeface="Arial" panose="020B0604020202020204" pitchFamily="34" charset="0"/>
                <a:cs typeface="Arial" panose="020B0604020202020204" pitchFamily="34" charset="0"/>
              </a:rPr>
              <a:t>Waveney since 2011</a:t>
            </a:r>
          </a:p>
          <a:p>
            <a:pPr marL="171450" indent="-171450" algn="l">
              <a:buFont typeface="Arial" panose="020B0604020202020204" pitchFamily="34" charset="0"/>
              <a:buChar char="•"/>
            </a:pPr>
            <a:r>
              <a:rPr lang="en-GB" sz="1000" dirty="0">
                <a:solidFill>
                  <a:srgbClr val="000000"/>
                </a:solidFill>
                <a:latin typeface="Arial" panose="020B0604020202020204" pitchFamily="34" charset="0"/>
                <a:cs typeface="Arial" panose="020B0604020202020204" pitchFamily="34" charset="0"/>
              </a:rPr>
              <a:t>Since mid-2011 the population of  Waveney increased by 3,266 (2.8%) from 115,356 to 118,622.</a:t>
            </a:r>
          </a:p>
          <a:p>
            <a:pPr marL="171450" indent="-171450" algn="l">
              <a:buFont typeface="Arial" panose="020B0604020202020204" pitchFamily="34" charset="0"/>
              <a:buChar char="•"/>
            </a:pPr>
            <a:r>
              <a:rPr lang="en-GB" sz="1000" dirty="0">
                <a:solidFill>
                  <a:srgbClr val="000000"/>
                </a:solidFill>
                <a:latin typeface="Arial" panose="020B0604020202020204" pitchFamily="34" charset="0"/>
                <a:cs typeface="Arial" panose="020B0604020202020204" pitchFamily="34" charset="0"/>
              </a:rPr>
              <a:t>In the period since 2011 there were 10,203 births and 13,436 deaths in Waveney. This makes natural change (the balance between births and deaths) -3,233.	</a:t>
            </a:r>
          </a:p>
          <a:p>
            <a:pPr marL="171450" indent="-171450" algn="l">
              <a:buFont typeface="Arial" panose="020B0604020202020204" pitchFamily="34" charset="0"/>
              <a:buChar char="•"/>
            </a:pPr>
            <a:r>
              <a:rPr lang="en-GB" sz="1000" dirty="0">
                <a:solidFill>
                  <a:srgbClr val="000000"/>
                </a:solidFill>
                <a:latin typeface="Arial" panose="020B0604020202020204" pitchFamily="34" charset="0"/>
                <a:cs typeface="Arial" panose="020B0604020202020204" pitchFamily="34" charset="0"/>
              </a:rPr>
              <a:t>In the period since 2011 net internal migration for Waveney was 5,724. </a:t>
            </a:r>
          </a:p>
          <a:p>
            <a:pPr marL="171450" indent="-171450" algn="l">
              <a:buFont typeface="Arial" panose="020B0604020202020204" pitchFamily="34" charset="0"/>
              <a:buChar char="•"/>
            </a:pPr>
            <a:r>
              <a:rPr lang="en-GB" sz="1000" dirty="0">
                <a:solidFill>
                  <a:srgbClr val="000000"/>
                </a:solidFill>
                <a:latin typeface="Arial" panose="020B0604020202020204" pitchFamily="34" charset="0"/>
                <a:cs typeface="Arial" panose="020B0604020202020204" pitchFamily="34" charset="0"/>
              </a:rPr>
              <a:t>In the period since 2011 there were 2,464 international in-migrants and 1,355 international out-migrants in Waveney. This makes net international migration  1,109.</a:t>
            </a:r>
          </a:p>
          <a:p>
            <a:pPr marL="171450" indent="-171450" algn="l">
              <a:buFont typeface="Arial" panose="020B0604020202020204" pitchFamily="34" charset="0"/>
              <a:buChar char="•"/>
            </a:pPr>
            <a:r>
              <a:rPr lang="en-GB" sz="1000" dirty="0">
                <a:solidFill>
                  <a:srgbClr val="000000"/>
                </a:solidFill>
                <a:latin typeface="Arial" panose="020B0604020202020204" pitchFamily="34" charset="0"/>
                <a:cs typeface="Arial" panose="020B0604020202020204" pitchFamily="34" charset="0"/>
              </a:rPr>
              <a:t>In the period since 2011 changes to special populations (home armed forces, foreign armed forces and the prison population) reduced the population of Waveney by -345.</a:t>
            </a:r>
            <a:r>
              <a:rPr lang="en-GB" sz="1000" dirty="0">
                <a:solidFill>
                  <a:srgbClr val="000000"/>
                </a:solidFill>
                <a:latin typeface="Calibri" panose="020F0502020204030204" pitchFamily="34" charset="0"/>
              </a:rPr>
              <a:t>		</a:t>
            </a:r>
            <a:r>
              <a:rPr lang="en-GB" sz="1000" dirty="0">
                <a:solidFill>
                  <a:srgbClr val="000000"/>
                </a:solidFill>
                <a:latin typeface="Arial" panose="020B0604020202020204" pitchFamily="34" charset="0"/>
                <a:cs typeface="Arial" panose="020B0604020202020204" pitchFamily="34" charset="0"/>
              </a:rPr>
              <a:t>						</a:t>
            </a:r>
          </a:p>
          <a:p>
            <a:pPr algn="l"/>
            <a:r>
              <a:rPr lang="en-GB" sz="1000" b="1" dirty="0">
                <a:latin typeface="Arial" panose="020B0604020202020204" pitchFamily="34" charset="0"/>
                <a:cs typeface="Arial" panose="020B0604020202020204" pitchFamily="34" charset="0"/>
              </a:rPr>
              <a:t>Waveney 2020 compared to 2019:</a:t>
            </a:r>
          </a:p>
          <a:p>
            <a:pPr marL="171450"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Between 2019 and 2020</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 population of  Waveney increased by 189 (0.2%) from 118,433 to 118,622.</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there were 960 births and 1,667 deaths in Waveney. This makes natural change (the balance between births and deaths) -707. </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net internal migration for Waveney was 781. </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there were 233 international in-migrants and 114 international out-migrants in Waveney. This makes net international migration  119.</a:t>
            </a:r>
          </a:p>
          <a:p>
            <a:pPr marL="628650" lvl="1" indent="-171450" algn="l">
              <a:buFont typeface="Arial" panose="020B0604020202020204" pitchFamily="34" charset="0"/>
              <a:buChar char="•"/>
            </a:pPr>
            <a:r>
              <a:rPr lang="en-GB" sz="1000" dirty="0">
                <a:latin typeface="Arial" panose="020B0604020202020204" pitchFamily="34" charset="0"/>
                <a:cs typeface="Arial" panose="020B0604020202020204" pitchFamily="34" charset="0"/>
              </a:rPr>
              <a:t>changes to special populations (home armed forces, foreign armed forces and the prison population) reduced the population of Waveney by -7.	</a:t>
            </a:r>
          </a:p>
        </p:txBody>
      </p:sp>
      <p:pic>
        <p:nvPicPr>
          <p:cNvPr id="10" name="Picture 9">
            <a:extLst>
              <a:ext uri="{FF2B5EF4-FFF2-40B4-BE49-F238E27FC236}">
                <a16:creationId xmlns:a16="http://schemas.microsoft.com/office/drawing/2014/main" id="{3A3718A6-CB59-43F6-9BB6-C9DBBC0F00EA}"/>
              </a:ext>
            </a:extLst>
          </p:cNvPr>
          <p:cNvPicPr>
            <a:picLocks noChangeAspect="1"/>
          </p:cNvPicPr>
          <p:nvPr/>
        </p:nvPicPr>
        <p:blipFill>
          <a:blip r:embed="rId2"/>
          <a:stretch>
            <a:fillRect/>
          </a:stretch>
        </p:blipFill>
        <p:spPr>
          <a:xfrm>
            <a:off x="7077650" y="5242562"/>
            <a:ext cx="3780000" cy="1569458"/>
          </a:xfrm>
          <a:prstGeom prst="rect">
            <a:avLst/>
          </a:prstGeom>
        </p:spPr>
      </p:pic>
      <p:pic>
        <p:nvPicPr>
          <p:cNvPr id="11" name="Picture 10">
            <a:extLst>
              <a:ext uri="{FF2B5EF4-FFF2-40B4-BE49-F238E27FC236}">
                <a16:creationId xmlns:a16="http://schemas.microsoft.com/office/drawing/2014/main" id="{27EAB224-5D2D-47B6-9D5B-BF4487F9DBA3}"/>
              </a:ext>
            </a:extLst>
          </p:cNvPr>
          <p:cNvPicPr>
            <a:picLocks noChangeAspect="1"/>
          </p:cNvPicPr>
          <p:nvPr/>
        </p:nvPicPr>
        <p:blipFill>
          <a:blip r:embed="rId3"/>
          <a:stretch>
            <a:fillRect/>
          </a:stretch>
        </p:blipFill>
        <p:spPr>
          <a:xfrm>
            <a:off x="1334352" y="5242562"/>
            <a:ext cx="3780000" cy="1569458"/>
          </a:xfrm>
          <a:prstGeom prst="rect">
            <a:avLst/>
          </a:prstGeom>
        </p:spPr>
      </p:pic>
      <p:sp>
        <p:nvSpPr>
          <p:cNvPr id="8" name="Slide Number Placeholder 5">
            <a:extLst>
              <a:ext uri="{FF2B5EF4-FFF2-40B4-BE49-F238E27FC236}">
                <a16:creationId xmlns:a16="http://schemas.microsoft.com/office/drawing/2014/main" id="{5DC564D2-5089-4045-9B83-CF400EE12830}"/>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19</a:t>
            </a:fld>
            <a:endParaRPr lang="en-GB"/>
          </a:p>
        </p:txBody>
      </p:sp>
    </p:spTree>
    <p:extLst>
      <p:ext uri="{BB962C8B-B14F-4D97-AF65-F5344CB8AC3E}">
        <p14:creationId xmlns:p14="http://schemas.microsoft.com/office/powerpoint/2010/main" val="278869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885F9-C56D-4251-8754-4A9EEAB0271C}"/>
              </a:ext>
            </a:extLst>
          </p:cNvPr>
          <p:cNvSpPr>
            <a:spLocks noGrp="1"/>
          </p:cNvSpPr>
          <p:nvPr>
            <p:ph type="title"/>
          </p:nvPr>
        </p:nvSpPr>
        <p:spPr>
          <a:xfrm>
            <a:off x="358806" y="63855"/>
            <a:ext cx="10515600" cy="1054732"/>
          </a:xfrm>
        </p:spPr>
        <p:txBody>
          <a:bodyPr/>
          <a:lstStyle/>
          <a:p>
            <a:r>
              <a:rPr lang="en-GB" dirty="0"/>
              <a:t>Contents</a:t>
            </a:r>
          </a:p>
        </p:txBody>
      </p:sp>
      <p:sp>
        <p:nvSpPr>
          <p:cNvPr id="3" name="Content Placeholder 2">
            <a:extLst>
              <a:ext uri="{FF2B5EF4-FFF2-40B4-BE49-F238E27FC236}">
                <a16:creationId xmlns:a16="http://schemas.microsoft.com/office/drawing/2014/main" id="{00C5134D-E946-456C-8A2B-8FF1C336A199}"/>
              </a:ext>
            </a:extLst>
          </p:cNvPr>
          <p:cNvSpPr>
            <a:spLocks noGrp="1"/>
          </p:cNvSpPr>
          <p:nvPr>
            <p:ph idx="1"/>
          </p:nvPr>
        </p:nvSpPr>
        <p:spPr>
          <a:xfrm>
            <a:off x="435006" y="1118587"/>
            <a:ext cx="10918794" cy="5058376"/>
          </a:xfrm>
        </p:spPr>
        <p:txBody>
          <a:bodyPr>
            <a:normAutofit fontScale="47500" lnSpcReduction="20000"/>
          </a:bodyPr>
          <a:lstStyle/>
          <a:p>
            <a:pPr marL="0" indent="0">
              <a:buNone/>
            </a:pPr>
            <a:r>
              <a:rPr lang="en-GB" dirty="0">
                <a:latin typeface="Arial" panose="020B0604020202020204" pitchFamily="34" charset="0"/>
                <a:cs typeface="Arial" panose="020B0604020202020204" pitchFamily="34" charset="0"/>
              </a:rPr>
              <a:t>1. System overview of organisations and geography</a:t>
            </a:r>
          </a:p>
          <a:p>
            <a:pPr lvl="1"/>
            <a:r>
              <a:rPr lang="en-GB" sz="2300" dirty="0"/>
              <a:t>System overview of organisations and geography</a:t>
            </a:r>
          </a:p>
          <a:p>
            <a:pPr lvl="1"/>
            <a:r>
              <a:rPr lang="en-GB" sz="2300" dirty="0"/>
              <a:t>Areas of Norfolk and Waveney in the 20% most deprived nationally</a:t>
            </a:r>
          </a:p>
          <a:p>
            <a:pPr marL="0" indent="0">
              <a:buNone/>
            </a:pPr>
            <a:r>
              <a:rPr lang="en-GB" sz="2800" dirty="0">
                <a:latin typeface="Arial"/>
                <a:cs typeface="Arial"/>
              </a:rPr>
              <a:t>2. Age</a:t>
            </a:r>
          </a:p>
          <a:p>
            <a:pPr lvl="1"/>
            <a:r>
              <a:rPr lang="en-GB" dirty="0">
                <a:latin typeface="Arial" panose="020B0604020202020204" pitchFamily="34" charset="0"/>
                <a:cs typeface="Arial" panose="020B0604020202020204" pitchFamily="34" charset="0"/>
              </a:rPr>
              <a:t>Summary of change over time for broad age range</a:t>
            </a:r>
          </a:p>
          <a:p>
            <a:pPr lvl="1"/>
            <a:r>
              <a:rPr lang="en-GB" dirty="0">
                <a:latin typeface="Arial" panose="020B0604020202020204" pitchFamily="34" charset="0"/>
                <a:cs typeface="Arial" panose="020B0604020202020204" pitchFamily="34" charset="0"/>
              </a:rPr>
              <a:t>Norfolk and Waveney population structure and median age</a:t>
            </a:r>
          </a:p>
          <a:p>
            <a:pPr lvl="1"/>
            <a:r>
              <a:rPr lang="en-GB" dirty="0">
                <a:latin typeface="Arial" panose="020B0604020202020204" pitchFamily="34" charset="0"/>
                <a:cs typeface="Arial" panose="020B0604020202020204" pitchFamily="34" charset="0"/>
              </a:rPr>
              <a:t>NHS Locality population structure</a:t>
            </a:r>
          </a:p>
          <a:p>
            <a:pPr lvl="1"/>
            <a:r>
              <a:rPr lang="en-GB" dirty="0"/>
              <a:t>Maps of broad age range groups</a:t>
            </a:r>
          </a:p>
          <a:p>
            <a:pPr lvl="1"/>
            <a:r>
              <a:rPr lang="en-GB" dirty="0"/>
              <a:t>Rural and urban population</a:t>
            </a:r>
            <a:endParaRPr lang="en-GB" sz="2800" dirty="0">
              <a:latin typeface="Arial"/>
              <a:cs typeface="Arial"/>
            </a:endParaRPr>
          </a:p>
          <a:p>
            <a:pPr marL="0" indent="0">
              <a:buNone/>
            </a:pPr>
            <a:r>
              <a:rPr lang="en-GB" sz="2800" dirty="0">
                <a:latin typeface="Arial"/>
                <a:cs typeface="Arial"/>
              </a:rPr>
              <a:t>3. Population Change</a:t>
            </a:r>
          </a:p>
          <a:p>
            <a:pPr lvl="1"/>
            <a:r>
              <a:rPr lang="en-GB" dirty="0">
                <a:latin typeface="Arial" panose="020B0604020202020204" pitchFamily="34" charset="0"/>
                <a:cs typeface="Arial" panose="020B0604020202020204" pitchFamily="34" charset="0"/>
              </a:rPr>
              <a:t>Components of population change across Norfolk and Waveney between 2011 and 2020</a:t>
            </a:r>
          </a:p>
          <a:p>
            <a:pPr lvl="1"/>
            <a:r>
              <a:rPr lang="en-GB" dirty="0"/>
              <a:t>Migration</a:t>
            </a:r>
            <a:endParaRPr lang="en-GB" dirty="0">
              <a:latin typeface="Arial" panose="020B0604020202020204" pitchFamily="34" charset="0"/>
              <a:cs typeface="Arial" panose="020B0604020202020204" pitchFamily="34" charset="0"/>
            </a:endParaRPr>
          </a:p>
          <a:p>
            <a:pPr lvl="1"/>
            <a:r>
              <a:rPr lang="en-GB" dirty="0">
                <a:latin typeface="Arial" panose="020B0604020202020204" pitchFamily="34" charset="0"/>
                <a:cs typeface="Arial" panose="020B0604020202020204" pitchFamily="34" charset="0"/>
              </a:rPr>
              <a:t>Population projections and dependency ratio</a:t>
            </a:r>
            <a:endParaRPr lang="en-GB" sz="2800" dirty="0">
              <a:latin typeface="Arial"/>
              <a:cs typeface="Arial"/>
            </a:endParaRPr>
          </a:p>
          <a:p>
            <a:pPr marL="0" indent="0">
              <a:buNone/>
            </a:pPr>
            <a:r>
              <a:rPr lang="en-GB" dirty="0"/>
              <a:t>4. Hospital catchment populations and projections</a:t>
            </a:r>
          </a:p>
          <a:p>
            <a:pPr marL="0" indent="0">
              <a:buNone/>
            </a:pPr>
            <a:r>
              <a:rPr lang="en-GB" sz="2800" dirty="0"/>
              <a:t>5. Ethnicity</a:t>
            </a:r>
          </a:p>
          <a:p>
            <a:pPr marL="0" indent="0">
              <a:buNone/>
            </a:pPr>
            <a:r>
              <a:rPr lang="en-GB" sz="2800" dirty="0"/>
              <a:t>6. People with disabilities and vulnerable populations</a:t>
            </a:r>
          </a:p>
          <a:p>
            <a:pPr marL="0" indent="0">
              <a:buNone/>
            </a:pPr>
            <a:r>
              <a:rPr lang="en-GB" sz="2800" dirty="0"/>
              <a:t>7. Births</a:t>
            </a:r>
            <a:endParaRPr lang="en-GB" dirty="0">
              <a:latin typeface="Arial"/>
              <a:cs typeface="Arial"/>
            </a:endParaRPr>
          </a:p>
          <a:p>
            <a:pPr marL="0" indent="0">
              <a:buNone/>
            </a:pPr>
            <a:r>
              <a:rPr lang="en-GB" sz="2800" dirty="0"/>
              <a:t>8. Life Expectancy</a:t>
            </a:r>
          </a:p>
          <a:p>
            <a:pPr marL="0" indent="0">
              <a:buNone/>
            </a:pPr>
            <a:r>
              <a:rPr lang="en-GB" sz="2800" dirty="0"/>
              <a:t>9. Deaths</a:t>
            </a:r>
          </a:p>
          <a:p>
            <a:pPr lvl="1"/>
            <a:r>
              <a:rPr lang="en-GB" dirty="0">
                <a:latin typeface="Arial" panose="020B0604020202020204" pitchFamily="34" charset="0"/>
                <a:cs typeface="Arial" panose="020B0604020202020204" pitchFamily="34" charset="0"/>
              </a:rPr>
              <a:t>Trends and variation</a:t>
            </a:r>
          </a:p>
          <a:p>
            <a:pPr lvl="1"/>
            <a:r>
              <a:rPr lang="en-GB" dirty="0">
                <a:latin typeface="Arial" panose="020B0604020202020204" pitchFamily="34" charset="0"/>
                <a:cs typeface="Arial" panose="020B0604020202020204" pitchFamily="34" charset="0"/>
              </a:rPr>
              <a:t>Leading causes of death</a:t>
            </a:r>
          </a:p>
          <a:p>
            <a:pPr lvl="1"/>
            <a:r>
              <a:rPr lang="en-GB" dirty="0"/>
              <a:t>Premature and preventable mortality</a:t>
            </a:r>
            <a:endParaRPr lang="en-GB" dirty="0">
              <a:latin typeface="Arial" panose="020B0604020202020204" pitchFamily="34" charset="0"/>
              <a:cs typeface="Arial" panose="020B0604020202020204" pitchFamily="34" charset="0"/>
            </a:endParaRPr>
          </a:p>
          <a:p>
            <a:pPr lvl="1"/>
            <a:r>
              <a:rPr lang="en-GB" dirty="0">
                <a:latin typeface="Arial" panose="020B0604020202020204" pitchFamily="34" charset="0"/>
                <a:cs typeface="Arial" panose="020B0604020202020204" pitchFamily="34" charset="0"/>
              </a:rPr>
              <a:t>Leading risk factors for morbidity and mortality</a:t>
            </a:r>
          </a:p>
          <a:p>
            <a:pPr marL="0" indent="0">
              <a:buNone/>
            </a:pPr>
            <a:endParaRPr lang="en-GB" sz="2800" dirty="0"/>
          </a:p>
          <a:p>
            <a:pPr marL="0" indent="0">
              <a:buNone/>
            </a:pPr>
            <a:endParaRPr lang="en-GB" dirty="0">
              <a:latin typeface="Arial" panose="020B0604020202020204" pitchFamily="34" charset="0"/>
              <a:cs typeface="Arial" panose="020B0604020202020204" pitchFamily="34" charset="0"/>
            </a:endParaRPr>
          </a:p>
          <a:p>
            <a:endParaRPr lang="en-GB" dirty="0"/>
          </a:p>
          <a:p>
            <a:endParaRPr lang="en-GB" dirty="0"/>
          </a:p>
          <a:p>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p:txBody>
      </p:sp>
      <p:sp>
        <p:nvSpPr>
          <p:cNvPr id="6" name="Slide Number Placeholder 5">
            <a:extLst>
              <a:ext uri="{FF2B5EF4-FFF2-40B4-BE49-F238E27FC236}">
                <a16:creationId xmlns:a16="http://schemas.microsoft.com/office/drawing/2014/main" id="{3CD6D07E-EC23-4CAD-B56C-B4DD65E0B1C3}"/>
              </a:ext>
            </a:extLst>
          </p:cNvPr>
          <p:cNvSpPr>
            <a:spLocks noGrp="1"/>
          </p:cNvSpPr>
          <p:nvPr>
            <p:ph type="sldNum" sz="quarter" idx="12"/>
          </p:nvPr>
        </p:nvSpPr>
        <p:spPr/>
        <p:txBody>
          <a:bodyPr/>
          <a:lstStyle/>
          <a:p>
            <a:fld id="{D31D43A4-D862-43B5-BE09-5A519C875FDE}" type="slidenum">
              <a:rPr lang="en-GB" smtClean="0"/>
              <a:t>2</a:t>
            </a:fld>
            <a:endParaRPr lang="en-GB"/>
          </a:p>
        </p:txBody>
      </p:sp>
    </p:spTree>
    <p:extLst>
      <p:ext uri="{BB962C8B-B14F-4D97-AF65-F5344CB8AC3E}">
        <p14:creationId xmlns:p14="http://schemas.microsoft.com/office/powerpoint/2010/main" val="4095762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85345" y="215962"/>
            <a:ext cx="9144000" cy="840023"/>
          </a:xfrm>
        </p:spPr>
        <p:txBody>
          <a:bodyPr>
            <a:normAutofit/>
          </a:bodyPr>
          <a:lstStyle/>
          <a:p>
            <a:pPr algn="l"/>
            <a:r>
              <a:rPr lang="en-GB" sz="4400" dirty="0"/>
              <a:t>Migration</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58583" y="1144244"/>
            <a:ext cx="11474834" cy="713793"/>
          </a:xfrm>
        </p:spPr>
        <p:txBody>
          <a:bodyPr>
            <a:normAutofit/>
          </a:bodyPr>
          <a:lstStyle/>
          <a:p>
            <a:pPr algn="l"/>
            <a:r>
              <a:rPr lang="en-GB" sz="1500" b="0" i="0" dirty="0">
                <a:effectLst/>
              </a:rPr>
              <a:t>Migration is the process of people moving from one place to another. This can be from one side of the world to the other, or just moving to a different part of the Country. The reasons for migration can be economic, social, political or environmental. Along with births, migration can contribute large changes to a population. Currently it is contributing to population growth / no impact in Norfolk.</a:t>
            </a:r>
            <a:endParaRPr lang="en-GB" sz="1500" dirty="0">
              <a:effectLst/>
              <a:ea typeface="Times New Roman" panose="02020603050405020304" pitchFamily="18" charset="0"/>
            </a:endParaRPr>
          </a:p>
          <a:p>
            <a:pPr algn="l"/>
            <a:endParaRPr lang="en-GB" sz="1800" b="0" i="0" dirty="0">
              <a:latin typeface="Arial" panose="020B0604020202020204" pitchFamily="34" charset="0"/>
              <a:cs typeface="Times New Roman" panose="02020603050405020304" pitchFamily="18" charset="0"/>
            </a:endParaRPr>
          </a:p>
          <a:p>
            <a:pPr algn="l"/>
            <a:endParaRPr lang="en-GB" sz="1600" b="0" i="0" dirty="0">
              <a:effectLst/>
              <a:latin typeface="noto_serif"/>
            </a:endParaRPr>
          </a:p>
          <a:p>
            <a:pPr algn="l"/>
            <a:endParaRPr lang="en-GB" dirty="0"/>
          </a:p>
        </p:txBody>
      </p:sp>
      <p:pic>
        <p:nvPicPr>
          <p:cNvPr id="5" name="Picture 4">
            <a:extLst>
              <a:ext uri="{FF2B5EF4-FFF2-40B4-BE49-F238E27FC236}">
                <a16:creationId xmlns:a16="http://schemas.microsoft.com/office/drawing/2014/main" id="{74D0C2D0-5E54-4F39-AA32-665483D71F22}"/>
              </a:ext>
            </a:extLst>
          </p:cNvPr>
          <p:cNvPicPr>
            <a:picLocks noChangeAspect="1"/>
          </p:cNvPicPr>
          <p:nvPr/>
        </p:nvPicPr>
        <p:blipFill>
          <a:blip r:embed="rId2"/>
          <a:stretch>
            <a:fillRect/>
          </a:stretch>
        </p:blipFill>
        <p:spPr>
          <a:xfrm>
            <a:off x="1175755" y="1946296"/>
            <a:ext cx="8377238" cy="4750050"/>
          </a:xfrm>
          <a:prstGeom prst="rect">
            <a:avLst/>
          </a:prstGeom>
        </p:spPr>
      </p:pic>
      <p:sp>
        <p:nvSpPr>
          <p:cNvPr id="7" name="Slide Number Placeholder 5">
            <a:extLst>
              <a:ext uri="{FF2B5EF4-FFF2-40B4-BE49-F238E27FC236}">
                <a16:creationId xmlns:a16="http://schemas.microsoft.com/office/drawing/2014/main" id="{3A5023D6-8E9E-4E56-9873-3CC76C2AC357}"/>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20</a:t>
            </a:fld>
            <a:endParaRPr lang="en-GB"/>
          </a:p>
        </p:txBody>
      </p:sp>
    </p:spTree>
    <p:extLst>
      <p:ext uri="{BB962C8B-B14F-4D97-AF65-F5344CB8AC3E}">
        <p14:creationId xmlns:p14="http://schemas.microsoft.com/office/powerpoint/2010/main" val="3434112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CA136-EDAC-4353-84EE-61DFC4AD6AEE}"/>
              </a:ext>
            </a:extLst>
          </p:cNvPr>
          <p:cNvSpPr>
            <a:spLocks noGrp="1"/>
          </p:cNvSpPr>
          <p:nvPr>
            <p:ph type="title"/>
          </p:nvPr>
        </p:nvSpPr>
        <p:spPr>
          <a:xfrm>
            <a:off x="838200" y="79800"/>
            <a:ext cx="10515600" cy="1325563"/>
          </a:xfrm>
        </p:spPr>
        <p:txBody>
          <a:bodyPr>
            <a:normAutofit/>
          </a:bodyPr>
          <a:lstStyle/>
          <a:p>
            <a:r>
              <a:rPr lang="en-GB" sz="2400" b="1" dirty="0"/>
              <a:t>Migration estimates indicate that generally there is a net inflow to Norfolk across all age bands apart from just after higher education</a:t>
            </a:r>
          </a:p>
        </p:txBody>
      </p:sp>
      <p:sp>
        <p:nvSpPr>
          <p:cNvPr id="9" name="TextBox 8">
            <a:extLst>
              <a:ext uri="{FF2B5EF4-FFF2-40B4-BE49-F238E27FC236}">
                <a16:creationId xmlns:a16="http://schemas.microsoft.com/office/drawing/2014/main" id="{5EA02B25-390D-415B-9F82-20AE50A1BF84}"/>
              </a:ext>
            </a:extLst>
          </p:cNvPr>
          <p:cNvSpPr txBox="1"/>
          <p:nvPr/>
        </p:nvSpPr>
        <p:spPr>
          <a:xfrm>
            <a:off x="4628781" y="1179665"/>
            <a:ext cx="3028425" cy="4708981"/>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ONS migration data shows that for people </a:t>
            </a:r>
            <a:r>
              <a:rPr lang="en-GB" sz="1200" b="1" dirty="0">
                <a:latin typeface="Arial" panose="020B0604020202020204" pitchFamily="34" charset="0"/>
                <a:cs typeface="Arial" panose="020B0604020202020204" pitchFamily="34" charset="0"/>
              </a:rPr>
              <a:t>resident in the UK </a:t>
            </a:r>
            <a:r>
              <a:rPr lang="en-GB" sz="1200" dirty="0">
                <a:latin typeface="Arial" panose="020B0604020202020204" pitchFamily="34" charset="0"/>
                <a:cs typeface="Arial" panose="020B0604020202020204" pitchFamily="34" charset="0"/>
              </a:rPr>
              <a:t>there is generally a net inflow to Norfolk until the age of 19/20 (there appears to be a difference between females and males in that the net outflow starts earlier for males) After this there is a net outflow before picking up again in older age bands. This suggests that young people previously resident in Norfolk are leaving having finished their education. This might reflect limited post A-level and higher education and employment and the attractiveness of the bigger metropolitan areas?</a:t>
            </a: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There is a net inflow of young people from </a:t>
            </a:r>
            <a:r>
              <a:rPr lang="en-GB" sz="1200" b="1" dirty="0">
                <a:latin typeface="Arial" panose="020B0604020202020204" pitchFamily="34" charset="0"/>
                <a:cs typeface="Arial" panose="020B0604020202020204" pitchFamily="34" charset="0"/>
              </a:rPr>
              <a:t>outside the UK </a:t>
            </a:r>
            <a:r>
              <a:rPr lang="en-GB" sz="1200" dirty="0">
                <a:latin typeface="Arial" panose="020B0604020202020204" pitchFamily="34" charset="0"/>
                <a:cs typeface="Arial" panose="020B0604020202020204" pitchFamily="34" charset="0"/>
              </a:rPr>
              <a:t>to Norfolk peaking in the early 20s. Does this reflect a different perception of higher education / employment opportunities or targeted overseas recruitment and marketing for students?</a:t>
            </a:r>
          </a:p>
        </p:txBody>
      </p:sp>
      <p:pic>
        <p:nvPicPr>
          <p:cNvPr id="8" name="Picture 7">
            <a:extLst>
              <a:ext uri="{FF2B5EF4-FFF2-40B4-BE49-F238E27FC236}">
                <a16:creationId xmlns:a16="http://schemas.microsoft.com/office/drawing/2014/main" id="{435902B3-37A4-4B51-A31C-02077690BB7C}"/>
              </a:ext>
            </a:extLst>
          </p:cNvPr>
          <p:cNvPicPr>
            <a:picLocks noChangeAspect="1"/>
          </p:cNvPicPr>
          <p:nvPr/>
        </p:nvPicPr>
        <p:blipFill>
          <a:blip r:embed="rId2"/>
          <a:stretch>
            <a:fillRect/>
          </a:stretch>
        </p:blipFill>
        <p:spPr>
          <a:xfrm>
            <a:off x="687867" y="1384106"/>
            <a:ext cx="3600000" cy="2150050"/>
          </a:xfrm>
          <a:prstGeom prst="rect">
            <a:avLst/>
          </a:prstGeom>
        </p:spPr>
      </p:pic>
      <p:pic>
        <p:nvPicPr>
          <p:cNvPr id="13" name="Picture 12">
            <a:extLst>
              <a:ext uri="{FF2B5EF4-FFF2-40B4-BE49-F238E27FC236}">
                <a16:creationId xmlns:a16="http://schemas.microsoft.com/office/drawing/2014/main" id="{10EF5318-D52E-4F25-ABA5-EA66215BF03B}"/>
              </a:ext>
            </a:extLst>
          </p:cNvPr>
          <p:cNvPicPr>
            <a:picLocks noChangeAspect="1"/>
          </p:cNvPicPr>
          <p:nvPr/>
        </p:nvPicPr>
        <p:blipFill>
          <a:blip r:embed="rId3"/>
          <a:stretch>
            <a:fillRect/>
          </a:stretch>
        </p:blipFill>
        <p:spPr>
          <a:xfrm>
            <a:off x="641061" y="4175680"/>
            <a:ext cx="3600000" cy="2160714"/>
          </a:xfrm>
          <a:prstGeom prst="rect">
            <a:avLst/>
          </a:prstGeom>
        </p:spPr>
      </p:pic>
      <p:pic>
        <p:nvPicPr>
          <p:cNvPr id="14" name="Picture 13">
            <a:extLst>
              <a:ext uri="{FF2B5EF4-FFF2-40B4-BE49-F238E27FC236}">
                <a16:creationId xmlns:a16="http://schemas.microsoft.com/office/drawing/2014/main" id="{833E5BAA-1B2C-4171-B3C9-108280058E8B}"/>
              </a:ext>
            </a:extLst>
          </p:cNvPr>
          <p:cNvPicPr>
            <a:picLocks noChangeAspect="1"/>
          </p:cNvPicPr>
          <p:nvPr/>
        </p:nvPicPr>
        <p:blipFill>
          <a:blip r:embed="rId4"/>
          <a:stretch>
            <a:fillRect/>
          </a:stretch>
        </p:blipFill>
        <p:spPr>
          <a:xfrm>
            <a:off x="7904133" y="1278950"/>
            <a:ext cx="3600000" cy="2150050"/>
          </a:xfrm>
          <a:prstGeom prst="rect">
            <a:avLst/>
          </a:prstGeom>
        </p:spPr>
      </p:pic>
      <p:pic>
        <p:nvPicPr>
          <p:cNvPr id="15" name="Picture 14">
            <a:extLst>
              <a:ext uri="{FF2B5EF4-FFF2-40B4-BE49-F238E27FC236}">
                <a16:creationId xmlns:a16="http://schemas.microsoft.com/office/drawing/2014/main" id="{5394B060-A869-4A8D-B491-66354CEF9509}"/>
              </a:ext>
            </a:extLst>
          </p:cNvPr>
          <p:cNvPicPr>
            <a:picLocks noChangeAspect="1"/>
          </p:cNvPicPr>
          <p:nvPr/>
        </p:nvPicPr>
        <p:blipFill>
          <a:blip r:embed="rId5"/>
          <a:stretch>
            <a:fillRect/>
          </a:stretch>
        </p:blipFill>
        <p:spPr>
          <a:xfrm>
            <a:off x="7934278" y="3994980"/>
            <a:ext cx="3600000" cy="2160714"/>
          </a:xfrm>
          <a:prstGeom prst="rect">
            <a:avLst/>
          </a:prstGeom>
        </p:spPr>
      </p:pic>
      <p:sp>
        <p:nvSpPr>
          <p:cNvPr id="16" name="Arrow: Bent 15">
            <a:extLst>
              <a:ext uri="{FF2B5EF4-FFF2-40B4-BE49-F238E27FC236}">
                <a16:creationId xmlns:a16="http://schemas.microsoft.com/office/drawing/2014/main" id="{4BB48E63-B61E-4BAF-A59F-0DD945FF184B}"/>
              </a:ext>
            </a:extLst>
          </p:cNvPr>
          <p:cNvSpPr/>
          <p:nvPr/>
        </p:nvSpPr>
        <p:spPr>
          <a:xfrm rot="10800000">
            <a:off x="4287867" y="3893018"/>
            <a:ext cx="1229094" cy="56532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Arrow: Bent 16">
            <a:extLst>
              <a:ext uri="{FF2B5EF4-FFF2-40B4-BE49-F238E27FC236}">
                <a16:creationId xmlns:a16="http://schemas.microsoft.com/office/drawing/2014/main" id="{F40F740E-0685-49CF-9F3A-0730568AF0FF}"/>
              </a:ext>
            </a:extLst>
          </p:cNvPr>
          <p:cNvSpPr/>
          <p:nvPr/>
        </p:nvSpPr>
        <p:spPr>
          <a:xfrm>
            <a:off x="6504049" y="3886842"/>
            <a:ext cx="1153157" cy="5715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Slide Number Placeholder 5">
            <a:extLst>
              <a:ext uri="{FF2B5EF4-FFF2-40B4-BE49-F238E27FC236}">
                <a16:creationId xmlns:a16="http://schemas.microsoft.com/office/drawing/2014/main" id="{9022C4FD-F3F3-4715-A10A-40ABF94730EB}"/>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21</a:t>
            </a:fld>
            <a:endParaRPr lang="en-GB"/>
          </a:p>
        </p:txBody>
      </p:sp>
    </p:spTree>
    <p:extLst>
      <p:ext uri="{BB962C8B-B14F-4D97-AF65-F5344CB8AC3E}">
        <p14:creationId xmlns:p14="http://schemas.microsoft.com/office/powerpoint/2010/main" val="407112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373626" y="-277269"/>
            <a:ext cx="10980174" cy="1174270"/>
          </a:xfrm>
        </p:spPr>
        <p:txBody>
          <a:bodyPr>
            <a:normAutofit fontScale="90000"/>
          </a:bodyPr>
          <a:lstStyle/>
          <a:p>
            <a:pPr algn="l"/>
            <a:r>
              <a:rPr lang="en-GB" sz="4400" dirty="0"/>
              <a:t>Population Projections for Norfolk and Waveney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73626" y="1438540"/>
            <a:ext cx="5289755" cy="4194946"/>
          </a:xfrm>
        </p:spPr>
        <p:txBody>
          <a:bodyPr>
            <a:normAutofit fontScale="62500" lnSpcReduction="20000"/>
          </a:bodyPr>
          <a:lstStyle/>
          <a:p>
            <a:pPr algn="l"/>
            <a:r>
              <a:rPr lang="en-GB" b="0" i="0" dirty="0">
                <a:effectLst/>
              </a:rPr>
              <a:t>For future service planning it is essential that there is a good understanding of the population change taking place within Norfolk and Waveney over the next few decades. Nationally the population is expected to grow, and Norfolk and </a:t>
            </a:r>
            <a:r>
              <a:rPr lang="en-GB" dirty="0"/>
              <a:t>W</a:t>
            </a:r>
            <a:r>
              <a:rPr lang="en-GB" b="0" i="0" dirty="0">
                <a:effectLst/>
              </a:rPr>
              <a:t>aveney is no different. </a:t>
            </a:r>
          </a:p>
          <a:p>
            <a:pPr algn="l"/>
            <a:endParaRPr lang="en-GB" b="0" i="0" dirty="0">
              <a:effectLst/>
            </a:endParaRPr>
          </a:p>
          <a:p>
            <a:pPr algn="l"/>
            <a:r>
              <a:rPr lang="en-GB" b="0" i="0" dirty="0">
                <a:effectLst/>
              </a:rPr>
              <a:t>Norfolk and Waveney’s population is projected to increase by approximately 6.7% between 2019 and 2029, it is currently the 26th largest STP in England (out of 42). This is a projected population increase of over 68,880 spread over the next ten years, 48,100 of this increase is in the population over 65. Norfolk and Waveney has an older population with a proportion of residents 65 years or older making up 25% of the current population. This makes it the 4th oldest STP in the country. The proportion is likely to rise to 28% by 2029.</a:t>
            </a:r>
          </a:p>
          <a:p>
            <a:pPr algn="l"/>
            <a:endParaRPr lang="en-GB" b="0" i="0" dirty="0">
              <a:effectLst/>
            </a:endParaRPr>
          </a:p>
          <a:p>
            <a:pPr algn="l"/>
            <a:r>
              <a:rPr lang="en-GB" b="0" i="0" dirty="0">
                <a:effectLst/>
              </a:rPr>
              <a:t>Between 2020 and 2040 there will be a projected increase of almost 110,000 people living in Norfolk and Waveney. </a:t>
            </a:r>
          </a:p>
        </p:txBody>
      </p:sp>
      <p:pic>
        <p:nvPicPr>
          <p:cNvPr id="5" name="Picture 4">
            <a:extLst>
              <a:ext uri="{FF2B5EF4-FFF2-40B4-BE49-F238E27FC236}">
                <a16:creationId xmlns:a16="http://schemas.microsoft.com/office/drawing/2014/main" id="{529E1D60-4EB4-44F2-B617-9564517F47C7}"/>
              </a:ext>
            </a:extLst>
          </p:cNvPr>
          <p:cNvPicPr>
            <a:picLocks noChangeAspect="1"/>
          </p:cNvPicPr>
          <p:nvPr/>
        </p:nvPicPr>
        <p:blipFill>
          <a:blip r:embed="rId2"/>
          <a:stretch>
            <a:fillRect/>
          </a:stretch>
        </p:blipFill>
        <p:spPr>
          <a:xfrm>
            <a:off x="5873243" y="1252108"/>
            <a:ext cx="5945131" cy="4194947"/>
          </a:xfrm>
          <a:prstGeom prst="rect">
            <a:avLst/>
          </a:prstGeom>
        </p:spPr>
      </p:pic>
      <p:sp>
        <p:nvSpPr>
          <p:cNvPr id="7" name="Slide Number Placeholder 5">
            <a:extLst>
              <a:ext uri="{FF2B5EF4-FFF2-40B4-BE49-F238E27FC236}">
                <a16:creationId xmlns:a16="http://schemas.microsoft.com/office/drawing/2014/main" id="{D6DCCBC7-1900-414B-ABE5-7C76961C698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22</a:t>
            </a:fld>
            <a:endParaRPr lang="en-GB"/>
          </a:p>
        </p:txBody>
      </p:sp>
    </p:spTree>
    <p:extLst>
      <p:ext uri="{BB962C8B-B14F-4D97-AF65-F5344CB8AC3E}">
        <p14:creationId xmlns:p14="http://schemas.microsoft.com/office/powerpoint/2010/main" val="2045897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737CA-65AD-4198-9B31-FA25DD44AF6E}"/>
              </a:ext>
            </a:extLst>
          </p:cNvPr>
          <p:cNvSpPr>
            <a:spLocks noGrp="1"/>
          </p:cNvSpPr>
          <p:nvPr>
            <p:ph type="title"/>
          </p:nvPr>
        </p:nvSpPr>
        <p:spPr>
          <a:xfrm>
            <a:off x="332172" y="0"/>
            <a:ext cx="10515600" cy="1325563"/>
          </a:xfrm>
        </p:spPr>
        <p:txBody>
          <a:bodyPr>
            <a:normAutofit/>
          </a:bodyPr>
          <a:lstStyle/>
          <a:p>
            <a:r>
              <a:rPr lang="en-GB" sz="2800" dirty="0"/>
              <a:t>Population change for local areas</a:t>
            </a:r>
          </a:p>
        </p:txBody>
      </p:sp>
      <p:sp>
        <p:nvSpPr>
          <p:cNvPr id="6" name="Slide Number Placeholder 5">
            <a:extLst>
              <a:ext uri="{FF2B5EF4-FFF2-40B4-BE49-F238E27FC236}">
                <a16:creationId xmlns:a16="http://schemas.microsoft.com/office/drawing/2014/main" id="{D6005E58-FE35-4465-96B9-493C83B76550}"/>
              </a:ext>
            </a:extLst>
          </p:cNvPr>
          <p:cNvSpPr>
            <a:spLocks noGrp="1"/>
          </p:cNvSpPr>
          <p:nvPr>
            <p:ph type="sldNum" sz="quarter" idx="12"/>
          </p:nvPr>
        </p:nvSpPr>
        <p:spPr/>
        <p:txBody>
          <a:bodyPr/>
          <a:lstStyle/>
          <a:p>
            <a:fld id="{D31D43A4-D862-43B5-BE09-5A519C875FDE}" type="slidenum">
              <a:rPr lang="en-GB" smtClean="0">
                <a:latin typeface="Arial" panose="020B0604020202020204" pitchFamily="34" charset="0"/>
                <a:cs typeface="Arial" panose="020B0604020202020204" pitchFamily="34" charset="0"/>
              </a:rPr>
              <a:t>23</a:t>
            </a:fld>
            <a:endParaRPr lang="en-GB">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7F253F01-18AB-4C0D-ACB6-71DE5C334B40}"/>
              </a:ext>
            </a:extLst>
          </p:cNvPr>
          <p:cNvGraphicFramePr>
            <a:graphicFrameLocks noGrp="1"/>
          </p:cNvGraphicFramePr>
          <p:nvPr>
            <p:extLst>
              <p:ext uri="{D42A27DB-BD31-4B8C-83A1-F6EECF244321}">
                <p14:modId xmlns:p14="http://schemas.microsoft.com/office/powerpoint/2010/main" val="1027625621"/>
              </p:ext>
            </p:extLst>
          </p:nvPr>
        </p:nvGraphicFramePr>
        <p:xfrm>
          <a:off x="383594" y="987211"/>
          <a:ext cx="5466959" cy="2506580"/>
        </p:xfrm>
        <a:graphic>
          <a:graphicData uri="http://schemas.openxmlformats.org/drawingml/2006/table">
            <a:tbl>
              <a:tblPr/>
              <a:tblGrid>
                <a:gridCol w="1107119">
                  <a:extLst>
                    <a:ext uri="{9D8B030D-6E8A-4147-A177-3AD203B41FA5}">
                      <a16:colId xmlns:a16="http://schemas.microsoft.com/office/drawing/2014/main" val="4238701356"/>
                    </a:ext>
                  </a:extLst>
                </a:gridCol>
                <a:gridCol w="726640">
                  <a:extLst>
                    <a:ext uri="{9D8B030D-6E8A-4147-A177-3AD203B41FA5}">
                      <a16:colId xmlns:a16="http://schemas.microsoft.com/office/drawing/2014/main" val="1034550116"/>
                    </a:ext>
                  </a:extLst>
                </a:gridCol>
                <a:gridCol w="726640">
                  <a:extLst>
                    <a:ext uri="{9D8B030D-6E8A-4147-A177-3AD203B41FA5}">
                      <a16:colId xmlns:a16="http://schemas.microsoft.com/office/drawing/2014/main" val="2526279725"/>
                    </a:ext>
                  </a:extLst>
                </a:gridCol>
                <a:gridCol w="726640">
                  <a:extLst>
                    <a:ext uri="{9D8B030D-6E8A-4147-A177-3AD203B41FA5}">
                      <a16:colId xmlns:a16="http://schemas.microsoft.com/office/drawing/2014/main" val="4169970419"/>
                    </a:ext>
                  </a:extLst>
                </a:gridCol>
                <a:gridCol w="726640">
                  <a:extLst>
                    <a:ext uri="{9D8B030D-6E8A-4147-A177-3AD203B41FA5}">
                      <a16:colId xmlns:a16="http://schemas.microsoft.com/office/drawing/2014/main" val="2329756415"/>
                    </a:ext>
                  </a:extLst>
                </a:gridCol>
                <a:gridCol w="726640">
                  <a:extLst>
                    <a:ext uri="{9D8B030D-6E8A-4147-A177-3AD203B41FA5}">
                      <a16:colId xmlns:a16="http://schemas.microsoft.com/office/drawing/2014/main" val="67239076"/>
                    </a:ext>
                  </a:extLst>
                </a:gridCol>
                <a:gridCol w="726640">
                  <a:extLst>
                    <a:ext uri="{9D8B030D-6E8A-4147-A177-3AD203B41FA5}">
                      <a16:colId xmlns:a16="http://schemas.microsoft.com/office/drawing/2014/main" val="3650651966"/>
                    </a:ext>
                  </a:extLst>
                </a:gridCol>
              </a:tblGrid>
              <a:tr h="183602">
                <a:tc gridSpan="7">
                  <a:txBody>
                    <a:bodyPr/>
                    <a:lstStyle/>
                    <a:p>
                      <a:pPr algn="ctr" fontAlgn="b"/>
                      <a:r>
                        <a:rPr lang="en-GB" sz="1100" b="1" i="0" u="none" strike="noStrike" dirty="0">
                          <a:solidFill>
                            <a:schemeClr val="bg1"/>
                          </a:solidFill>
                          <a:effectLst/>
                          <a:latin typeface="Arial" panose="020B0604020202020204" pitchFamily="34" charset="0"/>
                          <a:cs typeface="Arial" panose="020B0604020202020204" pitchFamily="34" charset="0"/>
                        </a:rPr>
                        <a:t>2020 resident population estimates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449105"/>
                  </a:ext>
                </a:extLst>
              </a:tr>
              <a:tr h="183602">
                <a:tc>
                  <a:txBody>
                    <a:bodyPr/>
                    <a:lstStyle/>
                    <a:p>
                      <a:pPr algn="l" fontAlgn="b"/>
                      <a:r>
                        <a:rPr lang="en-GB" sz="1100" b="1" i="0" u="none" strike="noStrike">
                          <a:solidFill>
                            <a:schemeClr val="bg1"/>
                          </a:solidFill>
                          <a:effectLst/>
                          <a:latin typeface="Arial" panose="020B0604020202020204" pitchFamily="34" charset="0"/>
                          <a:cs typeface="Arial" panose="020B0604020202020204" pitchFamily="34" charset="0"/>
                        </a:rPr>
                        <a:t>Area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dirty="0">
                          <a:solidFill>
                            <a:schemeClr val="bg1"/>
                          </a:solidFill>
                          <a:effectLst/>
                          <a:latin typeface="Arial" panose="020B0604020202020204" pitchFamily="34" charset="0"/>
                          <a:cs typeface="Arial" panose="020B0604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5-15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16-64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65-74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Total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1866328470"/>
                  </a:ext>
                </a:extLst>
              </a:tr>
              <a:tr h="183602">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Breckland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7,100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22,500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75,900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18,700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17,000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141,300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1740381"/>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Broadland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20,600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71,200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17,500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9723299"/>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52,900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99,200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9155837"/>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King's Lynn and West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7,600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79,100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21,000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19,000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151,200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1468593"/>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14,000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52,100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18,400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16,900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105,200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434252"/>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Norwich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88,800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142,200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9262484"/>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South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77,100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17,900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143,100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7521712"/>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19,200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61,400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118,600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5695907"/>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49,700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166,500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558,600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134,600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123,200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1,032,700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3858118"/>
                  </a:ext>
                </a:extLst>
              </a:tr>
              <a:tr h="183602">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England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3,239,400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10,090,900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32,755,800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5,598,400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4,865,600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56,550,100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896865"/>
                  </a:ext>
                </a:extLst>
              </a:tr>
            </a:tbl>
          </a:graphicData>
        </a:graphic>
      </p:graphicFrame>
      <p:graphicFrame>
        <p:nvGraphicFramePr>
          <p:cNvPr id="9" name="Table 8">
            <a:extLst>
              <a:ext uri="{FF2B5EF4-FFF2-40B4-BE49-F238E27FC236}">
                <a16:creationId xmlns:a16="http://schemas.microsoft.com/office/drawing/2014/main" id="{AF8F9B31-670F-4E68-8E57-F0AE6F4A6588}"/>
              </a:ext>
            </a:extLst>
          </p:cNvPr>
          <p:cNvGraphicFramePr>
            <a:graphicFrameLocks noGrp="1"/>
          </p:cNvGraphicFramePr>
          <p:nvPr>
            <p:extLst>
              <p:ext uri="{D42A27DB-BD31-4B8C-83A1-F6EECF244321}">
                <p14:modId xmlns:p14="http://schemas.microsoft.com/office/powerpoint/2010/main" val="3540198948"/>
              </p:ext>
            </p:extLst>
          </p:nvPr>
        </p:nvGraphicFramePr>
        <p:xfrm>
          <a:off x="6144667" y="985246"/>
          <a:ext cx="5653058" cy="2512060"/>
        </p:xfrm>
        <a:graphic>
          <a:graphicData uri="http://schemas.openxmlformats.org/drawingml/2006/table">
            <a:tbl>
              <a:tblPr/>
              <a:tblGrid>
                <a:gridCol w="1214228">
                  <a:extLst>
                    <a:ext uri="{9D8B030D-6E8A-4147-A177-3AD203B41FA5}">
                      <a16:colId xmlns:a16="http://schemas.microsoft.com/office/drawing/2014/main" val="3065082147"/>
                    </a:ext>
                  </a:extLst>
                </a:gridCol>
                <a:gridCol w="739805">
                  <a:extLst>
                    <a:ext uri="{9D8B030D-6E8A-4147-A177-3AD203B41FA5}">
                      <a16:colId xmlns:a16="http://schemas.microsoft.com/office/drawing/2014/main" val="2616196603"/>
                    </a:ext>
                  </a:extLst>
                </a:gridCol>
                <a:gridCol w="739805">
                  <a:extLst>
                    <a:ext uri="{9D8B030D-6E8A-4147-A177-3AD203B41FA5}">
                      <a16:colId xmlns:a16="http://schemas.microsoft.com/office/drawing/2014/main" val="4104974840"/>
                    </a:ext>
                  </a:extLst>
                </a:gridCol>
                <a:gridCol w="739805">
                  <a:extLst>
                    <a:ext uri="{9D8B030D-6E8A-4147-A177-3AD203B41FA5}">
                      <a16:colId xmlns:a16="http://schemas.microsoft.com/office/drawing/2014/main" val="2694269749"/>
                    </a:ext>
                  </a:extLst>
                </a:gridCol>
                <a:gridCol w="739805">
                  <a:extLst>
                    <a:ext uri="{9D8B030D-6E8A-4147-A177-3AD203B41FA5}">
                      <a16:colId xmlns:a16="http://schemas.microsoft.com/office/drawing/2014/main" val="2813553305"/>
                    </a:ext>
                  </a:extLst>
                </a:gridCol>
                <a:gridCol w="739805">
                  <a:extLst>
                    <a:ext uri="{9D8B030D-6E8A-4147-A177-3AD203B41FA5}">
                      <a16:colId xmlns:a16="http://schemas.microsoft.com/office/drawing/2014/main" val="866999836"/>
                    </a:ext>
                  </a:extLst>
                </a:gridCol>
                <a:gridCol w="739805">
                  <a:extLst>
                    <a:ext uri="{9D8B030D-6E8A-4147-A177-3AD203B41FA5}">
                      <a16:colId xmlns:a16="http://schemas.microsoft.com/office/drawing/2014/main" val="2201887712"/>
                    </a:ext>
                  </a:extLst>
                </a:gridCol>
              </a:tblGrid>
              <a:tr h="184150">
                <a:tc gridSpan="7">
                  <a:txBody>
                    <a:bodyPr/>
                    <a:lstStyle/>
                    <a:p>
                      <a:pPr algn="ctr" fontAlgn="b"/>
                      <a:r>
                        <a:rPr lang="en-GB" sz="1100" b="1" i="0" u="none" strike="noStrike" kern="1200" dirty="0">
                          <a:solidFill>
                            <a:schemeClr val="bg1"/>
                          </a:solidFill>
                          <a:effectLst/>
                          <a:latin typeface="Arial" panose="020B0604020202020204" pitchFamily="34" charset="0"/>
                          <a:ea typeface="+mn-ea"/>
                          <a:cs typeface="Arial" panose="020B0604020202020204" pitchFamily="34" charset="0"/>
                        </a:rPr>
                        <a:t>2040 resident population projections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0608552"/>
                  </a:ext>
                </a:extLst>
              </a:tr>
              <a:tr h="184150">
                <a:tc>
                  <a:txBody>
                    <a:bodyPr/>
                    <a:lstStyle/>
                    <a:p>
                      <a:pPr algn="l" fontAlgn="b"/>
                      <a:r>
                        <a:rPr lang="en-GB" sz="1100" b="1" i="0" u="none" strike="noStrike" kern="1200" dirty="0">
                          <a:solidFill>
                            <a:schemeClr val="bg1"/>
                          </a:solidFill>
                          <a:effectLst/>
                          <a:latin typeface="Arial" panose="020B0604020202020204" pitchFamily="34" charset="0"/>
                          <a:ea typeface="+mn-ea"/>
                          <a:cs typeface="Arial" panose="020B0604020202020204" pitchFamily="34" charset="0"/>
                        </a:rPr>
                        <a:t>Area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kern="1200">
                          <a:solidFill>
                            <a:schemeClr val="bg1"/>
                          </a:solidFill>
                          <a:effectLst/>
                          <a:latin typeface="Arial" panose="020B0604020202020204" pitchFamily="34" charset="0"/>
                          <a:ea typeface="+mn-ea"/>
                          <a:cs typeface="Arial" panose="020B0604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kern="1200">
                          <a:solidFill>
                            <a:schemeClr val="bg1"/>
                          </a:solidFill>
                          <a:effectLst/>
                          <a:latin typeface="Arial" panose="020B0604020202020204" pitchFamily="34" charset="0"/>
                          <a:ea typeface="+mn-ea"/>
                          <a:cs typeface="Arial" panose="020B0604020202020204" pitchFamily="34" charset="0"/>
                        </a:rPr>
                        <a:t>5-15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kern="1200">
                          <a:solidFill>
                            <a:schemeClr val="bg1"/>
                          </a:solidFill>
                          <a:effectLst/>
                          <a:latin typeface="Arial" panose="020B0604020202020204" pitchFamily="34" charset="0"/>
                          <a:ea typeface="+mn-ea"/>
                          <a:cs typeface="Arial" panose="020B0604020202020204" pitchFamily="34" charset="0"/>
                        </a:rPr>
                        <a:t>16-64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kern="1200">
                          <a:solidFill>
                            <a:schemeClr val="bg1"/>
                          </a:solidFill>
                          <a:effectLst/>
                          <a:latin typeface="Arial" panose="020B0604020202020204" pitchFamily="34" charset="0"/>
                          <a:ea typeface="+mn-ea"/>
                          <a:cs typeface="Arial" panose="020B0604020202020204" pitchFamily="34" charset="0"/>
                        </a:rPr>
                        <a:t>65-74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kern="1200">
                          <a:solidFill>
                            <a:schemeClr val="bg1"/>
                          </a:solidFill>
                          <a:effectLst/>
                          <a:latin typeface="Arial" panose="020B0604020202020204" pitchFamily="34" charset="0"/>
                          <a:ea typeface="+mn-ea"/>
                          <a:cs typeface="Arial" panose="020B0604020202020204" pitchFamily="34" charset="0"/>
                        </a:rPr>
                        <a:t>Total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3409200907"/>
                  </a:ext>
                </a:extLst>
              </a:tr>
              <a:tr h="18415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Breckland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23,200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79,500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23,700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162,000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186654"/>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Broadland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6,700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21,600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74,400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20,300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25,700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148,700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3261459"/>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5,000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15,400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52,100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17,800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105,900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1156632"/>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King's Lynn and West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7,500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22,900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76,400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159,100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9023687"/>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13,300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52,100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21,300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26,000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116,700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2876397"/>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Norwich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23,000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92,700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12,800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151,400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6161617"/>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South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8,300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88,200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22,800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173,800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8582203"/>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18,600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62,400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20,200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131,600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3979674"/>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53,200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165,500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577,700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161,000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191,800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1,149,200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269815"/>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England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3,297,400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9,866,600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33,466,800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6,855,300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7,671,800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61,157,900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4604993"/>
                  </a:ext>
                </a:extLst>
              </a:tr>
            </a:tbl>
          </a:graphicData>
        </a:graphic>
      </p:graphicFrame>
      <p:graphicFrame>
        <p:nvGraphicFramePr>
          <p:cNvPr id="10" name="Table 9">
            <a:extLst>
              <a:ext uri="{FF2B5EF4-FFF2-40B4-BE49-F238E27FC236}">
                <a16:creationId xmlns:a16="http://schemas.microsoft.com/office/drawing/2014/main" id="{DB4C5220-8CE6-4529-AD1C-D9F30C3AEE73}"/>
              </a:ext>
            </a:extLst>
          </p:cNvPr>
          <p:cNvGraphicFramePr>
            <a:graphicFrameLocks noGrp="1"/>
          </p:cNvGraphicFramePr>
          <p:nvPr>
            <p:extLst>
              <p:ext uri="{D42A27DB-BD31-4B8C-83A1-F6EECF244321}">
                <p14:modId xmlns:p14="http://schemas.microsoft.com/office/powerpoint/2010/main" val="1502249189"/>
              </p:ext>
            </p:extLst>
          </p:nvPr>
        </p:nvGraphicFramePr>
        <p:xfrm>
          <a:off x="383593" y="3764132"/>
          <a:ext cx="5466960" cy="2501782"/>
        </p:xfrm>
        <a:graphic>
          <a:graphicData uri="http://schemas.openxmlformats.org/drawingml/2006/table">
            <a:tbl>
              <a:tblPr/>
              <a:tblGrid>
                <a:gridCol w="1124874">
                  <a:extLst>
                    <a:ext uri="{9D8B030D-6E8A-4147-A177-3AD203B41FA5}">
                      <a16:colId xmlns:a16="http://schemas.microsoft.com/office/drawing/2014/main" val="2604844946"/>
                    </a:ext>
                  </a:extLst>
                </a:gridCol>
                <a:gridCol w="723681">
                  <a:extLst>
                    <a:ext uri="{9D8B030D-6E8A-4147-A177-3AD203B41FA5}">
                      <a16:colId xmlns:a16="http://schemas.microsoft.com/office/drawing/2014/main" val="3656404741"/>
                    </a:ext>
                  </a:extLst>
                </a:gridCol>
                <a:gridCol w="723681">
                  <a:extLst>
                    <a:ext uri="{9D8B030D-6E8A-4147-A177-3AD203B41FA5}">
                      <a16:colId xmlns:a16="http://schemas.microsoft.com/office/drawing/2014/main" val="4256863935"/>
                    </a:ext>
                  </a:extLst>
                </a:gridCol>
                <a:gridCol w="723681">
                  <a:extLst>
                    <a:ext uri="{9D8B030D-6E8A-4147-A177-3AD203B41FA5}">
                      <a16:colId xmlns:a16="http://schemas.microsoft.com/office/drawing/2014/main" val="988160565"/>
                    </a:ext>
                  </a:extLst>
                </a:gridCol>
                <a:gridCol w="723681">
                  <a:extLst>
                    <a:ext uri="{9D8B030D-6E8A-4147-A177-3AD203B41FA5}">
                      <a16:colId xmlns:a16="http://schemas.microsoft.com/office/drawing/2014/main" val="4095380155"/>
                    </a:ext>
                  </a:extLst>
                </a:gridCol>
                <a:gridCol w="723681">
                  <a:extLst>
                    <a:ext uri="{9D8B030D-6E8A-4147-A177-3AD203B41FA5}">
                      <a16:colId xmlns:a16="http://schemas.microsoft.com/office/drawing/2014/main" val="2185269144"/>
                    </a:ext>
                  </a:extLst>
                </a:gridCol>
                <a:gridCol w="723681">
                  <a:extLst>
                    <a:ext uri="{9D8B030D-6E8A-4147-A177-3AD203B41FA5}">
                      <a16:colId xmlns:a16="http://schemas.microsoft.com/office/drawing/2014/main" val="315447287"/>
                    </a:ext>
                  </a:extLst>
                </a:gridCol>
              </a:tblGrid>
              <a:tr h="173872">
                <a:tc gridSpan="7">
                  <a:txBody>
                    <a:bodyPr/>
                    <a:lstStyle/>
                    <a:p>
                      <a:pPr marL="0" algn="ctr" defTabSz="914400" rtl="0" eaLnBrk="1" fontAlgn="b" latinLnBrk="0" hangingPunct="1"/>
                      <a:r>
                        <a:rPr lang="en-GB" sz="1100" b="1" i="0" u="none" strike="noStrike" kern="1200" dirty="0">
                          <a:solidFill>
                            <a:schemeClr val="bg1"/>
                          </a:solidFill>
                          <a:effectLst/>
                          <a:latin typeface="Arial" panose="020B0604020202020204" pitchFamily="34" charset="0"/>
                          <a:ea typeface="+mn-ea"/>
                          <a:cs typeface="Arial" panose="020B0604020202020204" pitchFamily="34" charset="0"/>
                        </a:rPr>
                        <a:t>Estimated change in persons 2020 to 2040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920251"/>
                  </a:ext>
                </a:extLst>
              </a:tr>
              <a:tr h="184150">
                <a:tc>
                  <a:txBody>
                    <a:bodyPr/>
                    <a:lstStyle/>
                    <a:p>
                      <a:pPr algn="l" fontAlgn="b"/>
                      <a:r>
                        <a:rPr lang="en-GB" sz="1100" b="1" i="0" u="none" strike="noStrike" dirty="0">
                          <a:solidFill>
                            <a:schemeClr val="bg1"/>
                          </a:solidFill>
                          <a:effectLst/>
                          <a:latin typeface="Arial" panose="020B0604020202020204" pitchFamily="34" charset="0"/>
                          <a:cs typeface="Arial" panose="020B0604020202020204" pitchFamily="34" charset="0"/>
                        </a:rPr>
                        <a:t>Area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dirty="0">
                          <a:solidFill>
                            <a:schemeClr val="bg1"/>
                          </a:solidFill>
                          <a:effectLst/>
                          <a:latin typeface="Arial" panose="020B0604020202020204" pitchFamily="34" charset="0"/>
                          <a:ea typeface="+mn-ea"/>
                          <a:cs typeface="Arial" panose="020B0604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5-15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16-64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65-74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Total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483314161"/>
                  </a:ext>
                </a:extLst>
              </a:tr>
              <a:tr h="18415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Breckland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720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3,580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4,960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10,770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20,770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6383535"/>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Broadland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3,130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9,120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16,780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8745896"/>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-1,120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-860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6,420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6,690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2611017"/>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King's Lynn and West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-150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-1,650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-2,780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3,430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8,960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7,810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8439613"/>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-710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9,140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11,570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816386"/>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Norwich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-1,620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3,930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4,690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9,250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67070"/>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South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2,990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11,090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4,810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30,760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4572510"/>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-560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980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3,370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8,760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12,950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4239726"/>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3,510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-920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19,070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26,360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68,560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116,580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6302005"/>
                  </a:ext>
                </a:extLst>
              </a:tr>
              <a:tr h="18415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England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57,960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-224,360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711,070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1,256,830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2,806,230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4,607,730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4032290"/>
                  </a:ext>
                </a:extLst>
              </a:tr>
            </a:tbl>
          </a:graphicData>
        </a:graphic>
      </p:graphicFrame>
      <p:graphicFrame>
        <p:nvGraphicFramePr>
          <p:cNvPr id="11" name="Table 10">
            <a:extLst>
              <a:ext uri="{FF2B5EF4-FFF2-40B4-BE49-F238E27FC236}">
                <a16:creationId xmlns:a16="http://schemas.microsoft.com/office/drawing/2014/main" id="{3F11ED53-AB15-4A7E-8EA0-50369B2A89B3}"/>
              </a:ext>
            </a:extLst>
          </p:cNvPr>
          <p:cNvGraphicFramePr>
            <a:graphicFrameLocks noGrp="1"/>
          </p:cNvGraphicFramePr>
          <p:nvPr>
            <p:extLst>
              <p:ext uri="{D42A27DB-BD31-4B8C-83A1-F6EECF244321}">
                <p14:modId xmlns:p14="http://schemas.microsoft.com/office/powerpoint/2010/main" val="2742575677"/>
              </p:ext>
            </p:extLst>
          </p:nvPr>
        </p:nvGraphicFramePr>
        <p:xfrm>
          <a:off x="6206766" y="3746095"/>
          <a:ext cx="5653062" cy="2512060"/>
        </p:xfrm>
        <a:graphic>
          <a:graphicData uri="http://schemas.openxmlformats.org/drawingml/2006/table">
            <a:tbl>
              <a:tblPr/>
              <a:tblGrid>
                <a:gridCol w="1179222">
                  <a:extLst>
                    <a:ext uri="{9D8B030D-6E8A-4147-A177-3AD203B41FA5}">
                      <a16:colId xmlns:a16="http://schemas.microsoft.com/office/drawing/2014/main" val="326348279"/>
                    </a:ext>
                  </a:extLst>
                </a:gridCol>
                <a:gridCol w="745640">
                  <a:extLst>
                    <a:ext uri="{9D8B030D-6E8A-4147-A177-3AD203B41FA5}">
                      <a16:colId xmlns:a16="http://schemas.microsoft.com/office/drawing/2014/main" val="2767067365"/>
                    </a:ext>
                  </a:extLst>
                </a:gridCol>
                <a:gridCol w="745640">
                  <a:extLst>
                    <a:ext uri="{9D8B030D-6E8A-4147-A177-3AD203B41FA5}">
                      <a16:colId xmlns:a16="http://schemas.microsoft.com/office/drawing/2014/main" val="1573365166"/>
                    </a:ext>
                  </a:extLst>
                </a:gridCol>
                <a:gridCol w="745640">
                  <a:extLst>
                    <a:ext uri="{9D8B030D-6E8A-4147-A177-3AD203B41FA5}">
                      <a16:colId xmlns:a16="http://schemas.microsoft.com/office/drawing/2014/main" val="1241115243"/>
                    </a:ext>
                  </a:extLst>
                </a:gridCol>
                <a:gridCol w="745640">
                  <a:extLst>
                    <a:ext uri="{9D8B030D-6E8A-4147-A177-3AD203B41FA5}">
                      <a16:colId xmlns:a16="http://schemas.microsoft.com/office/drawing/2014/main" val="3906073753"/>
                    </a:ext>
                  </a:extLst>
                </a:gridCol>
                <a:gridCol w="745640">
                  <a:extLst>
                    <a:ext uri="{9D8B030D-6E8A-4147-A177-3AD203B41FA5}">
                      <a16:colId xmlns:a16="http://schemas.microsoft.com/office/drawing/2014/main" val="1332513221"/>
                    </a:ext>
                  </a:extLst>
                </a:gridCol>
                <a:gridCol w="745640">
                  <a:extLst>
                    <a:ext uri="{9D8B030D-6E8A-4147-A177-3AD203B41FA5}">
                      <a16:colId xmlns:a16="http://schemas.microsoft.com/office/drawing/2014/main" val="3848516825"/>
                    </a:ext>
                  </a:extLst>
                </a:gridCol>
              </a:tblGrid>
              <a:tr h="184150">
                <a:tc gridSpan="7">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1" i="0" u="none" strike="noStrike" kern="1200" dirty="0">
                          <a:solidFill>
                            <a:schemeClr val="bg1"/>
                          </a:solidFill>
                          <a:effectLst/>
                          <a:latin typeface="Arial" panose="020B0604020202020204" pitchFamily="34" charset="0"/>
                          <a:ea typeface="+mn-ea"/>
                          <a:cs typeface="Arial" panose="020B0604020202020204" pitchFamily="34" charset="0"/>
                        </a:rPr>
                        <a:t>Estimated % change 2020 to 2040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3867518"/>
                  </a:ext>
                </a:extLst>
              </a:tr>
              <a:tr h="184150">
                <a:tc>
                  <a:txBody>
                    <a:bodyPr/>
                    <a:lstStyle/>
                    <a:p>
                      <a:pPr algn="l" fontAlgn="b"/>
                      <a:r>
                        <a:rPr lang="en-GB" sz="1100" b="1" i="0" u="none" strike="noStrike" dirty="0">
                          <a:solidFill>
                            <a:schemeClr val="bg1"/>
                          </a:solidFill>
                          <a:effectLst/>
                          <a:latin typeface="Arial" panose="020B0604020202020204" pitchFamily="34" charset="0"/>
                          <a:cs typeface="Arial" panose="020B0604020202020204" pitchFamily="34" charset="0"/>
                        </a:rPr>
                        <a:t>Area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5-15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16-64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65-74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fontAlgn="b"/>
                      <a:r>
                        <a:rPr lang="en-GB" sz="1100" b="1" i="0" u="none" strike="noStrike">
                          <a:solidFill>
                            <a:schemeClr val="bg1"/>
                          </a:solidFill>
                          <a:effectLst/>
                          <a:latin typeface="Arial" panose="020B0604020202020204" pitchFamily="34" charset="0"/>
                          <a:cs typeface="Arial" panose="020B060402020202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algn="ctr" defTabSz="914400" rtl="0" eaLnBrk="1" fontAlgn="b" latinLnBrk="0" hangingPunct="1"/>
                      <a:r>
                        <a:rPr lang="en-GB" sz="1100" b="1" i="0" u="none" strike="noStrike" kern="1200">
                          <a:solidFill>
                            <a:schemeClr val="bg1"/>
                          </a:solidFill>
                          <a:effectLst/>
                          <a:latin typeface="Arial" panose="020B0604020202020204" pitchFamily="34" charset="0"/>
                          <a:ea typeface="+mn-ea"/>
                          <a:cs typeface="Arial" panose="020B0604020202020204" pitchFamily="34" charset="0"/>
                        </a:rPr>
                        <a:t>Total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232942333"/>
                  </a:ext>
                </a:extLst>
              </a:tr>
              <a:tr h="18415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Breckland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2798917"/>
                  </a:ext>
                </a:extLst>
              </a:tr>
              <a:tr h="184150">
                <a:tc>
                  <a:txBody>
                    <a:bodyPr/>
                    <a:lstStyle/>
                    <a:p>
                      <a:pPr algn="l" fontAlgn="b"/>
                      <a:r>
                        <a:rPr lang="en-GB" sz="1100" b="0" i="0" u="none" strike="noStrike" dirty="0">
                          <a:solidFill>
                            <a:srgbClr val="000000"/>
                          </a:solidFill>
                          <a:effectLst/>
                          <a:latin typeface="Arial" panose="020B0604020202020204" pitchFamily="34" charset="0"/>
                          <a:cs typeface="Arial" panose="020B0604020202020204" pitchFamily="34" charset="0"/>
                        </a:rPr>
                        <a:t>Broadland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0082148"/>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Great Yarmouth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30130"/>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King's Lynn and West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4800110"/>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9893065"/>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Norwich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46%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4234697"/>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South Norfolk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65%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027683"/>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757171"/>
                          </a:solidFill>
                          <a:effectLst/>
                          <a:latin typeface="Arial" panose="020B0604020202020204" pitchFamily="34" charset="0"/>
                          <a:cs typeface="Arial" panose="020B0604020202020204" pitchFamily="34" charset="0"/>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56%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2800095"/>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Norfolk and Waveney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02154699"/>
                  </a:ext>
                </a:extLst>
              </a:tr>
              <a:tr h="184150">
                <a:tc>
                  <a:txBody>
                    <a:bodyPr/>
                    <a:lstStyle/>
                    <a:p>
                      <a:pPr algn="l" fontAlgn="b"/>
                      <a:r>
                        <a:rPr lang="en-GB" sz="1100" b="0" i="0" u="none" strike="noStrike">
                          <a:solidFill>
                            <a:srgbClr val="000000"/>
                          </a:solidFill>
                          <a:effectLst/>
                          <a:latin typeface="Arial" panose="020B0604020202020204" pitchFamily="34" charset="0"/>
                          <a:cs typeface="Arial" panose="020B0604020202020204" pitchFamily="34" charset="0"/>
                        </a:rPr>
                        <a:t>England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757171"/>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22%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58%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Arial" panose="020B0604020202020204" pitchFamily="34" charset="0"/>
                          <a:cs typeface="Arial" panose="020B0604020202020204" pitchFamily="34" charset="0"/>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655687"/>
                  </a:ext>
                </a:extLst>
              </a:tr>
            </a:tbl>
          </a:graphicData>
        </a:graphic>
      </p:graphicFrame>
    </p:spTree>
    <p:extLst>
      <p:ext uri="{BB962C8B-B14F-4D97-AF65-F5344CB8AC3E}">
        <p14:creationId xmlns:p14="http://schemas.microsoft.com/office/powerpoint/2010/main" val="6335788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BC6CE-87E9-49DB-AC41-7CBC36BDC544}"/>
              </a:ext>
            </a:extLst>
          </p:cNvPr>
          <p:cNvSpPr>
            <a:spLocks noGrp="1"/>
          </p:cNvSpPr>
          <p:nvPr>
            <p:ph type="title"/>
          </p:nvPr>
        </p:nvSpPr>
        <p:spPr>
          <a:xfrm>
            <a:off x="701246" y="0"/>
            <a:ext cx="10515600" cy="1325563"/>
          </a:xfrm>
        </p:spPr>
        <p:txBody>
          <a:bodyPr/>
          <a:lstStyle/>
          <a:p>
            <a:r>
              <a:rPr lang="en-GB" dirty="0"/>
              <a:t>Old age dependency ratio 2020 to 2040</a:t>
            </a:r>
          </a:p>
        </p:txBody>
      </p:sp>
      <p:sp>
        <p:nvSpPr>
          <p:cNvPr id="3" name="Content Placeholder 2">
            <a:extLst>
              <a:ext uri="{FF2B5EF4-FFF2-40B4-BE49-F238E27FC236}">
                <a16:creationId xmlns:a16="http://schemas.microsoft.com/office/drawing/2014/main" id="{11F63273-C5B3-4850-80B1-9BA337B1A6E5}"/>
              </a:ext>
            </a:extLst>
          </p:cNvPr>
          <p:cNvSpPr>
            <a:spLocks noGrp="1"/>
          </p:cNvSpPr>
          <p:nvPr>
            <p:ph idx="1"/>
          </p:nvPr>
        </p:nvSpPr>
        <p:spPr>
          <a:xfrm>
            <a:off x="838200" y="1064791"/>
            <a:ext cx="10515600" cy="731144"/>
          </a:xfrm>
        </p:spPr>
        <p:txBody>
          <a:bodyPr>
            <a:noAutofit/>
          </a:bodyPr>
          <a:lstStyle/>
          <a:p>
            <a:pPr marL="0" indent="0">
              <a:buNone/>
            </a:pPr>
            <a:r>
              <a:rPr lang="en-GB" sz="1600" dirty="0"/>
              <a:t>Old age dependency ratio is calculated as the total projected population aged 65 and above divided by the total projected population aged 16-64. Old age dependency ratio can be used to measure the pressure on the working population. The higher the ratio, the more pressure there is on the working age population.</a:t>
            </a:r>
          </a:p>
        </p:txBody>
      </p:sp>
      <p:sp>
        <p:nvSpPr>
          <p:cNvPr id="6" name="Slide Number Placeholder 5">
            <a:extLst>
              <a:ext uri="{FF2B5EF4-FFF2-40B4-BE49-F238E27FC236}">
                <a16:creationId xmlns:a16="http://schemas.microsoft.com/office/drawing/2014/main" id="{9FA2B970-8343-4BDE-9B00-C39448E97B6B}"/>
              </a:ext>
            </a:extLst>
          </p:cNvPr>
          <p:cNvSpPr>
            <a:spLocks noGrp="1"/>
          </p:cNvSpPr>
          <p:nvPr>
            <p:ph type="sldNum" sz="quarter" idx="12"/>
          </p:nvPr>
        </p:nvSpPr>
        <p:spPr/>
        <p:txBody>
          <a:bodyPr/>
          <a:lstStyle/>
          <a:p>
            <a:fld id="{D31D43A4-D862-43B5-BE09-5A519C875FDE}" type="slidenum">
              <a:rPr lang="en-GB" smtClean="0"/>
              <a:t>24</a:t>
            </a:fld>
            <a:endParaRPr lang="en-GB"/>
          </a:p>
        </p:txBody>
      </p:sp>
      <p:pic>
        <p:nvPicPr>
          <p:cNvPr id="7" name="Picture 6">
            <a:extLst>
              <a:ext uri="{FF2B5EF4-FFF2-40B4-BE49-F238E27FC236}">
                <a16:creationId xmlns:a16="http://schemas.microsoft.com/office/drawing/2014/main" id="{6DD9E415-1C2D-4759-8F4F-C2FFB190811F}"/>
              </a:ext>
            </a:extLst>
          </p:cNvPr>
          <p:cNvPicPr>
            <a:picLocks noChangeAspect="1"/>
          </p:cNvPicPr>
          <p:nvPr/>
        </p:nvPicPr>
        <p:blipFill>
          <a:blip r:embed="rId2"/>
          <a:stretch>
            <a:fillRect/>
          </a:stretch>
        </p:blipFill>
        <p:spPr>
          <a:xfrm>
            <a:off x="975154" y="2134023"/>
            <a:ext cx="4524512" cy="2920983"/>
          </a:xfrm>
          <a:prstGeom prst="rect">
            <a:avLst/>
          </a:prstGeom>
        </p:spPr>
      </p:pic>
      <p:sp>
        <p:nvSpPr>
          <p:cNvPr id="9" name="TextBox 8">
            <a:extLst>
              <a:ext uri="{FF2B5EF4-FFF2-40B4-BE49-F238E27FC236}">
                <a16:creationId xmlns:a16="http://schemas.microsoft.com/office/drawing/2014/main" id="{860D0B94-0835-45C6-BF6A-E3DD5EC90BBB}"/>
              </a:ext>
            </a:extLst>
          </p:cNvPr>
          <p:cNvSpPr txBox="1"/>
          <p:nvPr/>
        </p:nvSpPr>
        <p:spPr>
          <a:xfrm>
            <a:off x="864531" y="5256796"/>
            <a:ext cx="10189029" cy="1077218"/>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The old age dependency ratio for Norfolk and Waveney is projected to increase slightly faster than England. Across Norfolk and Waveney North Norfolk currently has the 2</a:t>
            </a:r>
            <a:r>
              <a:rPr lang="en-GB" sz="1600" baseline="30000" dirty="0">
                <a:latin typeface="Arial" panose="020B0604020202020204" pitchFamily="34" charset="0"/>
                <a:cs typeface="Arial" panose="020B0604020202020204" pitchFamily="34" charset="0"/>
              </a:rPr>
              <a:t>nd</a:t>
            </a:r>
            <a:r>
              <a:rPr lang="en-GB" sz="1600" dirty="0">
                <a:latin typeface="Arial" panose="020B0604020202020204" pitchFamily="34" charset="0"/>
                <a:cs typeface="Arial" panose="020B0604020202020204" pitchFamily="34" charset="0"/>
              </a:rPr>
              <a:t> highest old age dependency ratio in England but is expected to the 4</a:t>
            </a:r>
            <a:r>
              <a:rPr lang="en-GB" sz="1600" baseline="30000" dirty="0">
                <a:latin typeface="Arial" panose="020B0604020202020204" pitchFamily="34" charset="0"/>
                <a:cs typeface="Arial" panose="020B0604020202020204" pitchFamily="34" charset="0"/>
              </a:rPr>
              <a:t>th</a:t>
            </a:r>
            <a:r>
              <a:rPr lang="en-GB" sz="1600" dirty="0">
                <a:latin typeface="Arial" panose="020B0604020202020204" pitchFamily="34" charset="0"/>
                <a:cs typeface="Arial" panose="020B0604020202020204" pitchFamily="34" charset="0"/>
              </a:rPr>
              <a:t> highest by 2040. This is likely to put extra pressure on the working age population and potentially the availability of staff to deliver services. </a:t>
            </a:r>
          </a:p>
        </p:txBody>
      </p:sp>
      <p:pic>
        <p:nvPicPr>
          <p:cNvPr id="10" name="Picture 9">
            <a:extLst>
              <a:ext uri="{FF2B5EF4-FFF2-40B4-BE49-F238E27FC236}">
                <a16:creationId xmlns:a16="http://schemas.microsoft.com/office/drawing/2014/main" id="{E3389C8C-C778-465F-A940-5440681D3E7C}"/>
              </a:ext>
            </a:extLst>
          </p:cNvPr>
          <p:cNvPicPr>
            <a:picLocks noChangeAspect="1"/>
          </p:cNvPicPr>
          <p:nvPr/>
        </p:nvPicPr>
        <p:blipFill>
          <a:blip r:embed="rId3"/>
          <a:stretch>
            <a:fillRect/>
          </a:stretch>
        </p:blipFill>
        <p:spPr>
          <a:xfrm>
            <a:off x="6950415" y="2112988"/>
            <a:ext cx="4090118" cy="2920983"/>
          </a:xfrm>
          <a:prstGeom prst="rect">
            <a:avLst/>
          </a:prstGeom>
        </p:spPr>
      </p:pic>
    </p:spTree>
    <p:extLst>
      <p:ext uri="{BB962C8B-B14F-4D97-AF65-F5344CB8AC3E}">
        <p14:creationId xmlns:p14="http://schemas.microsoft.com/office/powerpoint/2010/main" val="2750406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4BF4A-E30C-4719-9E0A-902BF846D3F9}"/>
              </a:ext>
            </a:extLst>
          </p:cNvPr>
          <p:cNvSpPr>
            <a:spLocks noGrp="1"/>
          </p:cNvSpPr>
          <p:nvPr>
            <p:ph type="title"/>
          </p:nvPr>
        </p:nvSpPr>
        <p:spPr/>
        <p:txBody>
          <a:bodyPr/>
          <a:lstStyle/>
          <a:p>
            <a:r>
              <a:rPr lang="en-GB" dirty="0"/>
              <a:t>4. Hospital catchment populations and projections</a:t>
            </a:r>
          </a:p>
        </p:txBody>
      </p:sp>
      <p:sp>
        <p:nvSpPr>
          <p:cNvPr id="6" name="Slide Number Placeholder 5">
            <a:extLst>
              <a:ext uri="{FF2B5EF4-FFF2-40B4-BE49-F238E27FC236}">
                <a16:creationId xmlns:a16="http://schemas.microsoft.com/office/drawing/2014/main" id="{9F04DF5C-8EF5-426A-AD5F-0FE4B23AE4C7}"/>
              </a:ext>
            </a:extLst>
          </p:cNvPr>
          <p:cNvSpPr>
            <a:spLocks noGrp="1"/>
          </p:cNvSpPr>
          <p:nvPr>
            <p:ph type="sldNum" sz="quarter" idx="12"/>
          </p:nvPr>
        </p:nvSpPr>
        <p:spPr/>
        <p:txBody>
          <a:bodyPr/>
          <a:lstStyle/>
          <a:p>
            <a:fld id="{D31D43A4-D862-43B5-BE09-5A519C875FDE}" type="slidenum">
              <a:rPr lang="en-GB" smtClean="0"/>
              <a:t>25</a:t>
            </a:fld>
            <a:endParaRPr lang="en-GB"/>
          </a:p>
        </p:txBody>
      </p:sp>
    </p:spTree>
    <p:extLst>
      <p:ext uri="{BB962C8B-B14F-4D97-AF65-F5344CB8AC3E}">
        <p14:creationId xmlns:p14="http://schemas.microsoft.com/office/powerpoint/2010/main" val="3971099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B3D77AB-AF5E-4970-943A-E8AA9752B0B4}"/>
              </a:ext>
            </a:extLst>
          </p:cNvPr>
          <p:cNvSpPr>
            <a:spLocks noGrp="1"/>
          </p:cNvSpPr>
          <p:nvPr>
            <p:ph type="title"/>
          </p:nvPr>
        </p:nvSpPr>
        <p:spPr>
          <a:xfrm>
            <a:off x="262792" y="48596"/>
            <a:ext cx="11666415" cy="1325563"/>
          </a:xfrm>
        </p:spPr>
        <p:txBody>
          <a:bodyPr>
            <a:normAutofit/>
          </a:bodyPr>
          <a:lstStyle/>
          <a:p>
            <a:r>
              <a:rPr lang="en-GB" sz="2000" dirty="0"/>
              <a:t>Analysis of hospital catchment populations indicates that for the Queen Elizabeth (QEH) most of the admissions are drawn from within KLWN and some of the surrounding districts. By 2040, the QEH catchment population is expected to increase by about 8% overall (about 16,000 people) with the largest increase in older age groups those aged 75+</a:t>
            </a:r>
          </a:p>
        </p:txBody>
      </p:sp>
      <p:sp>
        <p:nvSpPr>
          <p:cNvPr id="13" name="Slide Number Placeholder 12">
            <a:extLst>
              <a:ext uri="{FF2B5EF4-FFF2-40B4-BE49-F238E27FC236}">
                <a16:creationId xmlns:a16="http://schemas.microsoft.com/office/drawing/2014/main" id="{32714DDE-2C3B-4BBE-A699-1349C188B009}"/>
              </a:ext>
            </a:extLst>
          </p:cNvPr>
          <p:cNvSpPr>
            <a:spLocks noGrp="1"/>
          </p:cNvSpPr>
          <p:nvPr>
            <p:ph type="sldNum" sz="quarter" idx="12"/>
          </p:nvPr>
        </p:nvSpPr>
        <p:spPr/>
        <p:txBody>
          <a:bodyPr/>
          <a:lstStyle/>
          <a:p>
            <a:fld id="{D31D43A4-D862-43B5-BE09-5A519C875FDE}" type="slidenum">
              <a:rPr lang="en-GB" smtClean="0"/>
              <a:t>26</a:t>
            </a:fld>
            <a:endParaRPr lang="en-GB"/>
          </a:p>
        </p:txBody>
      </p:sp>
      <p:pic>
        <p:nvPicPr>
          <p:cNvPr id="5" name="Picture 4">
            <a:extLst>
              <a:ext uri="{FF2B5EF4-FFF2-40B4-BE49-F238E27FC236}">
                <a16:creationId xmlns:a16="http://schemas.microsoft.com/office/drawing/2014/main" id="{43E7686A-6EBA-4C4E-9E86-FD51AA10D39D}"/>
              </a:ext>
            </a:extLst>
          </p:cNvPr>
          <p:cNvPicPr>
            <a:picLocks noChangeAspect="1"/>
          </p:cNvPicPr>
          <p:nvPr/>
        </p:nvPicPr>
        <p:blipFill>
          <a:blip r:embed="rId2"/>
          <a:stretch>
            <a:fillRect/>
          </a:stretch>
        </p:blipFill>
        <p:spPr>
          <a:xfrm>
            <a:off x="3573302" y="1374160"/>
            <a:ext cx="3354439" cy="2971803"/>
          </a:xfrm>
          <a:prstGeom prst="rect">
            <a:avLst/>
          </a:prstGeom>
        </p:spPr>
      </p:pic>
      <p:pic>
        <p:nvPicPr>
          <p:cNvPr id="6" name="Picture 5">
            <a:extLst>
              <a:ext uri="{FF2B5EF4-FFF2-40B4-BE49-F238E27FC236}">
                <a16:creationId xmlns:a16="http://schemas.microsoft.com/office/drawing/2014/main" id="{1D35247F-6690-4465-9BD3-F637AC888765}"/>
              </a:ext>
            </a:extLst>
          </p:cNvPr>
          <p:cNvPicPr>
            <a:picLocks noChangeAspect="1"/>
          </p:cNvPicPr>
          <p:nvPr/>
        </p:nvPicPr>
        <p:blipFill rotWithShape="1">
          <a:blip r:embed="rId3"/>
          <a:srcRect t="1876" b="1026"/>
          <a:stretch/>
        </p:blipFill>
        <p:spPr>
          <a:xfrm>
            <a:off x="498870" y="1374161"/>
            <a:ext cx="2661977" cy="3801062"/>
          </a:xfrm>
          <a:prstGeom prst="rect">
            <a:avLst/>
          </a:prstGeom>
        </p:spPr>
      </p:pic>
      <p:pic>
        <p:nvPicPr>
          <p:cNvPr id="7" name="Picture 6">
            <a:extLst>
              <a:ext uri="{FF2B5EF4-FFF2-40B4-BE49-F238E27FC236}">
                <a16:creationId xmlns:a16="http://schemas.microsoft.com/office/drawing/2014/main" id="{BC7FBCEC-570D-41EF-B240-8B2A02F75009}"/>
              </a:ext>
            </a:extLst>
          </p:cNvPr>
          <p:cNvPicPr>
            <a:picLocks noChangeAspect="1"/>
          </p:cNvPicPr>
          <p:nvPr/>
        </p:nvPicPr>
        <p:blipFill>
          <a:blip r:embed="rId4"/>
          <a:stretch>
            <a:fillRect/>
          </a:stretch>
        </p:blipFill>
        <p:spPr>
          <a:xfrm>
            <a:off x="498870" y="5207075"/>
            <a:ext cx="2960904" cy="1325563"/>
          </a:xfrm>
          <a:prstGeom prst="rect">
            <a:avLst/>
          </a:prstGeom>
        </p:spPr>
      </p:pic>
      <p:pic>
        <p:nvPicPr>
          <p:cNvPr id="8" name="Picture 7">
            <a:extLst>
              <a:ext uri="{FF2B5EF4-FFF2-40B4-BE49-F238E27FC236}">
                <a16:creationId xmlns:a16="http://schemas.microsoft.com/office/drawing/2014/main" id="{00823844-15C9-44E5-84B3-38398AEA1E31}"/>
              </a:ext>
            </a:extLst>
          </p:cNvPr>
          <p:cNvPicPr>
            <a:picLocks noChangeAspect="1"/>
          </p:cNvPicPr>
          <p:nvPr/>
        </p:nvPicPr>
        <p:blipFill>
          <a:blip r:embed="rId5"/>
          <a:stretch>
            <a:fillRect/>
          </a:stretch>
        </p:blipFill>
        <p:spPr>
          <a:xfrm>
            <a:off x="4704534" y="4425848"/>
            <a:ext cx="1123950" cy="1114425"/>
          </a:xfrm>
          <a:prstGeom prst="rect">
            <a:avLst/>
          </a:prstGeom>
        </p:spPr>
      </p:pic>
      <p:pic>
        <p:nvPicPr>
          <p:cNvPr id="9" name="Picture 8">
            <a:extLst>
              <a:ext uri="{FF2B5EF4-FFF2-40B4-BE49-F238E27FC236}">
                <a16:creationId xmlns:a16="http://schemas.microsoft.com/office/drawing/2014/main" id="{9A5F355A-A344-4DD0-BE17-4826C108BBA8}"/>
              </a:ext>
            </a:extLst>
          </p:cNvPr>
          <p:cNvPicPr>
            <a:picLocks noChangeAspect="1"/>
          </p:cNvPicPr>
          <p:nvPr/>
        </p:nvPicPr>
        <p:blipFill rotWithShape="1">
          <a:blip r:embed="rId6"/>
          <a:srcRect l="10604"/>
          <a:stretch/>
        </p:blipFill>
        <p:spPr>
          <a:xfrm>
            <a:off x="7073244" y="1374160"/>
            <a:ext cx="4855963" cy="3947263"/>
          </a:xfrm>
          <a:prstGeom prst="rect">
            <a:avLst/>
          </a:prstGeom>
        </p:spPr>
      </p:pic>
      <p:sp>
        <p:nvSpPr>
          <p:cNvPr id="10" name="TextBox 9">
            <a:extLst>
              <a:ext uri="{FF2B5EF4-FFF2-40B4-BE49-F238E27FC236}">
                <a16:creationId xmlns:a16="http://schemas.microsoft.com/office/drawing/2014/main" id="{C3695DB3-EF64-4B10-BE11-6E41B0BA791D}"/>
              </a:ext>
            </a:extLst>
          </p:cNvPr>
          <p:cNvSpPr txBox="1"/>
          <p:nvPr/>
        </p:nvSpPr>
        <p:spPr>
          <a:xfrm>
            <a:off x="7211961" y="5590933"/>
            <a:ext cx="4855963" cy="646331"/>
          </a:xfrm>
          <a:prstGeom prst="rect">
            <a:avLst/>
          </a:prstGeom>
          <a:noFill/>
        </p:spPr>
        <p:txBody>
          <a:bodyPr wrap="square" rtlCol="0">
            <a:spAutoFit/>
          </a:bodyPr>
          <a:lstStyle/>
          <a:p>
            <a:r>
              <a:rPr lang="en-GB"/>
              <a:t>Increases in older age groups but zero change or decreasing in working age and younger</a:t>
            </a:r>
          </a:p>
        </p:txBody>
      </p:sp>
      <p:sp>
        <p:nvSpPr>
          <p:cNvPr id="11" name="TextBox 10">
            <a:extLst>
              <a:ext uri="{FF2B5EF4-FFF2-40B4-BE49-F238E27FC236}">
                <a16:creationId xmlns:a16="http://schemas.microsoft.com/office/drawing/2014/main" id="{9030D8F0-4A76-44FB-93AA-B3348179A235}"/>
              </a:ext>
            </a:extLst>
          </p:cNvPr>
          <p:cNvSpPr txBox="1"/>
          <p:nvPr/>
        </p:nvSpPr>
        <p:spPr>
          <a:xfrm>
            <a:off x="3770069" y="5634904"/>
            <a:ext cx="2960904" cy="646331"/>
          </a:xfrm>
          <a:prstGeom prst="rect">
            <a:avLst/>
          </a:prstGeom>
          <a:noFill/>
        </p:spPr>
        <p:txBody>
          <a:bodyPr wrap="square" rtlCol="0">
            <a:spAutoFit/>
          </a:bodyPr>
          <a:lstStyle/>
          <a:p>
            <a:pPr algn="ctr"/>
            <a:r>
              <a:rPr lang="en-GB"/>
              <a:t>Queen Elizabeth Hospital King’s Lynn</a:t>
            </a:r>
          </a:p>
        </p:txBody>
      </p:sp>
      <p:sp>
        <p:nvSpPr>
          <p:cNvPr id="12" name="TextBox 11">
            <a:extLst>
              <a:ext uri="{FF2B5EF4-FFF2-40B4-BE49-F238E27FC236}">
                <a16:creationId xmlns:a16="http://schemas.microsoft.com/office/drawing/2014/main" id="{CF562D01-8EEC-431C-8E87-080FDF1E9B21}"/>
              </a:ext>
            </a:extLst>
          </p:cNvPr>
          <p:cNvSpPr txBox="1"/>
          <p:nvPr/>
        </p:nvSpPr>
        <p:spPr>
          <a:xfrm>
            <a:off x="3573302" y="6075784"/>
            <a:ext cx="8355905" cy="600164"/>
          </a:xfrm>
          <a:prstGeom prst="rect">
            <a:avLst/>
          </a:prstGeom>
          <a:noFill/>
        </p:spPr>
        <p:txBody>
          <a:bodyPr wrap="square" rtlCol="0">
            <a:spAutoFit/>
          </a:bodyPr>
          <a:lstStyle/>
          <a:p>
            <a:r>
              <a:rPr lang="en-GB" sz="1100" dirty="0"/>
              <a:t>Source: </a:t>
            </a:r>
            <a:r>
              <a:rPr lang="en-GB" sz="1100" dirty="0">
                <a:hlinkClick r:id="rId7"/>
              </a:rPr>
              <a:t>https://app.powerbi.com/view?r=eyJrIjoiODZmNGQ0YzItZDAwZi00MzFiLWE4NzAtMzVmNTUwMThmMTVlIiwidCI6ImVlNGUxNDk5LTRhMzUtNGIyZS1hZDQ3LTVmM2NmOWRlODY2NiIsImMiOjh9</a:t>
            </a:r>
            <a:r>
              <a:rPr lang="en-GB" sz="1100" dirty="0"/>
              <a:t> </a:t>
            </a:r>
          </a:p>
        </p:txBody>
      </p:sp>
    </p:spTree>
    <p:extLst>
      <p:ext uri="{BB962C8B-B14F-4D97-AF65-F5344CB8AC3E}">
        <p14:creationId xmlns:p14="http://schemas.microsoft.com/office/powerpoint/2010/main" val="2818311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B3D77AB-AF5E-4970-943A-E8AA9752B0B4}"/>
              </a:ext>
            </a:extLst>
          </p:cNvPr>
          <p:cNvSpPr>
            <a:spLocks noGrp="1"/>
          </p:cNvSpPr>
          <p:nvPr>
            <p:ph type="title"/>
          </p:nvPr>
        </p:nvSpPr>
        <p:spPr>
          <a:xfrm>
            <a:off x="262792" y="48596"/>
            <a:ext cx="11666415" cy="1325563"/>
          </a:xfrm>
        </p:spPr>
        <p:txBody>
          <a:bodyPr>
            <a:normAutofit fontScale="90000"/>
          </a:bodyPr>
          <a:lstStyle/>
          <a:p>
            <a:r>
              <a:rPr lang="en-GB" sz="2000" dirty="0"/>
              <a:t>Analysis of hospital catchment populations indicates that for the Norfolk and Norwich University Hospital</a:t>
            </a:r>
            <a:br>
              <a:rPr lang="en-GB" sz="2000" dirty="0"/>
            </a:br>
            <a:r>
              <a:rPr lang="en-GB" sz="2000" dirty="0"/>
              <a:t>(NNUH) admissions are drawn from across Norfolk and Waveney. By 2040 the NNUH catchment population is expected to increase by about 12% overall (about 78,000 people) with the largest increase in older age groups those aged 75+</a:t>
            </a:r>
          </a:p>
        </p:txBody>
      </p:sp>
      <p:sp>
        <p:nvSpPr>
          <p:cNvPr id="5" name="Slide Number Placeholder 4">
            <a:extLst>
              <a:ext uri="{FF2B5EF4-FFF2-40B4-BE49-F238E27FC236}">
                <a16:creationId xmlns:a16="http://schemas.microsoft.com/office/drawing/2014/main" id="{44813EF3-82F7-4A2C-9BA8-60B2575DDE61}"/>
              </a:ext>
            </a:extLst>
          </p:cNvPr>
          <p:cNvSpPr>
            <a:spLocks noGrp="1"/>
          </p:cNvSpPr>
          <p:nvPr>
            <p:ph type="sldNum" sz="quarter" idx="12"/>
          </p:nvPr>
        </p:nvSpPr>
        <p:spPr/>
        <p:txBody>
          <a:bodyPr/>
          <a:lstStyle/>
          <a:p>
            <a:fld id="{D31D43A4-D862-43B5-BE09-5A519C875FDE}" type="slidenum">
              <a:rPr lang="en-GB" smtClean="0"/>
              <a:t>27</a:t>
            </a:fld>
            <a:endParaRPr lang="en-GB"/>
          </a:p>
        </p:txBody>
      </p:sp>
      <p:pic>
        <p:nvPicPr>
          <p:cNvPr id="8" name="Picture 7">
            <a:extLst>
              <a:ext uri="{FF2B5EF4-FFF2-40B4-BE49-F238E27FC236}">
                <a16:creationId xmlns:a16="http://schemas.microsoft.com/office/drawing/2014/main" id="{00823844-15C9-44E5-84B3-38398AEA1E31}"/>
              </a:ext>
            </a:extLst>
          </p:cNvPr>
          <p:cNvPicPr>
            <a:picLocks noChangeAspect="1"/>
          </p:cNvPicPr>
          <p:nvPr/>
        </p:nvPicPr>
        <p:blipFill>
          <a:blip r:embed="rId2"/>
          <a:stretch>
            <a:fillRect/>
          </a:stretch>
        </p:blipFill>
        <p:spPr>
          <a:xfrm>
            <a:off x="4704534" y="4425848"/>
            <a:ext cx="1123950" cy="1114425"/>
          </a:xfrm>
          <a:prstGeom prst="rect">
            <a:avLst/>
          </a:prstGeom>
        </p:spPr>
      </p:pic>
      <p:sp>
        <p:nvSpPr>
          <p:cNvPr id="10" name="TextBox 9">
            <a:extLst>
              <a:ext uri="{FF2B5EF4-FFF2-40B4-BE49-F238E27FC236}">
                <a16:creationId xmlns:a16="http://schemas.microsoft.com/office/drawing/2014/main" id="{C3695DB3-EF64-4B10-BE11-6E41B0BA791D}"/>
              </a:ext>
            </a:extLst>
          </p:cNvPr>
          <p:cNvSpPr txBox="1"/>
          <p:nvPr/>
        </p:nvSpPr>
        <p:spPr>
          <a:xfrm>
            <a:off x="7211961" y="5590933"/>
            <a:ext cx="4855963" cy="646331"/>
          </a:xfrm>
          <a:prstGeom prst="rect">
            <a:avLst/>
          </a:prstGeom>
          <a:noFill/>
        </p:spPr>
        <p:txBody>
          <a:bodyPr wrap="square" rtlCol="0">
            <a:spAutoFit/>
          </a:bodyPr>
          <a:lstStyle/>
          <a:p>
            <a:r>
              <a:rPr lang="en-GB"/>
              <a:t>Largest increases in older age groups but also some increase in working age and 0-4s</a:t>
            </a:r>
          </a:p>
        </p:txBody>
      </p:sp>
      <p:sp>
        <p:nvSpPr>
          <p:cNvPr id="11" name="TextBox 10">
            <a:extLst>
              <a:ext uri="{FF2B5EF4-FFF2-40B4-BE49-F238E27FC236}">
                <a16:creationId xmlns:a16="http://schemas.microsoft.com/office/drawing/2014/main" id="{9030D8F0-4A76-44FB-93AA-B3348179A235}"/>
              </a:ext>
            </a:extLst>
          </p:cNvPr>
          <p:cNvSpPr txBox="1"/>
          <p:nvPr/>
        </p:nvSpPr>
        <p:spPr>
          <a:xfrm>
            <a:off x="3770069" y="5634904"/>
            <a:ext cx="2960904" cy="646331"/>
          </a:xfrm>
          <a:prstGeom prst="rect">
            <a:avLst/>
          </a:prstGeom>
          <a:noFill/>
        </p:spPr>
        <p:txBody>
          <a:bodyPr wrap="square" rtlCol="0">
            <a:spAutoFit/>
          </a:bodyPr>
          <a:lstStyle/>
          <a:p>
            <a:pPr algn="ctr"/>
            <a:r>
              <a:rPr lang="en-GB" dirty="0"/>
              <a:t>Norfolk and Norwich University Hospital</a:t>
            </a:r>
          </a:p>
        </p:txBody>
      </p:sp>
      <p:sp>
        <p:nvSpPr>
          <p:cNvPr id="12" name="TextBox 11">
            <a:extLst>
              <a:ext uri="{FF2B5EF4-FFF2-40B4-BE49-F238E27FC236}">
                <a16:creationId xmlns:a16="http://schemas.microsoft.com/office/drawing/2014/main" id="{CF562D01-8EEC-431C-8E87-080FDF1E9B21}"/>
              </a:ext>
            </a:extLst>
          </p:cNvPr>
          <p:cNvSpPr txBox="1"/>
          <p:nvPr/>
        </p:nvSpPr>
        <p:spPr>
          <a:xfrm>
            <a:off x="3573302" y="6080850"/>
            <a:ext cx="8355905" cy="600164"/>
          </a:xfrm>
          <a:prstGeom prst="rect">
            <a:avLst/>
          </a:prstGeom>
          <a:noFill/>
        </p:spPr>
        <p:txBody>
          <a:bodyPr wrap="square" rtlCol="0">
            <a:spAutoFit/>
          </a:bodyPr>
          <a:lstStyle/>
          <a:p>
            <a:r>
              <a:rPr lang="en-GB" sz="1100" dirty="0"/>
              <a:t>Source: </a:t>
            </a:r>
            <a:r>
              <a:rPr lang="en-GB" sz="1100" dirty="0">
                <a:hlinkClick r:id="rId3"/>
              </a:rPr>
              <a:t>https://app.powerbi.com/view?r=eyJrIjoiODZmNGQ0YzItZDAwZi00MzFiLWE4NzAtMzVmNTUwMThmMTVlIiwidCI6ImVlNGUxNDk5LTRhMzUtNGIyZS1hZDQ3LTVmM2NmOWRlODY2NiIsImMiOjh9</a:t>
            </a:r>
            <a:r>
              <a:rPr lang="en-GB" sz="1100" dirty="0"/>
              <a:t> </a:t>
            </a:r>
          </a:p>
        </p:txBody>
      </p:sp>
      <p:pic>
        <p:nvPicPr>
          <p:cNvPr id="13" name="Picture 12">
            <a:extLst>
              <a:ext uri="{FF2B5EF4-FFF2-40B4-BE49-F238E27FC236}">
                <a16:creationId xmlns:a16="http://schemas.microsoft.com/office/drawing/2014/main" id="{D9FE1131-3B43-44C3-AEDE-D2D8A6F88C53}"/>
              </a:ext>
            </a:extLst>
          </p:cNvPr>
          <p:cNvPicPr>
            <a:picLocks noChangeAspect="1"/>
          </p:cNvPicPr>
          <p:nvPr/>
        </p:nvPicPr>
        <p:blipFill>
          <a:blip r:embed="rId4"/>
          <a:stretch>
            <a:fillRect/>
          </a:stretch>
        </p:blipFill>
        <p:spPr>
          <a:xfrm>
            <a:off x="515497" y="1374159"/>
            <a:ext cx="2794583" cy="3947264"/>
          </a:xfrm>
          <a:prstGeom prst="rect">
            <a:avLst/>
          </a:prstGeom>
        </p:spPr>
      </p:pic>
      <p:pic>
        <p:nvPicPr>
          <p:cNvPr id="14" name="Picture 13">
            <a:extLst>
              <a:ext uri="{FF2B5EF4-FFF2-40B4-BE49-F238E27FC236}">
                <a16:creationId xmlns:a16="http://schemas.microsoft.com/office/drawing/2014/main" id="{2C0F0248-DB46-4351-AF21-169ACE460D36}"/>
              </a:ext>
            </a:extLst>
          </p:cNvPr>
          <p:cNvPicPr>
            <a:picLocks noChangeAspect="1"/>
          </p:cNvPicPr>
          <p:nvPr/>
        </p:nvPicPr>
        <p:blipFill>
          <a:blip r:embed="rId5"/>
          <a:stretch>
            <a:fillRect/>
          </a:stretch>
        </p:blipFill>
        <p:spPr>
          <a:xfrm>
            <a:off x="424361" y="5418069"/>
            <a:ext cx="2995331" cy="1325562"/>
          </a:xfrm>
          <a:prstGeom prst="rect">
            <a:avLst/>
          </a:prstGeom>
        </p:spPr>
      </p:pic>
      <p:pic>
        <p:nvPicPr>
          <p:cNvPr id="15" name="Picture 14">
            <a:extLst>
              <a:ext uri="{FF2B5EF4-FFF2-40B4-BE49-F238E27FC236}">
                <a16:creationId xmlns:a16="http://schemas.microsoft.com/office/drawing/2014/main" id="{0EC99E48-6F93-49C8-92FD-AC37BCF222EF}"/>
              </a:ext>
            </a:extLst>
          </p:cNvPr>
          <p:cNvPicPr>
            <a:picLocks noChangeAspect="1"/>
          </p:cNvPicPr>
          <p:nvPr/>
        </p:nvPicPr>
        <p:blipFill>
          <a:blip r:embed="rId6"/>
          <a:stretch>
            <a:fillRect/>
          </a:stretch>
        </p:blipFill>
        <p:spPr>
          <a:xfrm>
            <a:off x="3597515" y="1317727"/>
            <a:ext cx="3383144" cy="2987795"/>
          </a:xfrm>
          <a:prstGeom prst="rect">
            <a:avLst/>
          </a:prstGeom>
        </p:spPr>
      </p:pic>
      <p:pic>
        <p:nvPicPr>
          <p:cNvPr id="16" name="Picture 15">
            <a:extLst>
              <a:ext uri="{FF2B5EF4-FFF2-40B4-BE49-F238E27FC236}">
                <a16:creationId xmlns:a16="http://schemas.microsoft.com/office/drawing/2014/main" id="{CD648BB0-5671-4468-9831-44C96C1AE1EE}"/>
              </a:ext>
            </a:extLst>
          </p:cNvPr>
          <p:cNvPicPr>
            <a:picLocks noChangeAspect="1"/>
          </p:cNvPicPr>
          <p:nvPr/>
        </p:nvPicPr>
        <p:blipFill rotWithShape="1">
          <a:blip r:embed="rId7"/>
          <a:srcRect l="13436"/>
          <a:stretch/>
        </p:blipFill>
        <p:spPr>
          <a:xfrm>
            <a:off x="7158642" y="1309841"/>
            <a:ext cx="4778758" cy="4011582"/>
          </a:xfrm>
          <a:prstGeom prst="rect">
            <a:avLst/>
          </a:prstGeom>
        </p:spPr>
      </p:pic>
    </p:spTree>
    <p:extLst>
      <p:ext uri="{BB962C8B-B14F-4D97-AF65-F5344CB8AC3E}">
        <p14:creationId xmlns:p14="http://schemas.microsoft.com/office/powerpoint/2010/main" val="3934655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B3D77AB-AF5E-4970-943A-E8AA9752B0B4}"/>
              </a:ext>
            </a:extLst>
          </p:cNvPr>
          <p:cNvSpPr>
            <a:spLocks noGrp="1"/>
          </p:cNvSpPr>
          <p:nvPr>
            <p:ph type="title"/>
          </p:nvPr>
        </p:nvSpPr>
        <p:spPr>
          <a:xfrm>
            <a:off x="262792" y="48596"/>
            <a:ext cx="11666415" cy="1325563"/>
          </a:xfrm>
        </p:spPr>
        <p:txBody>
          <a:bodyPr>
            <a:normAutofit/>
          </a:bodyPr>
          <a:lstStyle/>
          <a:p>
            <a:r>
              <a:rPr lang="en-GB" sz="2000" dirty="0"/>
              <a:t>Analysis of hospital catchment populations indicates that for the James Paget University Hospital</a:t>
            </a:r>
            <a:br>
              <a:rPr lang="en-GB" sz="2000" dirty="0"/>
            </a:br>
            <a:r>
              <a:rPr lang="en-GB" sz="2000" dirty="0"/>
              <a:t>(JPUH) most of the admissions are drawn from Great Yarmouth and former district of Waveney and some of the surrounding districts. The JPUH catchment population is expected to increase by about 9% overall (about 17,000 people) with the largest increase in older age groups those aged 75+</a:t>
            </a:r>
          </a:p>
        </p:txBody>
      </p:sp>
      <p:sp>
        <p:nvSpPr>
          <p:cNvPr id="5" name="Slide Number Placeholder 4">
            <a:extLst>
              <a:ext uri="{FF2B5EF4-FFF2-40B4-BE49-F238E27FC236}">
                <a16:creationId xmlns:a16="http://schemas.microsoft.com/office/drawing/2014/main" id="{9D8DBD8E-9115-4E16-80BC-3CAAD0F6E429}"/>
              </a:ext>
            </a:extLst>
          </p:cNvPr>
          <p:cNvSpPr>
            <a:spLocks noGrp="1"/>
          </p:cNvSpPr>
          <p:nvPr>
            <p:ph type="sldNum" sz="quarter" idx="12"/>
          </p:nvPr>
        </p:nvSpPr>
        <p:spPr/>
        <p:txBody>
          <a:bodyPr/>
          <a:lstStyle/>
          <a:p>
            <a:fld id="{D31D43A4-D862-43B5-BE09-5A519C875FDE}" type="slidenum">
              <a:rPr lang="en-GB" smtClean="0"/>
              <a:t>28</a:t>
            </a:fld>
            <a:endParaRPr lang="en-GB"/>
          </a:p>
        </p:txBody>
      </p:sp>
      <p:pic>
        <p:nvPicPr>
          <p:cNvPr id="8" name="Picture 7">
            <a:extLst>
              <a:ext uri="{FF2B5EF4-FFF2-40B4-BE49-F238E27FC236}">
                <a16:creationId xmlns:a16="http://schemas.microsoft.com/office/drawing/2014/main" id="{00823844-15C9-44E5-84B3-38398AEA1E31}"/>
              </a:ext>
            </a:extLst>
          </p:cNvPr>
          <p:cNvPicPr>
            <a:picLocks noChangeAspect="1"/>
          </p:cNvPicPr>
          <p:nvPr/>
        </p:nvPicPr>
        <p:blipFill>
          <a:blip r:embed="rId2"/>
          <a:stretch>
            <a:fillRect/>
          </a:stretch>
        </p:blipFill>
        <p:spPr>
          <a:xfrm>
            <a:off x="4704534" y="4425848"/>
            <a:ext cx="1123950" cy="1114425"/>
          </a:xfrm>
          <a:prstGeom prst="rect">
            <a:avLst/>
          </a:prstGeom>
        </p:spPr>
      </p:pic>
      <p:sp>
        <p:nvSpPr>
          <p:cNvPr id="10" name="TextBox 9">
            <a:extLst>
              <a:ext uri="{FF2B5EF4-FFF2-40B4-BE49-F238E27FC236}">
                <a16:creationId xmlns:a16="http://schemas.microsoft.com/office/drawing/2014/main" id="{C3695DB3-EF64-4B10-BE11-6E41B0BA791D}"/>
              </a:ext>
            </a:extLst>
          </p:cNvPr>
          <p:cNvSpPr txBox="1"/>
          <p:nvPr/>
        </p:nvSpPr>
        <p:spPr>
          <a:xfrm>
            <a:off x="7211961" y="5590933"/>
            <a:ext cx="4855963" cy="646331"/>
          </a:xfrm>
          <a:prstGeom prst="rect">
            <a:avLst/>
          </a:prstGeom>
          <a:noFill/>
        </p:spPr>
        <p:txBody>
          <a:bodyPr wrap="square" rtlCol="0">
            <a:spAutoFit/>
          </a:bodyPr>
          <a:lstStyle/>
          <a:p>
            <a:r>
              <a:rPr lang="en-GB"/>
              <a:t>Increases in older age groups but zero change or decreasing in working age and younger</a:t>
            </a:r>
          </a:p>
        </p:txBody>
      </p:sp>
      <p:sp>
        <p:nvSpPr>
          <p:cNvPr id="11" name="TextBox 10">
            <a:extLst>
              <a:ext uri="{FF2B5EF4-FFF2-40B4-BE49-F238E27FC236}">
                <a16:creationId xmlns:a16="http://schemas.microsoft.com/office/drawing/2014/main" id="{9030D8F0-4A76-44FB-93AA-B3348179A235}"/>
              </a:ext>
            </a:extLst>
          </p:cNvPr>
          <p:cNvSpPr txBox="1"/>
          <p:nvPr/>
        </p:nvSpPr>
        <p:spPr>
          <a:xfrm>
            <a:off x="3770069" y="5634904"/>
            <a:ext cx="2960904" cy="646331"/>
          </a:xfrm>
          <a:prstGeom prst="rect">
            <a:avLst/>
          </a:prstGeom>
          <a:noFill/>
        </p:spPr>
        <p:txBody>
          <a:bodyPr wrap="square" rtlCol="0">
            <a:spAutoFit/>
          </a:bodyPr>
          <a:lstStyle/>
          <a:p>
            <a:pPr algn="ctr"/>
            <a:r>
              <a:rPr lang="en-GB" dirty="0"/>
              <a:t>James Paget University Hospital</a:t>
            </a:r>
          </a:p>
        </p:txBody>
      </p:sp>
      <p:sp>
        <p:nvSpPr>
          <p:cNvPr id="12" name="TextBox 11">
            <a:extLst>
              <a:ext uri="{FF2B5EF4-FFF2-40B4-BE49-F238E27FC236}">
                <a16:creationId xmlns:a16="http://schemas.microsoft.com/office/drawing/2014/main" id="{CF562D01-8EEC-431C-8E87-080FDF1E9B21}"/>
              </a:ext>
            </a:extLst>
          </p:cNvPr>
          <p:cNvSpPr txBox="1"/>
          <p:nvPr/>
        </p:nvSpPr>
        <p:spPr>
          <a:xfrm>
            <a:off x="3468314" y="6119648"/>
            <a:ext cx="8355905" cy="600164"/>
          </a:xfrm>
          <a:prstGeom prst="rect">
            <a:avLst/>
          </a:prstGeom>
          <a:noFill/>
        </p:spPr>
        <p:txBody>
          <a:bodyPr wrap="square" rtlCol="0">
            <a:spAutoFit/>
          </a:bodyPr>
          <a:lstStyle/>
          <a:p>
            <a:r>
              <a:rPr lang="en-GB" sz="1100" dirty="0"/>
              <a:t>Source: </a:t>
            </a:r>
            <a:r>
              <a:rPr lang="en-GB" sz="1100" dirty="0">
                <a:hlinkClick r:id="rId3"/>
              </a:rPr>
              <a:t>https://app.powerbi.com/view?r=eyJrIjoiODZmNGQ0YzItZDAwZi00MzFiLWE4NzAtMzVmNTUwMThmMTVlIiwidCI6ImVlNGUxNDk5LTRhMzUtNGIyZS1hZDQ3LTVmM2NmOWRlODY2NiIsImMiOjh9</a:t>
            </a:r>
            <a:r>
              <a:rPr lang="en-GB" sz="1100" dirty="0"/>
              <a:t> </a:t>
            </a:r>
          </a:p>
        </p:txBody>
      </p:sp>
      <p:pic>
        <p:nvPicPr>
          <p:cNvPr id="13" name="Picture 12">
            <a:extLst>
              <a:ext uri="{FF2B5EF4-FFF2-40B4-BE49-F238E27FC236}">
                <a16:creationId xmlns:a16="http://schemas.microsoft.com/office/drawing/2014/main" id="{E8607D73-7478-4B61-A509-EC301A33A506}"/>
              </a:ext>
            </a:extLst>
          </p:cNvPr>
          <p:cNvPicPr>
            <a:picLocks noChangeAspect="1"/>
          </p:cNvPicPr>
          <p:nvPr/>
        </p:nvPicPr>
        <p:blipFill>
          <a:blip r:embed="rId4"/>
          <a:stretch>
            <a:fillRect/>
          </a:stretch>
        </p:blipFill>
        <p:spPr>
          <a:xfrm>
            <a:off x="3770069" y="1508251"/>
            <a:ext cx="2960903" cy="2635089"/>
          </a:xfrm>
          <a:prstGeom prst="rect">
            <a:avLst/>
          </a:prstGeom>
        </p:spPr>
      </p:pic>
      <p:pic>
        <p:nvPicPr>
          <p:cNvPr id="14" name="Picture 13">
            <a:extLst>
              <a:ext uri="{FF2B5EF4-FFF2-40B4-BE49-F238E27FC236}">
                <a16:creationId xmlns:a16="http://schemas.microsoft.com/office/drawing/2014/main" id="{F73B350E-4C4D-47BB-98D1-1FD6614A8E87}"/>
              </a:ext>
            </a:extLst>
          </p:cNvPr>
          <p:cNvPicPr>
            <a:picLocks noChangeAspect="1"/>
          </p:cNvPicPr>
          <p:nvPr/>
        </p:nvPicPr>
        <p:blipFill>
          <a:blip r:embed="rId5"/>
          <a:stretch>
            <a:fillRect/>
          </a:stretch>
        </p:blipFill>
        <p:spPr>
          <a:xfrm>
            <a:off x="594333" y="1427180"/>
            <a:ext cx="2507926" cy="3721034"/>
          </a:xfrm>
          <a:prstGeom prst="rect">
            <a:avLst/>
          </a:prstGeom>
        </p:spPr>
      </p:pic>
      <p:pic>
        <p:nvPicPr>
          <p:cNvPr id="15" name="Picture 14">
            <a:extLst>
              <a:ext uri="{FF2B5EF4-FFF2-40B4-BE49-F238E27FC236}">
                <a16:creationId xmlns:a16="http://schemas.microsoft.com/office/drawing/2014/main" id="{0DEFC1C1-C224-4B33-B60D-21FAE59C1F2C}"/>
              </a:ext>
            </a:extLst>
          </p:cNvPr>
          <p:cNvPicPr>
            <a:picLocks noChangeAspect="1"/>
          </p:cNvPicPr>
          <p:nvPr/>
        </p:nvPicPr>
        <p:blipFill>
          <a:blip r:embed="rId6"/>
          <a:stretch>
            <a:fillRect/>
          </a:stretch>
        </p:blipFill>
        <p:spPr>
          <a:xfrm>
            <a:off x="367781" y="5201235"/>
            <a:ext cx="3001133" cy="1325562"/>
          </a:xfrm>
          <a:prstGeom prst="rect">
            <a:avLst/>
          </a:prstGeom>
        </p:spPr>
      </p:pic>
      <p:pic>
        <p:nvPicPr>
          <p:cNvPr id="16" name="Picture 15">
            <a:extLst>
              <a:ext uri="{FF2B5EF4-FFF2-40B4-BE49-F238E27FC236}">
                <a16:creationId xmlns:a16="http://schemas.microsoft.com/office/drawing/2014/main" id="{1D5DE3AD-00B7-48D6-8467-225E2EBDCF81}"/>
              </a:ext>
            </a:extLst>
          </p:cNvPr>
          <p:cNvPicPr>
            <a:picLocks noChangeAspect="1"/>
          </p:cNvPicPr>
          <p:nvPr/>
        </p:nvPicPr>
        <p:blipFill rotWithShape="1">
          <a:blip r:embed="rId7"/>
          <a:srcRect l="11164"/>
          <a:stretch/>
        </p:blipFill>
        <p:spPr>
          <a:xfrm>
            <a:off x="7211961" y="1508310"/>
            <a:ext cx="4612258" cy="3772771"/>
          </a:xfrm>
          <a:prstGeom prst="rect">
            <a:avLst/>
          </a:prstGeom>
        </p:spPr>
      </p:pic>
    </p:spTree>
    <p:extLst>
      <p:ext uri="{BB962C8B-B14F-4D97-AF65-F5344CB8AC3E}">
        <p14:creationId xmlns:p14="http://schemas.microsoft.com/office/powerpoint/2010/main" val="3489980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85345" y="215962"/>
            <a:ext cx="9144000" cy="840023"/>
          </a:xfrm>
        </p:spPr>
        <p:txBody>
          <a:bodyPr>
            <a:normAutofit/>
          </a:bodyPr>
          <a:lstStyle/>
          <a:p>
            <a:pPr algn="l"/>
            <a:r>
              <a:rPr lang="en-GB" sz="4400"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26641" y="1212661"/>
            <a:ext cx="11083047" cy="3583172"/>
          </a:xfrm>
        </p:spPr>
        <p:txBody>
          <a:bodyPr>
            <a:normAutofit/>
          </a:bodyPr>
          <a:lstStyle/>
          <a:p>
            <a:pPr algn="l"/>
            <a:r>
              <a:rPr lang="en-GB" sz="1600" b="0" i="0" dirty="0">
                <a:effectLst/>
              </a:rPr>
              <a:t>Norfolk Insight: </a:t>
            </a:r>
            <a:r>
              <a:rPr lang="en-GB" sz="1600" b="0" i="0" dirty="0">
                <a:effectLst/>
                <a:hlinkClick r:id="rId2"/>
              </a:rPr>
              <a:t>https://www.norfolkinsight.org.uk/</a:t>
            </a:r>
            <a:r>
              <a:rPr lang="en-GB" sz="1600" b="0" i="0" dirty="0">
                <a:effectLst/>
              </a:rPr>
              <a:t> </a:t>
            </a:r>
          </a:p>
          <a:p>
            <a:pPr algn="l"/>
            <a:r>
              <a:rPr lang="en-GB" sz="1600" b="0" i="0" dirty="0">
                <a:effectLst/>
              </a:rPr>
              <a:t>Norfolk’s Story: </a:t>
            </a:r>
            <a:r>
              <a:rPr lang="en-GB" sz="1600" b="0" i="0" dirty="0">
                <a:effectLst/>
                <a:hlinkClick r:id="rId3"/>
              </a:rPr>
              <a:t>https://www.norfolkinsight.org.uk/jsna/document-library/norfolks-story/</a:t>
            </a:r>
            <a:r>
              <a:rPr lang="en-GB" sz="1600" b="0" i="0" dirty="0">
                <a:effectLst/>
              </a:rPr>
              <a:t> </a:t>
            </a:r>
          </a:p>
          <a:p>
            <a:pPr algn="l"/>
            <a:r>
              <a:rPr lang="en-GB" sz="1600" b="0" i="0" dirty="0">
                <a:effectLst/>
              </a:rPr>
              <a:t>ONS population estimates: </a:t>
            </a:r>
            <a:r>
              <a:rPr lang="en-GB" sz="1600" b="0" i="0" dirty="0">
                <a:effectLst/>
                <a:hlinkClick r:id="rId4"/>
              </a:rPr>
              <a:t>https://www.ons.gov.uk/peoplepopulationandcommunity/populationandmigration/populationestimates</a:t>
            </a:r>
            <a:r>
              <a:rPr lang="en-GB" sz="1600" b="0" i="0" dirty="0">
                <a:effectLst/>
              </a:rPr>
              <a:t> </a:t>
            </a:r>
          </a:p>
          <a:p>
            <a:pPr algn="l"/>
            <a:r>
              <a:rPr lang="en-GB" sz="1600" b="0" i="0" dirty="0">
                <a:effectLst/>
              </a:rPr>
              <a:t>ONS population projections: </a:t>
            </a:r>
            <a:r>
              <a:rPr lang="en-GB" sz="1600" b="0" i="0" dirty="0">
                <a:effectLst/>
                <a:hlinkClick r:id="rId5"/>
              </a:rPr>
              <a:t>https://www.ons.gov.uk/peoplepopulationandcommunity/populationandmigration/populationprojections</a:t>
            </a:r>
            <a:r>
              <a:rPr lang="en-GB" sz="1600" b="0" i="0" dirty="0">
                <a:effectLst/>
              </a:rPr>
              <a:t> </a:t>
            </a:r>
          </a:p>
          <a:p>
            <a:pPr algn="l"/>
            <a:r>
              <a:rPr lang="en-GB" sz="1600" dirty="0"/>
              <a:t>ONS components of change: </a:t>
            </a:r>
            <a:r>
              <a:rPr lang="en-GB" sz="1600" dirty="0">
                <a:hlinkClick r:id="rId6"/>
              </a:rPr>
              <a:t>https://www.ons.gov.uk/peoplepopulationandcommunity/populationandmigration/populationestimates/datasets/analysisofpopulationestimatestoolforuk</a:t>
            </a:r>
            <a:r>
              <a:rPr lang="en-GB" sz="1600" dirty="0"/>
              <a:t> </a:t>
            </a:r>
          </a:p>
          <a:p>
            <a:pPr algn="l"/>
            <a:r>
              <a:rPr lang="en-GB" sz="1600" b="0" i="0" dirty="0">
                <a:effectLst/>
              </a:rPr>
              <a:t>Office of Health Improvement and Disparities Hospital catchment population:</a:t>
            </a:r>
            <a:r>
              <a:rPr lang="en-GB" sz="1600" dirty="0"/>
              <a:t> </a:t>
            </a:r>
            <a:r>
              <a:rPr lang="en-GB" sz="1600" dirty="0">
                <a:hlinkClick r:id="rId7"/>
              </a:rPr>
              <a:t>https://app.powerbi.com/view?r=eyJrIjoiODZmNGQ0YzItZDAwZi00MzFiLWE4NzAtMzVmNTUwMThmMTVlIiwidCI6ImVlNGUxNDk5LTRhMzUtNGIyZS1hZDQ3LTVmM2NmOWRlODY2NiIsImMiOjh9</a:t>
            </a:r>
            <a:br>
              <a:rPr lang="en-GB" sz="1200" b="0" i="0" dirty="0">
                <a:solidFill>
                  <a:srgbClr val="4C4C4C"/>
                </a:solidFill>
                <a:effectLst/>
                <a:latin typeface="noto_serif"/>
              </a:rPr>
            </a:br>
            <a:endParaRPr lang="en-GB" sz="1600" b="0" i="0" dirty="0">
              <a:effectLst/>
              <a:latin typeface="noto_serif"/>
            </a:endParaRPr>
          </a:p>
          <a:p>
            <a:pPr algn="l"/>
            <a:endParaRPr lang="en-GB" dirty="0"/>
          </a:p>
        </p:txBody>
      </p:sp>
      <p:sp>
        <p:nvSpPr>
          <p:cNvPr id="7" name="Slide Number Placeholder 5">
            <a:extLst>
              <a:ext uri="{FF2B5EF4-FFF2-40B4-BE49-F238E27FC236}">
                <a16:creationId xmlns:a16="http://schemas.microsoft.com/office/drawing/2014/main" id="{C5DE8C2C-D841-4E68-A944-2473DD120580}"/>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29</a:t>
            </a:fld>
            <a:endParaRPr lang="en-GB"/>
          </a:p>
        </p:txBody>
      </p:sp>
    </p:spTree>
    <p:extLst>
      <p:ext uri="{BB962C8B-B14F-4D97-AF65-F5344CB8AC3E}">
        <p14:creationId xmlns:p14="http://schemas.microsoft.com/office/powerpoint/2010/main" val="2155899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body" sz="quarter" idx="10"/>
          </p:nvPr>
        </p:nvSpPr>
        <p:spPr>
          <a:xfrm>
            <a:off x="593196" y="584729"/>
            <a:ext cx="10312400" cy="998537"/>
          </a:xfrm>
        </p:spPr>
        <p:txBody>
          <a:bodyPr>
            <a:normAutofit/>
          </a:bodyPr>
          <a:lstStyle/>
          <a:p>
            <a:r>
              <a:rPr lang="en-GB" sz="3100" dirty="0">
                <a:solidFill>
                  <a:schemeClr val="tx1"/>
                </a:solidFill>
              </a:rPr>
              <a:t>Introduction</a:t>
            </a:r>
          </a:p>
          <a:p>
            <a:endParaRPr lang="en-GB" sz="3100" dirty="0">
              <a:solidFill>
                <a:schemeClr val="tx1"/>
              </a:solidFill>
            </a:endParaRPr>
          </a:p>
        </p:txBody>
      </p:sp>
      <p:sp>
        <p:nvSpPr>
          <p:cNvPr id="3" name="Subtitle 2">
            <a:extLst>
              <a:ext uri="{FF2B5EF4-FFF2-40B4-BE49-F238E27FC236}">
                <a16:creationId xmlns:a16="http://schemas.microsoft.com/office/drawing/2014/main" id="{70FBC160-28D9-4BB4-8B76-1D6AF98BD776}"/>
              </a:ext>
            </a:extLst>
          </p:cNvPr>
          <p:cNvSpPr>
            <a:spLocks noGrp="1"/>
          </p:cNvSpPr>
          <p:nvPr>
            <p:ph type="body" sz="quarter" idx="11"/>
          </p:nvPr>
        </p:nvSpPr>
        <p:spPr>
          <a:xfrm>
            <a:off x="651919" y="1438129"/>
            <a:ext cx="10312400" cy="3581400"/>
          </a:xfrm>
        </p:spPr>
        <p:txBody>
          <a:bodyPr vert="horz" lIns="91440" tIns="45720" rIns="91440" bIns="45720" rtlCol="0">
            <a:normAutofit/>
          </a:bodyPr>
          <a:lstStyle/>
          <a:p>
            <a:r>
              <a:rPr lang="en-GB" sz="1700" dirty="0"/>
              <a:t>This document provides information on how many people live in Norfolk and Waveney broken down by age, sex, ethnicity, disability and other characteristics. There is also detail on life expectancy, inequalities in life expectancy and leading causes of death in the population.</a:t>
            </a:r>
            <a:endParaRPr lang="en-GB" sz="1700" dirty="0">
              <a:solidFill>
                <a:schemeClr val="tx1"/>
              </a:solidFill>
            </a:endParaRPr>
          </a:p>
          <a:p>
            <a:r>
              <a:rPr lang="en-GB" sz="1700" dirty="0"/>
              <a:t>Data provided are for Norfolk and Waveney, which is based on the footprint of the local Integrated Care System (ICS). This is a new partnership between the organisations that aims to meet health and care needs across Norfolk and Waveney, coordinate services and to plan in a way that improves population health and reduces inequalities between different groups.</a:t>
            </a:r>
            <a:endParaRPr lang="en-GB" sz="1700" dirty="0">
              <a:solidFill>
                <a:schemeClr val="tx1"/>
              </a:solidFill>
            </a:endParaRPr>
          </a:p>
          <a:p>
            <a:r>
              <a:rPr lang="en-GB" sz="1700" dirty="0">
                <a:solidFill>
                  <a:schemeClr val="tx1"/>
                </a:solidFill>
              </a:rPr>
              <a:t>Norfolk and Waveney is made up of the seven districts in Norfolk (Breckland, Broadland, Great Yarmouth, King’s Lynn and West Norfolk, North Norfolk, Norwich and South Norfolk) and the area that was the former Waveney district in Suffolk.</a:t>
            </a:r>
          </a:p>
          <a:p>
            <a:r>
              <a:rPr lang="en-GB" sz="1700" dirty="0">
                <a:solidFill>
                  <a:schemeClr val="tx1"/>
                </a:solidFill>
              </a:rPr>
              <a:t>Where possible we have calculated or sourced the information for Norfolk and Waveney as a whole. For some indicators this is not yet available.</a:t>
            </a:r>
          </a:p>
          <a:p>
            <a:endParaRPr lang="en-GB" sz="1700" dirty="0">
              <a:solidFill>
                <a:schemeClr val="tx1"/>
              </a:solidFill>
            </a:endParaRPr>
          </a:p>
        </p:txBody>
      </p:sp>
      <p:sp>
        <p:nvSpPr>
          <p:cNvPr id="6" name="Slide Number Placeholder 5" hidden="1">
            <a:extLst>
              <a:ext uri="{FF2B5EF4-FFF2-40B4-BE49-F238E27FC236}">
                <a16:creationId xmlns:a16="http://schemas.microsoft.com/office/drawing/2014/main" id="{27583222-B970-4E55-8E4E-1687BD7CD434}"/>
              </a:ext>
            </a:extLst>
          </p:cNvPr>
          <p:cNvSpPr>
            <a:spLocks noGrp="1"/>
          </p:cNvSpPr>
          <p:nvPr>
            <p:ph type="sldNum" sz="quarter" idx="12"/>
          </p:nvPr>
        </p:nvSpPr>
        <p:spPr>
          <a:xfrm>
            <a:off x="8610600" y="6356350"/>
            <a:ext cx="2743200" cy="365125"/>
          </a:xfrm>
        </p:spPr>
        <p:txBody>
          <a:bodyPr/>
          <a:lstStyle/>
          <a:p>
            <a:pPr>
              <a:spcAft>
                <a:spcPts val="600"/>
              </a:spcAft>
            </a:pPr>
            <a:fld id="{D31D43A4-D862-43B5-BE09-5A519C875FDE}" type="slidenum">
              <a:rPr lang="en-GB" smtClean="0"/>
              <a:pPr>
                <a:spcAft>
                  <a:spcPts val="600"/>
                </a:spcAft>
              </a:pPr>
              <a:t>3</a:t>
            </a:fld>
            <a:endParaRPr lang="en-GB"/>
          </a:p>
        </p:txBody>
      </p:sp>
      <p:sp>
        <p:nvSpPr>
          <p:cNvPr id="5" name="Slide Number Placeholder 5">
            <a:extLst>
              <a:ext uri="{FF2B5EF4-FFF2-40B4-BE49-F238E27FC236}">
                <a16:creationId xmlns:a16="http://schemas.microsoft.com/office/drawing/2014/main" id="{FCA4BE38-AD57-40AB-8D9A-B06ABECCA63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a:t>
            </a:fld>
            <a:endParaRPr lang="en-GB"/>
          </a:p>
        </p:txBody>
      </p:sp>
    </p:spTree>
    <p:extLst>
      <p:ext uri="{BB962C8B-B14F-4D97-AF65-F5344CB8AC3E}">
        <p14:creationId xmlns:p14="http://schemas.microsoft.com/office/powerpoint/2010/main" val="8367447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500543" y="45980"/>
            <a:ext cx="9144000" cy="1174270"/>
          </a:xfrm>
        </p:spPr>
        <p:txBody>
          <a:bodyPr>
            <a:normAutofit/>
          </a:bodyPr>
          <a:lstStyle/>
          <a:p>
            <a:pPr algn="l"/>
            <a:r>
              <a:rPr lang="en-GB" sz="4400" dirty="0"/>
              <a:t>5. Ethnicity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500543" y="1637414"/>
            <a:ext cx="9144000" cy="3583172"/>
          </a:xfrm>
        </p:spPr>
        <p:txBody>
          <a:bodyPr vert="horz" lIns="91440" tIns="45720" rIns="91440" bIns="45720" rtlCol="0" anchor="t">
            <a:normAutofit fontScale="85000" lnSpcReduction="10000"/>
          </a:bodyPr>
          <a:lstStyle/>
          <a:p>
            <a:pPr algn="l"/>
            <a:r>
              <a:rPr lang="en-GB" b="0" i="0" dirty="0">
                <a:effectLst/>
              </a:rPr>
              <a:t>This chapter details the ethnic breakdown of the Norfolk and </a:t>
            </a:r>
            <a:r>
              <a:rPr lang="en-GB" dirty="0"/>
              <a:t>W</a:t>
            </a:r>
            <a:r>
              <a:rPr lang="en-GB" b="0" i="0" dirty="0">
                <a:effectLst/>
              </a:rPr>
              <a:t>aveney population. Information related to the most recent census </a:t>
            </a:r>
            <a:r>
              <a:rPr lang="en-GB" dirty="0"/>
              <a:t>(2010) is</a:t>
            </a:r>
            <a:r>
              <a:rPr lang="en-GB" b="0" i="0" dirty="0">
                <a:effectLst/>
              </a:rPr>
              <a:t> included</a:t>
            </a:r>
            <a:r>
              <a:rPr lang="en-GB" dirty="0"/>
              <a:t> together with more recent estimates from the ONS</a:t>
            </a:r>
          </a:p>
          <a:p>
            <a:pPr algn="l"/>
            <a:endParaRPr lang="en-GB" dirty="0"/>
          </a:p>
          <a:p>
            <a:pPr algn="l"/>
            <a:r>
              <a:rPr lang="en-GB" dirty="0"/>
              <a:t>Potential other sources of information on populations by ethnicity include:</a:t>
            </a:r>
          </a:p>
          <a:p>
            <a:pPr marL="342900" indent="-342900" algn="l">
              <a:buFont typeface="Arial" panose="020B0604020202020204" pitchFamily="34" charset="0"/>
              <a:buChar char="•"/>
            </a:pPr>
            <a:r>
              <a:rPr lang="en-GB" dirty="0"/>
              <a:t>Annual Population Survey</a:t>
            </a:r>
          </a:p>
          <a:p>
            <a:pPr marL="342900" indent="-342900" algn="l">
              <a:buFont typeface="Arial" panose="020B0604020202020204" pitchFamily="34" charset="0"/>
              <a:buChar char="•"/>
            </a:pPr>
            <a:r>
              <a:rPr lang="en-GB" dirty="0"/>
              <a:t>School census</a:t>
            </a:r>
          </a:p>
          <a:p>
            <a:pPr marL="342900" indent="-342900" algn="l">
              <a:buFont typeface="Arial" panose="020B0604020202020204" pitchFamily="34" charset="0"/>
              <a:buChar char="•"/>
            </a:pPr>
            <a:r>
              <a:rPr lang="en-GB" dirty="0"/>
              <a:t>National Immunisation Management System GP practice population data</a:t>
            </a:r>
          </a:p>
          <a:p>
            <a:pPr marL="342900" indent="-342900" algn="l">
              <a:buFont typeface="Arial" panose="020B0604020202020204" pitchFamily="34" charset="0"/>
              <a:buChar char="•"/>
            </a:pPr>
            <a:r>
              <a:rPr lang="en-GB" dirty="0"/>
              <a:t>Geodemographic estimates</a:t>
            </a:r>
          </a:p>
          <a:p>
            <a:pPr marL="342900" indent="-342900" algn="l">
              <a:buFont typeface="Arial" panose="020B0604020202020204" pitchFamily="34" charset="0"/>
              <a:buChar char="•"/>
            </a:pPr>
            <a:r>
              <a:rPr lang="en-GB" dirty="0"/>
              <a:t>INTRAN</a:t>
            </a:r>
          </a:p>
          <a:p>
            <a:pPr algn="l"/>
            <a:endParaRPr lang="en-GB" dirty="0"/>
          </a:p>
        </p:txBody>
      </p:sp>
      <p:sp>
        <p:nvSpPr>
          <p:cNvPr id="5" name="Slide Number Placeholder 5">
            <a:extLst>
              <a:ext uri="{FF2B5EF4-FFF2-40B4-BE49-F238E27FC236}">
                <a16:creationId xmlns:a16="http://schemas.microsoft.com/office/drawing/2014/main" id="{E28C2E6D-52E4-4E35-8477-85DB7E16A872}"/>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30</a:t>
            </a:fld>
            <a:endParaRPr lang="en-GB"/>
          </a:p>
        </p:txBody>
      </p:sp>
    </p:spTree>
    <p:extLst>
      <p:ext uri="{BB962C8B-B14F-4D97-AF65-F5344CB8AC3E}">
        <p14:creationId xmlns:p14="http://schemas.microsoft.com/office/powerpoint/2010/main" val="12114267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65978" y="-236307"/>
            <a:ext cx="11666707" cy="1089058"/>
          </a:xfrm>
        </p:spPr>
        <p:txBody>
          <a:bodyPr>
            <a:normAutofit/>
          </a:bodyPr>
          <a:lstStyle/>
          <a:p>
            <a:pPr algn="l"/>
            <a:r>
              <a:rPr lang="en-GB" sz="4000" dirty="0"/>
              <a:t>2011 national census – Norfolk and Waveney</a:t>
            </a:r>
          </a:p>
        </p:txBody>
      </p:sp>
      <p:sp>
        <p:nvSpPr>
          <p:cNvPr id="8" name="TextBox 7">
            <a:extLst>
              <a:ext uri="{FF2B5EF4-FFF2-40B4-BE49-F238E27FC236}">
                <a16:creationId xmlns:a16="http://schemas.microsoft.com/office/drawing/2014/main" id="{E51B78CF-773F-4D8B-9067-6B52AD3D7535}"/>
              </a:ext>
            </a:extLst>
          </p:cNvPr>
          <p:cNvSpPr txBox="1"/>
          <p:nvPr/>
        </p:nvSpPr>
        <p:spPr>
          <a:xfrm>
            <a:off x="6562114" y="994526"/>
            <a:ext cx="4838700" cy="5178341"/>
          </a:xfrm>
          <a:prstGeom prst="rect">
            <a:avLst/>
          </a:prstGeom>
          <a:noFill/>
        </p:spPr>
        <p:txBody>
          <a:bodyPr wrap="square" lIns="91440" tIns="45720" rIns="91440" bIns="45720" anchor="t">
            <a:spAutoFit/>
          </a:bodyPr>
          <a:lstStyle/>
          <a:p>
            <a:pPr marR="180340">
              <a:spcBef>
                <a:spcPts val="300"/>
              </a:spcBef>
              <a:spcAft>
                <a:spcPts val="600"/>
              </a:spcAft>
              <a:tabLst>
                <a:tab pos="228600" algn="l"/>
              </a:tabLst>
            </a:pPr>
            <a:r>
              <a:rPr lang="en-GB" sz="1600" dirty="0">
                <a:latin typeface="Arial"/>
                <a:cs typeface="Times New Roman"/>
              </a:rPr>
              <a:t>The Norfolk and Waveney population is less ethnically diverse than average in England.</a:t>
            </a:r>
          </a:p>
          <a:p>
            <a:pPr marR="180340">
              <a:spcBef>
                <a:spcPts val="300"/>
              </a:spcBef>
              <a:spcAft>
                <a:spcPts val="600"/>
              </a:spcAft>
              <a:tabLst>
                <a:tab pos="228600" algn="l"/>
              </a:tabLst>
            </a:pPr>
            <a:r>
              <a:rPr lang="en-GB" sz="1600" dirty="0">
                <a:latin typeface="Arial"/>
                <a:cs typeface="Times New Roman"/>
              </a:rPr>
              <a:t>Norfolk &amp; Waveney’s ethnic make-up was characterised by a predominantly White  940,607 (96.7%). </a:t>
            </a:r>
          </a:p>
          <a:p>
            <a:pPr marR="180340">
              <a:spcBef>
                <a:spcPts val="300"/>
              </a:spcBef>
              <a:spcAft>
                <a:spcPts val="600"/>
              </a:spcAft>
              <a:tabLst>
                <a:tab pos="228600" algn="l"/>
              </a:tabLst>
            </a:pPr>
            <a:r>
              <a:rPr lang="en-GB" sz="1600" dirty="0">
                <a:latin typeface="Arial"/>
                <a:cs typeface="Times New Roman"/>
              </a:rPr>
              <a:t>The proportion of people with an ethnic group other than White was 3.3%.</a:t>
            </a:r>
          </a:p>
          <a:p>
            <a:pPr marR="180340" lvl="0">
              <a:spcBef>
                <a:spcPts val="300"/>
              </a:spcBef>
              <a:spcAft>
                <a:spcPts val="600"/>
              </a:spcAft>
              <a:tabLst>
                <a:tab pos="228600" algn="l"/>
              </a:tabLst>
            </a:pPr>
            <a:r>
              <a:rPr lang="en-GB" sz="1600" dirty="0">
                <a:effectLst/>
                <a:latin typeface="Arial"/>
                <a:ea typeface="Times New Roman" panose="02020603050405020304" pitchFamily="18" charset="0"/>
                <a:cs typeface="Times New Roman"/>
              </a:rPr>
              <a:t>The most diverse areas across Norfolk and Waveney are Norwich, Great Yarmouth and Breckland.</a:t>
            </a:r>
            <a:endParaRPr lang="en-GB" sz="1600" dirty="0">
              <a:latin typeface="Arial"/>
              <a:ea typeface="Times New Roman" panose="02020603050405020304" pitchFamily="18" charset="0"/>
              <a:cs typeface="Times New Roman"/>
            </a:endParaRPr>
          </a:p>
          <a:p>
            <a:pPr marR="180340" lvl="0">
              <a:spcBef>
                <a:spcPts val="300"/>
              </a:spcBef>
              <a:spcAft>
                <a:spcPts val="600"/>
              </a:spcAft>
              <a:tabLst>
                <a:tab pos="228600" algn="l"/>
              </a:tabLst>
            </a:pPr>
            <a:r>
              <a:rPr lang="en-GB" sz="1600" dirty="0">
                <a:effectLst/>
                <a:latin typeface="Arial"/>
                <a:ea typeface="Times New Roman" panose="02020603050405020304" pitchFamily="18" charset="0"/>
                <a:cs typeface="Times New Roman"/>
              </a:rPr>
              <a:t>There are around 160 languages spoken in Norfolk &amp; Waveney. English is not the first language of around 12,400 school children in the county.</a:t>
            </a:r>
          </a:p>
          <a:p>
            <a:pPr marR="180340" lvl="0">
              <a:spcBef>
                <a:spcPts val="300"/>
              </a:spcBef>
              <a:spcAft>
                <a:spcPts val="600"/>
              </a:spcAft>
              <a:tabLst>
                <a:tab pos="228600" algn="l"/>
              </a:tabLst>
            </a:pPr>
            <a:r>
              <a:rPr lang="en-GB" sz="1600" dirty="0">
                <a:latin typeface="Arial"/>
                <a:ea typeface="Times New Roman" panose="02020603050405020304" pitchFamily="18" charset="0"/>
                <a:cs typeface="Times New Roman"/>
              </a:rPr>
              <a:t>There is potential to use geodemographic models and school census information to understand variation at smaller area.</a:t>
            </a:r>
          </a:p>
          <a:p>
            <a:endParaRPr lang="en-GB" sz="1600" dirty="0"/>
          </a:p>
        </p:txBody>
      </p:sp>
      <p:pic>
        <p:nvPicPr>
          <p:cNvPr id="10" name="Picture 9">
            <a:extLst>
              <a:ext uri="{FF2B5EF4-FFF2-40B4-BE49-F238E27FC236}">
                <a16:creationId xmlns:a16="http://schemas.microsoft.com/office/drawing/2014/main" id="{07CA678A-27A1-4AD7-8D95-26587CBCFFA6}"/>
              </a:ext>
            </a:extLst>
          </p:cNvPr>
          <p:cNvPicPr>
            <a:picLocks noChangeAspect="1"/>
          </p:cNvPicPr>
          <p:nvPr/>
        </p:nvPicPr>
        <p:blipFill rotWithShape="1">
          <a:blip r:embed="rId2"/>
          <a:srcRect b="6084"/>
          <a:stretch/>
        </p:blipFill>
        <p:spPr>
          <a:xfrm>
            <a:off x="165978" y="852752"/>
            <a:ext cx="6206247" cy="3274632"/>
          </a:xfrm>
          <a:prstGeom prst="rect">
            <a:avLst/>
          </a:prstGeom>
        </p:spPr>
      </p:pic>
      <p:pic>
        <p:nvPicPr>
          <p:cNvPr id="12" name="Picture 11">
            <a:extLst>
              <a:ext uri="{FF2B5EF4-FFF2-40B4-BE49-F238E27FC236}">
                <a16:creationId xmlns:a16="http://schemas.microsoft.com/office/drawing/2014/main" id="{6520F327-A233-4A98-83CD-D950841BB873}"/>
              </a:ext>
            </a:extLst>
          </p:cNvPr>
          <p:cNvPicPr>
            <a:picLocks noChangeAspect="1"/>
          </p:cNvPicPr>
          <p:nvPr/>
        </p:nvPicPr>
        <p:blipFill>
          <a:blip r:embed="rId3"/>
          <a:stretch>
            <a:fillRect/>
          </a:stretch>
        </p:blipFill>
        <p:spPr>
          <a:xfrm>
            <a:off x="202051" y="4344626"/>
            <a:ext cx="6170174" cy="2284831"/>
          </a:xfrm>
          <a:prstGeom prst="rect">
            <a:avLst/>
          </a:prstGeom>
        </p:spPr>
      </p:pic>
      <p:sp>
        <p:nvSpPr>
          <p:cNvPr id="7" name="Slide Number Placeholder 5">
            <a:extLst>
              <a:ext uri="{FF2B5EF4-FFF2-40B4-BE49-F238E27FC236}">
                <a16:creationId xmlns:a16="http://schemas.microsoft.com/office/drawing/2014/main" id="{8B8A1E12-213B-4134-AF47-50743B2C0C21}"/>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31</a:t>
            </a:fld>
            <a:endParaRPr lang="en-GB"/>
          </a:p>
        </p:txBody>
      </p:sp>
    </p:spTree>
    <p:extLst>
      <p:ext uri="{BB962C8B-B14F-4D97-AF65-F5344CB8AC3E}">
        <p14:creationId xmlns:p14="http://schemas.microsoft.com/office/powerpoint/2010/main" val="2454786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64634" y="-330020"/>
            <a:ext cx="10265177" cy="1174270"/>
          </a:xfrm>
        </p:spPr>
        <p:txBody>
          <a:bodyPr>
            <a:noAutofit/>
          </a:bodyPr>
          <a:lstStyle/>
          <a:p>
            <a:pPr algn="l"/>
            <a:r>
              <a:rPr lang="en-GB" sz="3600" dirty="0"/>
              <a:t>More recent estimates of ethnicity (ONS 2019)</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743273" y="1119675"/>
            <a:ext cx="10620375" cy="1407625"/>
          </a:xfrm>
        </p:spPr>
        <p:txBody>
          <a:bodyPr vert="horz" lIns="91440" tIns="45720" rIns="91440" bIns="45720" rtlCol="0" anchor="t">
            <a:normAutofit fontScale="85000" lnSpcReduction="10000"/>
          </a:bodyPr>
          <a:lstStyle/>
          <a:p>
            <a:pPr algn="l"/>
            <a:r>
              <a:rPr lang="en-GB" sz="1800" dirty="0"/>
              <a:t>The ONS have produced more up-to-date ethnicity population estimates based on the Annual Population Survey, these are not classed as official statistics on population but can be used as an interim indicator of population change within local authority areas prior to release of the latest census statistics (due in the second half of 2022). </a:t>
            </a:r>
          </a:p>
          <a:p>
            <a:pPr algn="l"/>
            <a:r>
              <a:rPr lang="en-GB" sz="1800" dirty="0"/>
              <a:t>These estimates exclude unknowns but are broadly similar to other recent datasets such as NIMS GP practice register populations. The most diverse areas of Norfolk and Waveney are Norwich Great Yarmouth and Breckland.</a:t>
            </a:r>
          </a:p>
          <a:p>
            <a:pPr algn="l"/>
            <a:endParaRPr lang="en-GB" sz="1800" dirty="0"/>
          </a:p>
        </p:txBody>
      </p:sp>
      <p:sp>
        <p:nvSpPr>
          <p:cNvPr id="5" name="Rectangle 1">
            <a:extLst>
              <a:ext uri="{FF2B5EF4-FFF2-40B4-BE49-F238E27FC236}">
                <a16:creationId xmlns:a16="http://schemas.microsoft.com/office/drawing/2014/main" id="{93BA9206-65C8-4D11-BDA5-59112157A776}"/>
              </a:ext>
            </a:extLst>
          </p:cNvPr>
          <p:cNvSpPr>
            <a:spLocks noChangeArrowheads="1"/>
          </p:cNvSpPr>
          <p:nvPr/>
        </p:nvSpPr>
        <p:spPr bwMode="auto">
          <a:xfrm>
            <a:off x="1879600" y="22987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TextBox 7">
            <a:extLst>
              <a:ext uri="{FF2B5EF4-FFF2-40B4-BE49-F238E27FC236}">
                <a16:creationId xmlns:a16="http://schemas.microsoft.com/office/drawing/2014/main" id="{38CDE5EC-0B5A-474C-976D-47A5A254235F}"/>
              </a:ext>
            </a:extLst>
          </p:cNvPr>
          <p:cNvSpPr txBox="1"/>
          <p:nvPr/>
        </p:nvSpPr>
        <p:spPr>
          <a:xfrm>
            <a:off x="743273" y="4756942"/>
            <a:ext cx="9782175" cy="46166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hlinkClick r:id="rId2"/>
              </a:rPr>
              <a:t>https://www.ons.gov.uk/peoplepopulationandcommunity/populationandmigration/populationestimates/articles/researchreportonpopulationestimatesbyethnicgroupandreligion/2019-12-04/relateddata</a:t>
            </a:r>
            <a:r>
              <a:rPr lang="en-GB" sz="1200" dirty="0">
                <a:latin typeface="Arial" panose="020B0604020202020204" pitchFamily="34" charset="0"/>
                <a:cs typeface="Arial" panose="020B0604020202020204" pitchFamily="34" charset="0"/>
              </a:rPr>
              <a:t> </a:t>
            </a:r>
          </a:p>
        </p:txBody>
      </p:sp>
      <p:graphicFrame>
        <p:nvGraphicFramePr>
          <p:cNvPr id="9" name="Table 8">
            <a:extLst>
              <a:ext uri="{FF2B5EF4-FFF2-40B4-BE49-F238E27FC236}">
                <a16:creationId xmlns:a16="http://schemas.microsoft.com/office/drawing/2014/main" id="{CAE3B836-B64B-420B-B153-31C850046EAE}"/>
              </a:ext>
            </a:extLst>
          </p:cNvPr>
          <p:cNvGraphicFramePr>
            <a:graphicFrameLocks noGrp="1"/>
          </p:cNvGraphicFramePr>
          <p:nvPr>
            <p:extLst>
              <p:ext uri="{D42A27DB-BD31-4B8C-83A1-F6EECF244321}">
                <p14:modId xmlns:p14="http://schemas.microsoft.com/office/powerpoint/2010/main" val="3847997044"/>
              </p:ext>
            </p:extLst>
          </p:nvPr>
        </p:nvGraphicFramePr>
        <p:xfrm>
          <a:off x="819151" y="2527300"/>
          <a:ext cx="10553698" cy="2096770"/>
        </p:xfrm>
        <a:graphic>
          <a:graphicData uri="http://schemas.openxmlformats.org/drawingml/2006/table">
            <a:tbl>
              <a:tblPr firstRow="1" firstCol="1" bandRow="1">
                <a:tableStyleId>{F5AB1C69-6EDB-4FF4-983F-18BD219EF322}</a:tableStyleId>
              </a:tblPr>
              <a:tblGrid>
                <a:gridCol w="1447271">
                  <a:extLst>
                    <a:ext uri="{9D8B030D-6E8A-4147-A177-3AD203B41FA5}">
                      <a16:colId xmlns:a16="http://schemas.microsoft.com/office/drawing/2014/main" val="3324631745"/>
                    </a:ext>
                  </a:extLst>
                </a:gridCol>
                <a:gridCol w="827857">
                  <a:extLst>
                    <a:ext uri="{9D8B030D-6E8A-4147-A177-3AD203B41FA5}">
                      <a16:colId xmlns:a16="http://schemas.microsoft.com/office/drawing/2014/main" val="3752138769"/>
                    </a:ext>
                  </a:extLst>
                </a:gridCol>
                <a:gridCol w="827857">
                  <a:extLst>
                    <a:ext uri="{9D8B030D-6E8A-4147-A177-3AD203B41FA5}">
                      <a16:colId xmlns:a16="http://schemas.microsoft.com/office/drawing/2014/main" val="3898126318"/>
                    </a:ext>
                  </a:extLst>
                </a:gridCol>
                <a:gridCol w="827857">
                  <a:extLst>
                    <a:ext uri="{9D8B030D-6E8A-4147-A177-3AD203B41FA5}">
                      <a16:colId xmlns:a16="http://schemas.microsoft.com/office/drawing/2014/main" val="3747225164"/>
                    </a:ext>
                  </a:extLst>
                </a:gridCol>
                <a:gridCol w="827857">
                  <a:extLst>
                    <a:ext uri="{9D8B030D-6E8A-4147-A177-3AD203B41FA5}">
                      <a16:colId xmlns:a16="http://schemas.microsoft.com/office/drawing/2014/main" val="2076226643"/>
                    </a:ext>
                  </a:extLst>
                </a:gridCol>
                <a:gridCol w="827857">
                  <a:extLst>
                    <a:ext uri="{9D8B030D-6E8A-4147-A177-3AD203B41FA5}">
                      <a16:colId xmlns:a16="http://schemas.microsoft.com/office/drawing/2014/main" val="1630987662"/>
                    </a:ext>
                  </a:extLst>
                </a:gridCol>
                <a:gridCol w="827857">
                  <a:extLst>
                    <a:ext uri="{9D8B030D-6E8A-4147-A177-3AD203B41FA5}">
                      <a16:colId xmlns:a16="http://schemas.microsoft.com/office/drawing/2014/main" val="4044021560"/>
                    </a:ext>
                  </a:extLst>
                </a:gridCol>
                <a:gridCol w="827857">
                  <a:extLst>
                    <a:ext uri="{9D8B030D-6E8A-4147-A177-3AD203B41FA5}">
                      <a16:colId xmlns:a16="http://schemas.microsoft.com/office/drawing/2014/main" val="610317349"/>
                    </a:ext>
                  </a:extLst>
                </a:gridCol>
                <a:gridCol w="827857">
                  <a:extLst>
                    <a:ext uri="{9D8B030D-6E8A-4147-A177-3AD203B41FA5}">
                      <a16:colId xmlns:a16="http://schemas.microsoft.com/office/drawing/2014/main" val="2239473154"/>
                    </a:ext>
                  </a:extLst>
                </a:gridCol>
                <a:gridCol w="827857">
                  <a:extLst>
                    <a:ext uri="{9D8B030D-6E8A-4147-A177-3AD203B41FA5}">
                      <a16:colId xmlns:a16="http://schemas.microsoft.com/office/drawing/2014/main" val="3147757961"/>
                    </a:ext>
                  </a:extLst>
                </a:gridCol>
                <a:gridCol w="827857">
                  <a:extLst>
                    <a:ext uri="{9D8B030D-6E8A-4147-A177-3AD203B41FA5}">
                      <a16:colId xmlns:a16="http://schemas.microsoft.com/office/drawing/2014/main" val="2531433891"/>
                    </a:ext>
                  </a:extLst>
                </a:gridCol>
                <a:gridCol w="827857">
                  <a:extLst>
                    <a:ext uri="{9D8B030D-6E8A-4147-A177-3AD203B41FA5}">
                      <a16:colId xmlns:a16="http://schemas.microsoft.com/office/drawing/2014/main" val="1577328270"/>
                    </a:ext>
                  </a:extLst>
                </a:gridCol>
              </a:tblGrid>
              <a:tr h="218964">
                <a:tc>
                  <a:txBody>
                    <a:bodyPr/>
                    <a:lstStyle/>
                    <a:p>
                      <a:pPr algn="l" fontAlgn="b"/>
                      <a:r>
                        <a:rPr lang="en-GB" sz="1100" u="none" strike="noStrike" dirty="0">
                          <a:effectLst/>
                          <a:latin typeface="Arial" panose="020B0604020202020204" pitchFamily="34" charset="0"/>
                          <a:cs typeface="Arial" panose="020B0604020202020204" pitchFamily="34" charset="0"/>
                        </a:rPr>
                        <a:t>Ethnic Group (ONS 2019)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Breckland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Broadland</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Great Yarmouth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King's Lynn and West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North Norfolk</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dirty="0">
                          <a:effectLst/>
                          <a:latin typeface="Arial" panose="020B0604020202020204" pitchFamily="34" charset="0"/>
                          <a:cs typeface="Arial" panose="020B0604020202020204" pitchFamily="34" charset="0"/>
                        </a:rPr>
                        <a:t>Norwich</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a:effectLst/>
                          <a:latin typeface="Arial" panose="020B0604020202020204" pitchFamily="34" charset="0"/>
                          <a:cs typeface="Arial" panose="020B0604020202020204" pitchFamily="34" charset="0"/>
                        </a:rPr>
                        <a:t>South 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a:effectLst/>
                          <a:latin typeface="Arial" panose="020B0604020202020204" pitchFamily="34" charset="0"/>
                          <a:cs typeface="Arial" panose="020B0604020202020204" pitchFamily="34" charset="0"/>
                        </a:rPr>
                        <a:t>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a:effectLst/>
                          <a:latin typeface="Arial" panose="020B0604020202020204" pitchFamily="34" charset="0"/>
                          <a:cs typeface="Arial" panose="020B0604020202020204" pitchFamily="34" charset="0"/>
                        </a:rPr>
                        <a:t>Norfolk</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a:effectLst/>
                          <a:latin typeface="Arial" panose="020B0604020202020204" pitchFamily="34" charset="0"/>
                          <a:cs typeface="Arial" panose="020B0604020202020204" pitchFamily="34" charset="0"/>
                        </a:rPr>
                        <a:t>Norfolk and Waveney</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u="none" strike="noStrike">
                          <a:effectLst/>
                          <a:latin typeface="Arial" panose="020B0604020202020204" pitchFamily="34" charset="0"/>
                          <a:cs typeface="Arial" panose="020B0604020202020204" pitchFamily="34" charset="0"/>
                        </a:rPr>
                        <a:t>England</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104167693"/>
                  </a:ext>
                </a:extLst>
              </a:tr>
              <a:tr h="184150">
                <a:tc>
                  <a:txBody>
                    <a:bodyPr/>
                    <a:lstStyle/>
                    <a:p>
                      <a:pPr algn="l" fontAlgn="b"/>
                      <a:r>
                        <a:rPr lang="en-GB" sz="1100" u="none" strike="noStrike">
                          <a:effectLst/>
                          <a:latin typeface="Arial" panose="020B0604020202020204" pitchFamily="34" charset="0"/>
                          <a:cs typeface="Arial" panose="020B0604020202020204" pitchFamily="34" charset="0"/>
                        </a:rPr>
                        <a:t>White British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89.7%</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97.6%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87.9%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90.1%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98.1%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82.0%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90.2%</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96.6%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90.1%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91.2%</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78.7%</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693944060"/>
                  </a:ext>
                </a:extLst>
              </a:tr>
              <a:tr h="184150">
                <a:tc>
                  <a:txBody>
                    <a:bodyPr/>
                    <a:lstStyle/>
                    <a:p>
                      <a:pPr algn="l" fontAlgn="b"/>
                      <a:r>
                        <a:rPr lang="en-GB" sz="1100" u="none" strike="noStrike">
                          <a:effectLst/>
                          <a:latin typeface="Arial" panose="020B0604020202020204" pitchFamily="34" charset="0"/>
                          <a:cs typeface="Arial" panose="020B0604020202020204" pitchFamily="34" charset="0"/>
                        </a:rPr>
                        <a:t>All Other White</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8.8%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7.1%</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7.9%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1.9%</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7.2%</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4.5%</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5.6%</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5.3%</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6.2%</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191410337"/>
                  </a:ext>
                </a:extLst>
              </a:tr>
              <a:tr h="184150">
                <a:tc>
                  <a:txBody>
                    <a:bodyPr/>
                    <a:lstStyle/>
                    <a:p>
                      <a:pPr algn="l" fontAlgn="b"/>
                      <a:r>
                        <a:rPr lang="en-GB" sz="1100" u="none" strike="noStrike">
                          <a:effectLst/>
                          <a:latin typeface="Arial" panose="020B0604020202020204" pitchFamily="34" charset="0"/>
                          <a:cs typeface="Arial" panose="020B0604020202020204" pitchFamily="34" charset="0"/>
                        </a:rPr>
                        <a:t>Mixed / Multiple ethnic groups</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1.0%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2.3%</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0.5%</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1.8%</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360475609"/>
                  </a:ext>
                </a:extLst>
              </a:tr>
              <a:tr h="184150">
                <a:tc>
                  <a:txBody>
                    <a:bodyPr/>
                    <a:lstStyle/>
                    <a:p>
                      <a:pPr algn="l" fontAlgn="b"/>
                      <a:r>
                        <a:rPr lang="en-GB" sz="1100" u="none" strike="noStrike">
                          <a:effectLst/>
                          <a:latin typeface="Arial" panose="020B0604020202020204" pitchFamily="34" charset="0"/>
                          <a:cs typeface="Arial" panose="020B0604020202020204" pitchFamily="34" charset="0"/>
                        </a:rPr>
                        <a:t>Asian / Asian British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0.7%</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1.6%</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0.7%</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6.5%</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3.0%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2.1%</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1.9%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8.0%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544061237"/>
                  </a:ext>
                </a:extLst>
              </a:tr>
              <a:tr h="184150">
                <a:tc>
                  <a:txBody>
                    <a:bodyPr/>
                    <a:lstStyle/>
                    <a:p>
                      <a:pPr algn="l" fontAlgn="b"/>
                      <a:r>
                        <a:rPr lang="en-GB" sz="1100" u="none" strike="noStrike">
                          <a:effectLst/>
                          <a:latin typeface="Arial" panose="020B0604020202020204" pitchFamily="34" charset="0"/>
                          <a:cs typeface="Arial" panose="020B0604020202020204" pitchFamily="34" charset="0"/>
                        </a:rPr>
                        <a:t>Black / African / Caribbean / Black British</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1.3%</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2.9%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0.6%</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3.5%</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397942913"/>
                  </a:ext>
                </a:extLst>
              </a:tr>
              <a:tr h="184150">
                <a:tc>
                  <a:txBody>
                    <a:bodyPr/>
                    <a:lstStyle/>
                    <a:p>
                      <a:pPr algn="l" fontAlgn="b"/>
                      <a:r>
                        <a:rPr lang="en-GB" sz="1100" u="none" strike="noStrike" dirty="0">
                          <a:effectLst/>
                          <a:latin typeface="Arial" panose="020B0604020202020204" pitchFamily="34" charset="0"/>
                          <a:cs typeface="Arial" panose="020B0604020202020204" pitchFamily="34" charset="0"/>
                        </a:rPr>
                        <a:t>Other ethnic group</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0.7%</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2.0%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1.4%</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a:solidFill>
                            <a:srgbClr val="000000"/>
                          </a:solidFill>
                          <a:effectLst/>
                          <a:latin typeface="Arial" panose="020B0604020202020204" pitchFamily="34" charset="0"/>
                          <a:cs typeface="Arial" panose="020B0604020202020204" pitchFamily="34" charset="0"/>
                        </a:rPr>
                        <a:t>0.0%</a:t>
                      </a:r>
                      <a:endParaRPr lang="en-GB" sz="11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0.0%</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0.8%</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0.5%</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b"/>
                      <a:r>
                        <a:rPr lang="en-GB" sz="1100" b="0" u="none" strike="noStrike" dirty="0">
                          <a:solidFill>
                            <a:srgbClr val="000000"/>
                          </a:solidFill>
                          <a:effectLst/>
                          <a:latin typeface="Arial" panose="020B0604020202020204" pitchFamily="34" charset="0"/>
                          <a:cs typeface="Arial" panose="020B0604020202020204" pitchFamily="34" charset="0"/>
                        </a:rPr>
                        <a:t>1.9%</a:t>
                      </a:r>
                      <a:endParaRPr lang="en-GB" sz="11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809307989"/>
                  </a:ext>
                </a:extLst>
              </a:tr>
            </a:tbl>
          </a:graphicData>
        </a:graphic>
      </p:graphicFrame>
      <p:sp>
        <p:nvSpPr>
          <p:cNvPr id="11" name="Slide Number Placeholder 5">
            <a:extLst>
              <a:ext uri="{FF2B5EF4-FFF2-40B4-BE49-F238E27FC236}">
                <a16:creationId xmlns:a16="http://schemas.microsoft.com/office/drawing/2014/main" id="{45F2B148-5159-492E-A91B-DBCA721D92BC}"/>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32</a:t>
            </a:fld>
            <a:endParaRPr lang="en-GB"/>
          </a:p>
        </p:txBody>
      </p:sp>
    </p:spTree>
    <p:extLst>
      <p:ext uri="{BB962C8B-B14F-4D97-AF65-F5344CB8AC3E}">
        <p14:creationId xmlns:p14="http://schemas.microsoft.com/office/powerpoint/2010/main" val="37918309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5723-5E94-4C01-A3A1-D0E0316F62E1}"/>
              </a:ext>
            </a:extLst>
          </p:cNvPr>
          <p:cNvSpPr>
            <a:spLocks noGrp="1"/>
          </p:cNvSpPr>
          <p:nvPr>
            <p:ph type="title"/>
          </p:nvPr>
        </p:nvSpPr>
        <p:spPr>
          <a:xfrm>
            <a:off x="620086" y="210605"/>
            <a:ext cx="10515600" cy="1325563"/>
          </a:xfrm>
        </p:spPr>
        <p:txBody>
          <a:bodyPr>
            <a:normAutofit/>
          </a:bodyPr>
          <a:lstStyle/>
          <a:p>
            <a:r>
              <a:rPr lang="en-GB" sz="3600" dirty="0"/>
              <a:t>Ethnicity estimates from Annual Population Survey - % ethnic minority UK national</a:t>
            </a:r>
          </a:p>
        </p:txBody>
      </p:sp>
      <p:sp>
        <p:nvSpPr>
          <p:cNvPr id="6" name="Slide Number Placeholder 5">
            <a:extLst>
              <a:ext uri="{FF2B5EF4-FFF2-40B4-BE49-F238E27FC236}">
                <a16:creationId xmlns:a16="http://schemas.microsoft.com/office/drawing/2014/main" id="{3EF1FBCF-5CFB-4A05-857C-F1C8B51006E7}"/>
              </a:ext>
            </a:extLst>
          </p:cNvPr>
          <p:cNvSpPr>
            <a:spLocks noGrp="1"/>
          </p:cNvSpPr>
          <p:nvPr>
            <p:ph type="sldNum" sz="quarter" idx="12"/>
          </p:nvPr>
        </p:nvSpPr>
        <p:spPr/>
        <p:txBody>
          <a:bodyPr/>
          <a:lstStyle/>
          <a:p>
            <a:fld id="{D31D43A4-D862-43B5-BE09-5A519C875FDE}" type="slidenum">
              <a:rPr lang="en-GB" smtClean="0"/>
              <a:t>33</a:t>
            </a:fld>
            <a:endParaRPr lang="en-GB"/>
          </a:p>
        </p:txBody>
      </p:sp>
      <p:sp>
        <p:nvSpPr>
          <p:cNvPr id="8" name="TextBox 7">
            <a:extLst>
              <a:ext uri="{FF2B5EF4-FFF2-40B4-BE49-F238E27FC236}">
                <a16:creationId xmlns:a16="http://schemas.microsoft.com/office/drawing/2014/main" id="{54110490-4E63-4A05-814B-433589175A6C}"/>
              </a:ext>
            </a:extLst>
          </p:cNvPr>
          <p:cNvSpPr txBox="1"/>
          <p:nvPr/>
        </p:nvSpPr>
        <p:spPr>
          <a:xfrm>
            <a:off x="981075" y="5229225"/>
            <a:ext cx="9477375" cy="646331"/>
          </a:xfrm>
          <a:prstGeom prst="rect">
            <a:avLst/>
          </a:prstGeom>
          <a:noFill/>
        </p:spPr>
        <p:txBody>
          <a:bodyPr wrap="square" lIns="91440" tIns="45720" rIns="91440" bIns="45720" rtlCol="0" anchor="t">
            <a:spAutoFit/>
          </a:bodyPr>
          <a:lstStyle/>
          <a:p>
            <a:r>
              <a:rPr lang="en-GB" dirty="0">
                <a:latin typeface="Arial" panose="020B0604020202020204" pitchFamily="34" charset="0"/>
                <a:cs typeface="Arial" panose="020B0604020202020204" pitchFamily="34" charset="0"/>
              </a:rPr>
              <a:t>Annual population survey suggests that Norwich has the most diverse population, with North Norfolk having the least. The UK average in 2019 was 14.4% (ONS). </a:t>
            </a:r>
          </a:p>
        </p:txBody>
      </p:sp>
      <p:graphicFrame>
        <p:nvGraphicFramePr>
          <p:cNvPr id="11" name="Table 10">
            <a:extLst>
              <a:ext uri="{FF2B5EF4-FFF2-40B4-BE49-F238E27FC236}">
                <a16:creationId xmlns:a16="http://schemas.microsoft.com/office/drawing/2014/main" id="{FA02A43C-102A-4C54-B9E7-A926D4BC9DD0}"/>
              </a:ext>
            </a:extLst>
          </p:cNvPr>
          <p:cNvGraphicFramePr>
            <a:graphicFrameLocks noGrp="1"/>
          </p:cNvGraphicFramePr>
          <p:nvPr>
            <p:extLst>
              <p:ext uri="{D42A27DB-BD31-4B8C-83A1-F6EECF244321}">
                <p14:modId xmlns:p14="http://schemas.microsoft.com/office/powerpoint/2010/main" val="3166340786"/>
              </p:ext>
            </p:extLst>
          </p:nvPr>
        </p:nvGraphicFramePr>
        <p:xfrm>
          <a:off x="981075" y="1984217"/>
          <a:ext cx="10515600" cy="2956560"/>
        </p:xfrm>
        <a:graphic>
          <a:graphicData uri="http://schemas.openxmlformats.org/drawingml/2006/table">
            <a:tbl>
              <a:tblPr firstRow="1" bandRow="1">
                <a:tableStyleId>{F5AB1C69-6EDB-4FF4-983F-18BD219EF322}</a:tableStyleId>
              </a:tblPr>
              <a:tblGrid>
                <a:gridCol w="1752600">
                  <a:extLst>
                    <a:ext uri="{9D8B030D-6E8A-4147-A177-3AD203B41FA5}">
                      <a16:colId xmlns:a16="http://schemas.microsoft.com/office/drawing/2014/main" val="2173740848"/>
                    </a:ext>
                  </a:extLst>
                </a:gridCol>
                <a:gridCol w="1752600">
                  <a:extLst>
                    <a:ext uri="{9D8B030D-6E8A-4147-A177-3AD203B41FA5}">
                      <a16:colId xmlns:a16="http://schemas.microsoft.com/office/drawing/2014/main" val="951912143"/>
                    </a:ext>
                  </a:extLst>
                </a:gridCol>
                <a:gridCol w="1752600">
                  <a:extLst>
                    <a:ext uri="{9D8B030D-6E8A-4147-A177-3AD203B41FA5}">
                      <a16:colId xmlns:a16="http://schemas.microsoft.com/office/drawing/2014/main" val="3320582953"/>
                    </a:ext>
                  </a:extLst>
                </a:gridCol>
                <a:gridCol w="1752600">
                  <a:extLst>
                    <a:ext uri="{9D8B030D-6E8A-4147-A177-3AD203B41FA5}">
                      <a16:colId xmlns:a16="http://schemas.microsoft.com/office/drawing/2014/main" val="2448659630"/>
                    </a:ext>
                  </a:extLst>
                </a:gridCol>
                <a:gridCol w="1752600">
                  <a:extLst>
                    <a:ext uri="{9D8B030D-6E8A-4147-A177-3AD203B41FA5}">
                      <a16:colId xmlns:a16="http://schemas.microsoft.com/office/drawing/2014/main" val="1641129487"/>
                    </a:ext>
                  </a:extLst>
                </a:gridCol>
                <a:gridCol w="1752600">
                  <a:extLst>
                    <a:ext uri="{9D8B030D-6E8A-4147-A177-3AD203B41FA5}">
                      <a16:colId xmlns:a16="http://schemas.microsoft.com/office/drawing/2014/main" val="3755443042"/>
                    </a:ext>
                  </a:extLst>
                </a:gridCol>
              </a:tblGrid>
              <a:tr h="245875">
                <a:tc>
                  <a:txBody>
                    <a:bodyPr/>
                    <a:lstStyle/>
                    <a:p>
                      <a:r>
                        <a:rPr lang="en-GB" sz="1400" b="1" dirty="0">
                          <a:effectLst/>
                          <a:latin typeface="Arial" panose="020B0604020202020204" pitchFamily="34" charset="0"/>
                          <a:cs typeface="Arial" panose="020B0604020202020204" pitchFamily="34" charset="0"/>
                        </a:rPr>
                        <a:t>Name</a:t>
                      </a:r>
                    </a:p>
                  </a:txBody>
                  <a:tcPr anchor="ctr"/>
                </a:tc>
                <a:tc>
                  <a:txBody>
                    <a:bodyPr/>
                    <a:lstStyle/>
                    <a:p>
                      <a:pPr algn="ctr"/>
                      <a:r>
                        <a:rPr lang="en-GB" sz="1400" b="1" dirty="0">
                          <a:effectLst/>
                          <a:latin typeface="Arial" panose="020B0604020202020204" pitchFamily="34" charset="0"/>
                          <a:cs typeface="Arial" panose="020B0604020202020204" pitchFamily="34" charset="0"/>
                        </a:rPr>
                        <a:t>2020-03</a:t>
                      </a:r>
                    </a:p>
                  </a:txBody>
                  <a:tcPr anchor="ctr"/>
                </a:tc>
                <a:tc>
                  <a:txBody>
                    <a:bodyPr/>
                    <a:lstStyle/>
                    <a:p>
                      <a:pPr algn="ctr"/>
                      <a:r>
                        <a:rPr lang="en-GB" sz="1400" b="1">
                          <a:effectLst/>
                          <a:latin typeface="Arial" panose="020B0604020202020204" pitchFamily="34" charset="0"/>
                          <a:cs typeface="Arial" panose="020B0604020202020204" pitchFamily="34" charset="0"/>
                        </a:rPr>
                        <a:t>2020-06</a:t>
                      </a:r>
                    </a:p>
                  </a:txBody>
                  <a:tcPr anchor="ctr"/>
                </a:tc>
                <a:tc>
                  <a:txBody>
                    <a:bodyPr/>
                    <a:lstStyle/>
                    <a:p>
                      <a:pPr algn="ctr"/>
                      <a:r>
                        <a:rPr lang="en-GB" sz="1400" b="1">
                          <a:effectLst/>
                          <a:latin typeface="Arial" panose="020B0604020202020204" pitchFamily="34" charset="0"/>
                          <a:cs typeface="Arial" panose="020B0604020202020204" pitchFamily="34" charset="0"/>
                        </a:rPr>
                        <a:t>2020-09</a:t>
                      </a:r>
                    </a:p>
                  </a:txBody>
                  <a:tcPr anchor="ctr"/>
                </a:tc>
                <a:tc>
                  <a:txBody>
                    <a:bodyPr/>
                    <a:lstStyle/>
                    <a:p>
                      <a:pPr algn="ctr"/>
                      <a:r>
                        <a:rPr lang="en-GB" sz="1400" b="1">
                          <a:effectLst/>
                          <a:latin typeface="Arial" panose="020B0604020202020204" pitchFamily="34" charset="0"/>
                          <a:cs typeface="Arial" panose="020B0604020202020204" pitchFamily="34" charset="0"/>
                        </a:rPr>
                        <a:t>2020-12</a:t>
                      </a:r>
                    </a:p>
                  </a:txBody>
                  <a:tcPr anchor="ctr"/>
                </a:tc>
                <a:tc>
                  <a:txBody>
                    <a:bodyPr/>
                    <a:lstStyle/>
                    <a:p>
                      <a:pPr algn="ctr"/>
                      <a:r>
                        <a:rPr lang="en-GB" sz="1400" b="1">
                          <a:effectLst/>
                          <a:latin typeface="Arial" panose="020B0604020202020204" pitchFamily="34" charset="0"/>
                          <a:cs typeface="Arial" panose="020B0604020202020204" pitchFamily="34" charset="0"/>
                        </a:rPr>
                        <a:t>2021-03</a:t>
                      </a:r>
                    </a:p>
                  </a:txBody>
                  <a:tcPr anchor="ctr"/>
                </a:tc>
                <a:extLst>
                  <a:ext uri="{0D108BD9-81ED-4DB2-BD59-A6C34878D82A}">
                    <a16:rowId xmlns:a16="http://schemas.microsoft.com/office/drawing/2014/main" val="4107365749"/>
                  </a:ext>
                </a:extLst>
              </a:tr>
              <a:tr h="245875">
                <a:tc>
                  <a:txBody>
                    <a:bodyPr/>
                    <a:lstStyle/>
                    <a:p>
                      <a:r>
                        <a:rPr lang="en-GB" sz="1400" b="1" dirty="0">
                          <a:effectLst/>
                          <a:latin typeface="Arial" panose="020B0604020202020204" pitchFamily="34" charset="0"/>
                          <a:cs typeface="Arial" panose="020B0604020202020204" pitchFamily="34" charset="0"/>
                        </a:rPr>
                        <a:t>Breckland</a:t>
                      </a: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687153803"/>
                  </a:ext>
                </a:extLst>
              </a:tr>
              <a:tr h="245875">
                <a:tc>
                  <a:txBody>
                    <a:bodyPr/>
                    <a:lstStyle/>
                    <a:p>
                      <a:r>
                        <a:rPr lang="en-GB" sz="1400" b="1" dirty="0">
                          <a:effectLst/>
                          <a:latin typeface="Arial" panose="020B0604020202020204" pitchFamily="34" charset="0"/>
                          <a:cs typeface="Arial" panose="020B0604020202020204" pitchFamily="34" charset="0"/>
                        </a:rPr>
                        <a:t>Broadland</a:t>
                      </a:r>
                    </a:p>
                  </a:txBody>
                  <a:tcPr anchor="ctr"/>
                </a:tc>
                <a:tc>
                  <a:txBody>
                    <a:bodyPr/>
                    <a:lstStyle/>
                    <a:p>
                      <a:pPr algn="ctr"/>
                      <a:r>
                        <a:rPr lang="en-GB" sz="1400" dirty="0">
                          <a:effectLst/>
                          <a:latin typeface="Arial" panose="020B0604020202020204" pitchFamily="34" charset="0"/>
                          <a:cs typeface="Arial" panose="020B0604020202020204" pitchFamily="34" charset="0"/>
                        </a:rPr>
                        <a:t>4.1</a:t>
                      </a:r>
                    </a:p>
                  </a:txBody>
                  <a:tcPr anchor="ctr"/>
                </a:tc>
                <a:tc>
                  <a:txBody>
                    <a:bodyPr/>
                    <a:lstStyle/>
                    <a:p>
                      <a:pPr algn="ctr"/>
                      <a:r>
                        <a:rPr lang="en-GB" sz="1400" dirty="0">
                          <a:effectLst/>
                          <a:latin typeface="Arial" panose="020B0604020202020204" pitchFamily="34" charset="0"/>
                          <a:cs typeface="Arial" panose="020B0604020202020204" pitchFamily="34" charset="0"/>
                        </a:rPr>
                        <a:t>3.9</a:t>
                      </a:r>
                    </a:p>
                  </a:txBody>
                  <a:tcPr anchor="ctr"/>
                </a:tc>
                <a:tc>
                  <a:txBody>
                    <a:bodyPr/>
                    <a:lstStyle/>
                    <a:p>
                      <a:pPr algn="ctr"/>
                      <a:r>
                        <a:rPr lang="en-GB" sz="1400">
                          <a:effectLst/>
                          <a:latin typeface="Arial" panose="020B0604020202020204" pitchFamily="34" charset="0"/>
                          <a:cs typeface="Arial" panose="020B0604020202020204" pitchFamily="34" charset="0"/>
                        </a:rPr>
                        <a:t>3.7</a:t>
                      </a:r>
                    </a:p>
                  </a:txBody>
                  <a:tcPr anchor="ctr"/>
                </a:tc>
                <a:tc>
                  <a:txBody>
                    <a:bodyPr/>
                    <a:lstStyle/>
                    <a:p>
                      <a:pPr algn="ctr"/>
                      <a:r>
                        <a:rPr lang="en-GB" sz="1400">
                          <a:effectLst/>
                          <a:latin typeface="Arial" panose="020B0604020202020204" pitchFamily="34" charset="0"/>
                          <a:cs typeface="Arial" panose="020B0604020202020204" pitchFamily="34" charset="0"/>
                        </a:rPr>
                        <a:t>3.7</a:t>
                      </a: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990497216"/>
                  </a:ext>
                </a:extLst>
              </a:tr>
              <a:tr h="245875">
                <a:tc>
                  <a:txBody>
                    <a:bodyPr/>
                    <a:lstStyle/>
                    <a:p>
                      <a:r>
                        <a:rPr lang="en-GB" sz="1400" b="1">
                          <a:effectLst/>
                          <a:latin typeface="Arial" panose="020B0604020202020204" pitchFamily="34" charset="0"/>
                          <a:cs typeface="Arial" panose="020B0604020202020204" pitchFamily="34" charset="0"/>
                        </a:rPr>
                        <a:t>Great Yarmouth</a:t>
                      </a: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002997981"/>
                  </a:ext>
                </a:extLst>
              </a:tr>
              <a:tr h="430282">
                <a:tc>
                  <a:txBody>
                    <a:bodyPr/>
                    <a:lstStyle/>
                    <a:p>
                      <a:r>
                        <a:rPr lang="en-GB" sz="1400" b="1" dirty="0">
                          <a:effectLst/>
                          <a:latin typeface="Arial" panose="020B0604020202020204" pitchFamily="34" charset="0"/>
                          <a:cs typeface="Arial" panose="020B0604020202020204" pitchFamily="34" charset="0"/>
                        </a:rPr>
                        <a:t>King's Lynn and West Norfolk</a:t>
                      </a:r>
                    </a:p>
                  </a:txBody>
                  <a:tcPr anchor="ctr"/>
                </a:tc>
                <a:tc>
                  <a:txBody>
                    <a:bodyPr/>
                    <a:lstStyle/>
                    <a:p>
                      <a:pPr algn="ctr"/>
                      <a:r>
                        <a:rPr lang="en-GB" sz="1400" dirty="0">
                          <a:effectLst/>
                          <a:latin typeface="Arial" panose="020B0604020202020204" pitchFamily="34" charset="0"/>
                          <a:cs typeface="Arial" panose="020B0604020202020204" pitchFamily="34" charset="0"/>
                        </a:rPr>
                        <a:t>4.5</a:t>
                      </a:r>
                    </a:p>
                  </a:txBody>
                  <a:tcPr anchor="ctr"/>
                </a:tc>
                <a:tc>
                  <a:txBody>
                    <a:bodyPr/>
                    <a:lstStyle/>
                    <a:p>
                      <a:pPr algn="ctr"/>
                      <a:r>
                        <a:rPr lang="en-GB" sz="1400" dirty="0">
                          <a:effectLst/>
                          <a:latin typeface="Arial" panose="020B0604020202020204" pitchFamily="34" charset="0"/>
                          <a:cs typeface="Arial" panose="020B0604020202020204" pitchFamily="34" charset="0"/>
                        </a:rPr>
                        <a:t>4.1</a:t>
                      </a:r>
                    </a:p>
                  </a:txBody>
                  <a:tcPr anchor="ctr"/>
                </a:tc>
                <a:tc>
                  <a:txBody>
                    <a:bodyPr/>
                    <a:lstStyle/>
                    <a:p>
                      <a:pPr algn="ctr"/>
                      <a:r>
                        <a:rPr lang="en-GB" sz="1400" dirty="0">
                          <a:effectLst/>
                          <a:latin typeface="Arial" panose="020B0604020202020204" pitchFamily="34" charset="0"/>
                          <a:cs typeface="Arial" panose="020B0604020202020204" pitchFamily="34" charset="0"/>
                        </a:rPr>
                        <a:t>2</a:t>
                      </a:r>
                    </a:p>
                  </a:txBody>
                  <a:tcPr anchor="ctr"/>
                </a:tc>
                <a:tc>
                  <a:txBody>
                    <a:bodyPr/>
                    <a:lstStyle/>
                    <a:p>
                      <a:pPr algn="ctr"/>
                      <a:r>
                        <a:rPr lang="en-GB" sz="1400">
                          <a:effectLst/>
                          <a:latin typeface="Arial" panose="020B0604020202020204" pitchFamily="34" charset="0"/>
                          <a:cs typeface="Arial" panose="020B0604020202020204" pitchFamily="34" charset="0"/>
                        </a:rPr>
                        <a:t>1.4</a:t>
                      </a:r>
                    </a:p>
                  </a:txBody>
                  <a:tcPr anchor="ctr"/>
                </a:tc>
                <a:tc>
                  <a:txBody>
                    <a:bodyPr/>
                    <a:lstStyle/>
                    <a:p>
                      <a:pPr algn="ctr"/>
                      <a:r>
                        <a:rPr lang="en-GB" sz="1400">
                          <a:effectLst/>
                          <a:latin typeface="Arial" panose="020B0604020202020204" pitchFamily="34" charset="0"/>
                          <a:cs typeface="Arial" panose="020B0604020202020204" pitchFamily="34" charset="0"/>
                        </a:rPr>
                        <a:t>1.7</a:t>
                      </a:r>
                    </a:p>
                  </a:txBody>
                  <a:tcPr anchor="ctr"/>
                </a:tc>
                <a:extLst>
                  <a:ext uri="{0D108BD9-81ED-4DB2-BD59-A6C34878D82A}">
                    <a16:rowId xmlns:a16="http://schemas.microsoft.com/office/drawing/2014/main" val="4068296818"/>
                  </a:ext>
                </a:extLst>
              </a:tr>
              <a:tr h="245875">
                <a:tc>
                  <a:txBody>
                    <a:bodyPr/>
                    <a:lstStyle/>
                    <a:p>
                      <a:r>
                        <a:rPr lang="en-GB" sz="1400" b="1">
                          <a:effectLst/>
                          <a:latin typeface="Arial" panose="020B0604020202020204" pitchFamily="34" charset="0"/>
                          <a:cs typeface="Arial" panose="020B0604020202020204" pitchFamily="34" charset="0"/>
                        </a:rPr>
                        <a:t>North Norfolk</a:t>
                      </a: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dirty="0">
                        <a:effectLst/>
                        <a:latin typeface="Arial" panose="020B0604020202020204" pitchFamily="34" charset="0"/>
                        <a:cs typeface="Arial" panose="020B0604020202020204" pitchFamily="34" charset="0"/>
                      </a:endParaRPr>
                    </a:p>
                  </a:txBody>
                  <a:tcPr anchor="ctr"/>
                </a:tc>
                <a:tc>
                  <a:txBody>
                    <a:bodyPr/>
                    <a:lstStyle/>
                    <a:p>
                      <a:pPr algn="ctr"/>
                      <a:endParaRPr lang="en-GB" sz="1400">
                        <a:effectLst/>
                        <a:latin typeface="Arial" panose="020B0604020202020204" pitchFamily="34" charset="0"/>
                        <a:cs typeface="Arial" panose="020B0604020202020204" pitchFamily="34" charset="0"/>
                      </a:endParaRPr>
                    </a:p>
                  </a:txBody>
                  <a:tcPr anchor="ctr"/>
                </a:tc>
                <a:tc>
                  <a:txBody>
                    <a:bodyPr/>
                    <a:lstStyle/>
                    <a:p>
                      <a:pPr algn="ctr"/>
                      <a:r>
                        <a:rPr lang="en-GB" sz="1400">
                          <a:effectLst/>
                          <a:latin typeface="Arial" panose="020B0604020202020204" pitchFamily="34" charset="0"/>
                          <a:cs typeface="Arial" panose="020B0604020202020204" pitchFamily="34" charset="0"/>
                        </a:rPr>
                        <a:t>1.3</a:t>
                      </a:r>
                    </a:p>
                  </a:txBody>
                  <a:tcPr anchor="ctr"/>
                </a:tc>
                <a:extLst>
                  <a:ext uri="{0D108BD9-81ED-4DB2-BD59-A6C34878D82A}">
                    <a16:rowId xmlns:a16="http://schemas.microsoft.com/office/drawing/2014/main" val="4194380926"/>
                  </a:ext>
                </a:extLst>
              </a:tr>
              <a:tr h="245875">
                <a:tc>
                  <a:txBody>
                    <a:bodyPr/>
                    <a:lstStyle/>
                    <a:p>
                      <a:r>
                        <a:rPr lang="en-GB" sz="1400" b="1">
                          <a:effectLst/>
                          <a:latin typeface="Arial" panose="020B0604020202020204" pitchFamily="34" charset="0"/>
                          <a:cs typeface="Arial" panose="020B0604020202020204" pitchFamily="34" charset="0"/>
                        </a:rPr>
                        <a:t>Norwich</a:t>
                      </a:r>
                    </a:p>
                  </a:txBody>
                  <a:tcPr anchor="ctr"/>
                </a:tc>
                <a:tc>
                  <a:txBody>
                    <a:bodyPr/>
                    <a:lstStyle/>
                    <a:p>
                      <a:pPr algn="ctr"/>
                      <a:r>
                        <a:rPr lang="en-GB" sz="1400">
                          <a:effectLst/>
                          <a:latin typeface="Arial" panose="020B0604020202020204" pitchFamily="34" charset="0"/>
                          <a:cs typeface="Arial" panose="020B0604020202020204" pitchFamily="34" charset="0"/>
                        </a:rPr>
                        <a:t>4.2</a:t>
                      </a:r>
                    </a:p>
                  </a:txBody>
                  <a:tcPr anchor="ctr"/>
                </a:tc>
                <a:tc>
                  <a:txBody>
                    <a:bodyPr/>
                    <a:lstStyle/>
                    <a:p>
                      <a:pPr algn="ctr"/>
                      <a:r>
                        <a:rPr lang="en-GB" sz="1400">
                          <a:effectLst/>
                          <a:latin typeface="Arial" panose="020B0604020202020204" pitchFamily="34" charset="0"/>
                          <a:cs typeface="Arial" panose="020B0604020202020204" pitchFamily="34" charset="0"/>
                        </a:rPr>
                        <a:t>3.9</a:t>
                      </a:r>
                    </a:p>
                  </a:txBody>
                  <a:tcPr anchor="ctr"/>
                </a:tc>
                <a:tc>
                  <a:txBody>
                    <a:bodyPr/>
                    <a:lstStyle/>
                    <a:p>
                      <a:pPr algn="ctr"/>
                      <a:r>
                        <a:rPr lang="en-GB" sz="1400" dirty="0">
                          <a:effectLst/>
                          <a:latin typeface="Arial" panose="020B0604020202020204" pitchFamily="34" charset="0"/>
                          <a:cs typeface="Arial" panose="020B0604020202020204" pitchFamily="34" charset="0"/>
                        </a:rPr>
                        <a:t>4.7</a:t>
                      </a:r>
                    </a:p>
                  </a:txBody>
                  <a:tcPr anchor="ctr"/>
                </a:tc>
                <a:tc>
                  <a:txBody>
                    <a:bodyPr/>
                    <a:lstStyle/>
                    <a:p>
                      <a:pPr algn="ctr"/>
                      <a:r>
                        <a:rPr lang="en-GB" sz="1400" dirty="0">
                          <a:effectLst/>
                          <a:latin typeface="Arial" panose="020B0604020202020204" pitchFamily="34" charset="0"/>
                          <a:cs typeface="Arial" panose="020B0604020202020204" pitchFamily="34" charset="0"/>
                        </a:rPr>
                        <a:t>4.8</a:t>
                      </a:r>
                    </a:p>
                  </a:txBody>
                  <a:tcPr anchor="ctr"/>
                </a:tc>
                <a:tc>
                  <a:txBody>
                    <a:bodyPr/>
                    <a:lstStyle/>
                    <a:p>
                      <a:pPr algn="ctr"/>
                      <a:r>
                        <a:rPr lang="en-GB" sz="1400">
                          <a:effectLst/>
                          <a:latin typeface="Arial" panose="020B0604020202020204" pitchFamily="34" charset="0"/>
                          <a:cs typeface="Arial" panose="020B0604020202020204" pitchFamily="34" charset="0"/>
                        </a:rPr>
                        <a:t>4.4</a:t>
                      </a:r>
                    </a:p>
                  </a:txBody>
                  <a:tcPr anchor="ctr"/>
                </a:tc>
                <a:extLst>
                  <a:ext uri="{0D108BD9-81ED-4DB2-BD59-A6C34878D82A}">
                    <a16:rowId xmlns:a16="http://schemas.microsoft.com/office/drawing/2014/main" val="1206749134"/>
                  </a:ext>
                </a:extLst>
              </a:tr>
              <a:tr h="245875">
                <a:tc>
                  <a:txBody>
                    <a:bodyPr/>
                    <a:lstStyle/>
                    <a:p>
                      <a:r>
                        <a:rPr lang="en-GB" sz="1400" b="1">
                          <a:effectLst/>
                          <a:latin typeface="Arial" panose="020B0604020202020204" pitchFamily="34" charset="0"/>
                          <a:cs typeface="Arial" panose="020B0604020202020204" pitchFamily="34" charset="0"/>
                        </a:rPr>
                        <a:t>South Norfolk</a:t>
                      </a:r>
                    </a:p>
                  </a:txBody>
                  <a:tcPr anchor="ctr"/>
                </a:tc>
                <a:tc>
                  <a:txBody>
                    <a:bodyPr/>
                    <a:lstStyle/>
                    <a:p>
                      <a:pPr algn="ctr"/>
                      <a:r>
                        <a:rPr lang="en-GB" sz="1400">
                          <a:effectLst/>
                          <a:latin typeface="Arial" panose="020B0604020202020204" pitchFamily="34" charset="0"/>
                          <a:cs typeface="Arial" panose="020B0604020202020204" pitchFamily="34" charset="0"/>
                        </a:rPr>
                        <a:t>2.6</a:t>
                      </a:r>
                    </a:p>
                  </a:txBody>
                  <a:tcPr anchor="ctr"/>
                </a:tc>
                <a:tc>
                  <a:txBody>
                    <a:bodyPr/>
                    <a:lstStyle/>
                    <a:p>
                      <a:pPr algn="ctr"/>
                      <a:r>
                        <a:rPr lang="en-GB" sz="1400">
                          <a:effectLst/>
                          <a:latin typeface="Arial" panose="020B0604020202020204" pitchFamily="34" charset="0"/>
                          <a:cs typeface="Arial" panose="020B0604020202020204" pitchFamily="34" charset="0"/>
                        </a:rPr>
                        <a:t>2.5</a:t>
                      </a:r>
                    </a:p>
                  </a:txBody>
                  <a:tcPr anchor="ctr"/>
                </a:tc>
                <a:tc>
                  <a:txBody>
                    <a:bodyPr/>
                    <a:lstStyle/>
                    <a:p>
                      <a:pPr algn="ctr"/>
                      <a:r>
                        <a:rPr lang="en-GB" sz="1400" dirty="0">
                          <a:effectLst/>
                          <a:latin typeface="Arial" panose="020B0604020202020204" pitchFamily="34" charset="0"/>
                          <a:cs typeface="Arial" panose="020B0604020202020204" pitchFamily="34" charset="0"/>
                        </a:rPr>
                        <a:t>2.3</a:t>
                      </a:r>
                    </a:p>
                  </a:txBody>
                  <a:tcPr anchor="ctr"/>
                </a:tc>
                <a:tc>
                  <a:txBody>
                    <a:bodyPr/>
                    <a:lstStyle/>
                    <a:p>
                      <a:pPr algn="ctr"/>
                      <a:r>
                        <a:rPr lang="en-GB" sz="1400" dirty="0">
                          <a:effectLst/>
                          <a:latin typeface="Arial" panose="020B0604020202020204" pitchFamily="34" charset="0"/>
                          <a:cs typeface="Arial" panose="020B0604020202020204" pitchFamily="34" charset="0"/>
                        </a:rPr>
                        <a:t>1.6</a:t>
                      </a:r>
                    </a:p>
                  </a:txBody>
                  <a:tcPr anchor="ctr"/>
                </a:tc>
                <a:tc>
                  <a:txBody>
                    <a:bodyPr/>
                    <a:lstStyle/>
                    <a:p>
                      <a:pPr algn="ctr"/>
                      <a:r>
                        <a:rPr lang="en-GB" sz="1400" dirty="0">
                          <a:effectLst/>
                          <a:latin typeface="Arial" panose="020B0604020202020204" pitchFamily="34" charset="0"/>
                          <a:cs typeface="Arial" panose="020B0604020202020204" pitchFamily="34" charset="0"/>
                        </a:rPr>
                        <a:t>1.9</a:t>
                      </a:r>
                    </a:p>
                  </a:txBody>
                  <a:tcPr anchor="ctr"/>
                </a:tc>
                <a:extLst>
                  <a:ext uri="{0D108BD9-81ED-4DB2-BD59-A6C34878D82A}">
                    <a16:rowId xmlns:a16="http://schemas.microsoft.com/office/drawing/2014/main" val="2775529392"/>
                  </a:ext>
                </a:extLst>
              </a:tr>
              <a:tr h="245875">
                <a:tc>
                  <a:txBody>
                    <a:bodyPr/>
                    <a:lstStyle/>
                    <a:p>
                      <a:r>
                        <a:rPr lang="en-GB" sz="1400" b="1">
                          <a:effectLst/>
                          <a:latin typeface="Arial" panose="020B0604020202020204" pitchFamily="34" charset="0"/>
                          <a:cs typeface="Arial" panose="020B0604020202020204" pitchFamily="34" charset="0"/>
                        </a:rPr>
                        <a:t>Norfolk</a:t>
                      </a:r>
                    </a:p>
                  </a:txBody>
                  <a:tcPr anchor="ctr"/>
                </a:tc>
                <a:tc>
                  <a:txBody>
                    <a:bodyPr/>
                    <a:lstStyle/>
                    <a:p>
                      <a:pPr algn="ctr"/>
                      <a:r>
                        <a:rPr lang="en-GB" sz="1400">
                          <a:effectLst/>
                          <a:latin typeface="Arial" panose="020B0604020202020204" pitchFamily="34" charset="0"/>
                          <a:cs typeface="Arial" panose="020B0604020202020204" pitchFamily="34" charset="0"/>
                        </a:rPr>
                        <a:t>2.5</a:t>
                      </a:r>
                    </a:p>
                  </a:txBody>
                  <a:tcPr anchor="ctr"/>
                </a:tc>
                <a:tc>
                  <a:txBody>
                    <a:bodyPr/>
                    <a:lstStyle/>
                    <a:p>
                      <a:pPr algn="ctr"/>
                      <a:r>
                        <a:rPr lang="en-GB" sz="1400">
                          <a:effectLst/>
                          <a:latin typeface="Arial" panose="020B0604020202020204" pitchFamily="34" charset="0"/>
                          <a:cs typeface="Arial" panose="020B0604020202020204" pitchFamily="34" charset="0"/>
                        </a:rPr>
                        <a:t>2.3</a:t>
                      </a:r>
                    </a:p>
                  </a:txBody>
                  <a:tcPr anchor="ctr"/>
                </a:tc>
                <a:tc>
                  <a:txBody>
                    <a:bodyPr/>
                    <a:lstStyle/>
                    <a:p>
                      <a:pPr algn="ctr"/>
                      <a:r>
                        <a:rPr lang="en-GB" sz="1400">
                          <a:effectLst/>
                          <a:latin typeface="Arial" panose="020B0604020202020204" pitchFamily="34" charset="0"/>
                          <a:cs typeface="Arial" panose="020B0604020202020204" pitchFamily="34" charset="0"/>
                        </a:rPr>
                        <a:t>2.2</a:t>
                      </a:r>
                    </a:p>
                  </a:txBody>
                  <a:tcPr anchor="ctr"/>
                </a:tc>
                <a:tc>
                  <a:txBody>
                    <a:bodyPr/>
                    <a:lstStyle/>
                    <a:p>
                      <a:pPr algn="ctr"/>
                      <a:r>
                        <a:rPr lang="en-GB" sz="1400" dirty="0">
                          <a:effectLst/>
                          <a:latin typeface="Arial" panose="020B0604020202020204" pitchFamily="34" charset="0"/>
                          <a:cs typeface="Arial" panose="020B0604020202020204" pitchFamily="34" charset="0"/>
                        </a:rPr>
                        <a:t>2</a:t>
                      </a:r>
                    </a:p>
                  </a:txBody>
                  <a:tcPr anchor="ctr"/>
                </a:tc>
                <a:tc>
                  <a:txBody>
                    <a:bodyPr/>
                    <a:lstStyle/>
                    <a:p>
                      <a:pPr algn="ctr"/>
                      <a:r>
                        <a:rPr lang="en-GB" sz="1400" dirty="0">
                          <a:effectLst/>
                          <a:latin typeface="Arial" panose="020B0604020202020204" pitchFamily="34" charset="0"/>
                          <a:cs typeface="Arial" panose="020B0604020202020204" pitchFamily="34" charset="0"/>
                        </a:rPr>
                        <a:t>1.6</a:t>
                      </a:r>
                    </a:p>
                  </a:txBody>
                  <a:tcPr anchor="ctr"/>
                </a:tc>
                <a:extLst>
                  <a:ext uri="{0D108BD9-81ED-4DB2-BD59-A6C34878D82A}">
                    <a16:rowId xmlns:a16="http://schemas.microsoft.com/office/drawing/2014/main" val="796265038"/>
                  </a:ext>
                </a:extLst>
              </a:tr>
            </a:tbl>
          </a:graphicData>
        </a:graphic>
      </p:graphicFrame>
    </p:spTree>
    <p:extLst>
      <p:ext uri="{BB962C8B-B14F-4D97-AF65-F5344CB8AC3E}">
        <p14:creationId xmlns:p14="http://schemas.microsoft.com/office/powerpoint/2010/main" val="3851373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1089058"/>
          </a:xfrm>
        </p:spPr>
        <p:txBody>
          <a:bodyPr>
            <a:normAutofit/>
          </a:bodyPr>
          <a:lstStyle/>
          <a:p>
            <a:pPr algn="l"/>
            <a:r>
              <a:rPr lang="en-GB"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11690" y="1262051"/>
            <a:ext cx="10680972" cy="5424613"/>
          </a:xfrm>
        </p:spPr>
        <p:txBody>
          <a:bodyPr>
            <a:normAutofit fontScale="25000" lnSpcReduction="20000"/>
          </a:bodyPr>
          <a:lstStyle/>
          <a:p>
            <a:pPr algn="l"/>
            <a:r>
              <a:rPr lang="en-GB" sz="6400" dirty="0"/>
              <a:t>NOMIS Annual Population Survey: </a:t>
            </a:r>
            <a:r>
              <a:rPr lang="en-GB" sz="6400" dirty="0">
                <a:hlinkClick r:id="rId2"/>
              </a:rPr>
              <a:t>https://www.nomisweb.co.uk/query/construct/summary.asp?mode=construct&amp;version=0&amp;dataset=17</a:t>
            </a:r>
            <a:r>
              <a:rPr lang="en-GB" sz="6400" dirty="0"/>
              <a:t> </a:t>
            </a:r>
          </a:p>
          <a:p>
            <a:pPr algn="l"/>
            <a:endParaRPr lang="en-GB" sz="6400" b="0" i="0" dirty="0">
              <a:effectLst/>
            </a:endParaRPr>
          </a:p>
          <a:p>
            <a:pPr algn="l"/>
            <a:r>
              <a:rPr lang="en-GB" sz="6400" dirty="0"/>
              <a:t>Norfolk Insight: </a:t>
            </a:r>
            <a:r>
              <a:rPr lang="en-GB" sz="6400" dirty="0">
                <a:hlinkClick r:id="rId3"/>
              </a:rPr>
              <a:t>https://www.norfolkinsight.org.uk/</a:t>
            </a:r>
            <a:endParaRPr lang="en-GB" sz="6400" dirty="0"/>
          </a:p>
          <a:p>
            <a:pPr algn="l"/>
            <a:endParaRPr lang="en-GB" sz="6400" b="0" i="0" dirty="0">
              <a:effectLst/>
            </a:endParaRPr>
          </a:p>
          <a:p>
            <a:pPr algn="l"/>
            <a:r>
              <a:rPr lang="en-GB" sz="6400" dirty="0"/>
              <a:t>ONS Ethnicity Estimates based on Annual Population Survey: </a:t>
            </a:r>
            <a:r>
              <a:rPr lang="en-GB" sz="6400" dirty="0">
                <a:hlinkClick r:id="rId4"/>
              </a:rPr>
              <a:t>https://www.ons.gov.uk/peoplepopulationandcommunity/populationandmigration/populationestimates/articles/researchreportonpopulationestimatesbyethnicgroupandreligion/2019-12-04/relateddata</a:t>
            </a:r>
            <a:r>
              <a:rPr lang="en-GB" sz="6400" dirty="0"/>
              <a:t> </a:t>
            </a:r>
          </a:p>
          <a:p>
            <a:pPr algn="l"/>
            <a:endParaRPr lang="en-GB" sz="6400" b="0" i="0" dirty="0">
              <a:effectLst/>
            </a:endParaRPr>
          </a:p>
          <a:p>
            <a:pPr algn="l"/>
            <a:r>
              <a:rPr lang="en-GB" sz="6400" b="0" i="0" dirty="0">
                <a:effectLst/>
              </a:rPr>
              <a:t>ONS Local Area Migration Indicators: </a:t>
            </a:r>
            <a:r>
              <a:rPr lang="en-GB" sz="6400" dirty="0">
                <a:hlinkClick r:id="rId5"/>
              </a:rPr>
              <a:t>Local area migration indicators, UK - Office for National Statistics (ons.gov.uk)</a:t>
            </a:r>
            <a:endParaRPr lang="en-GB" sz="6400" b="0" i="0" dirty="0">
              <a:effectLst/>
            </a:endParaRPr>
          </a:p>
          <a:p>
            <a:pPr algn="l"/>
            <a:endParaRPr lang="en-GB" sz="6600" dirty="0"/>
          </a:p>
          <a:p>
            <a:pPr algn="l"/>
            <a:r>
              <a:rPr lang="en-GB" sz="6400" dirty="0"/>
              <a:t>Asylum and Resettlement data: </a:t>
            </a:r>
            <a:r>
              <a:rPr lang="en-GB" sz="6400" dirty="0">
                <a:hlinkClick r:id="rId6"/>
              </a:rPr>
              <a:t>Asylum and resettlement datasets - GOV.UK (www.gov.uk)</a:t>
            </a:r>
            <a:endParaRPr lang="en-GB" sz="6400" dirty="0">
              <a:solidFill>
                <a:srgbClr val="242424"/>
              </a:solidFill>
            </a:endParaRPr>
          </a:p>
          <a:p>
            <a:pPr algn="l"/>
            <a:endParaRPr lang="en-GB" sz="6400" dirty="0"/>
          </a:p>
          <a:p>
            <a:pPr algn="l"/>
            <a:endParaRPr lang="en-GB" sz="6400" dirty="0"/>
          </a:p>
          <a:p>
            <a:pPr algn="l"/>
            <a:endParaRPr lang="en-GB" dirty="0"/>
          </a:p>
          <a:p>
            <a:pPr algn="l"/>
            <a:r>
              <a:rPr lang="en-GB" dirty="0"/>
              <a:t> </a:t>
            </a:r>
          </a:p>
          <a:p>
            <a:pPr algn="l"/>
            <a:endParaRPr lang="en-GB" dirty="0"/>
          </a:p>
        </p:txBody>
      </p:sp>
      <p:sp>
        <p:nvSpPr>
          <p:cNvPr id="5" name="Slide Number Placeholder 5">
            <a:extLst>
              <a:ext uri="{FF2B5EF4-FFF2-40B4-BE49-F238E27FC236}">
                <a16:creationId xmlns:a16="http://schemas.microsoft.com/office/drawing/2014/main" id="{7B49ADE5-29A6-4E38-BDF7-1963477A1491}"/>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34</a:t>
            </a:fld>
            <a:endParaRPr lang="en-GB"/>
          </a:p>
        </p:txBody>
      </p:sp>
    </p:spTree>
    <p:extLst>
      <p:ext uri="{BB962C8B-B14F-4D97-AF65-F5344CB8AC3E}">
        <p14:creationId xmlns:p14="http://schemas.microsoft.com/office/powerpoint/2010/main" val="19797690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76225" y="436504"/>
            <a:ext cx="11639550" cy="1316095"/>
          </a:xfrm>
        </p:spPr>
        <p:txBody>
          <a:bodyPr>
            <a:normAutofit/>
          </a:bodyPr>
          <a:lstStyle/>
          <a:p>
            <a:pPr algn="l"/>
            <a:r>
              <a:rPr lang="en-GB" sz="4400" dirty="0"/>
              <a:t>6. People with disabilities and vulnerable populations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595793" y="2142239"/>
            <a:ext cx="9144000" cy="3583172"/>
          </a:xfrm>
        </p:spPr>
        <p:txBody>
          <a:bodyPr vert="horz" lIns="91440" tIns="45720" rIns="91440" bIns="45720" rtlCol="0" anchor="t">
            <a:normAutofit/>
          </a:bodyPr>
          <a:lstStyle/>
          <a:p>
            <a:pPr algn="l"/>
            <a:r>
              <a:rPr lang="en-GB" b="0" i="0" dirty="0">
                <a:effectLst/>
              </a:rPr>
              <a:t>This chapter includes some of the </a:t>
            </a:r>
            <a:r>
              <a:rPr lang="en-GB" dirty="0"/>
              <a:t>information available on numbers people with disabilities and vulnerable populations.</a:t>
            </a:r>
          </a:p>
          <a:p>
            <a:pPr algn="l"/>
            <a:endParaRPr lang="en-GB" dirty="0"/>
          </a:p>
        </p:txBody>
      </p:sp>
      <p:sp>
        <p:nvSpPr>
          <p:cNvPr id="5" name="Slide Number Placeholder 5">
            <a:extLst>
              <a:ext uri="{FF2B5EF4-FFF2-40B4-BE49-F238E27FC236}">
                <a16:creationId xmlns:a16="http://schemas.microsoft.com/office/drawing/2014/main" id="{E28C2E6D-52E4-4E35-8477-85DB7E16A872}"/>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35</a:t>
            </a:fld>
            <a:endParaRPr lang="en-GB"/>
          </a:p>
        </p:txBody>
      </p:sp>
    </p:spTree>
    <p:extLst>
      <p:ext uri="{BB962C8B-B14F-4D97-AF65-F5344CB8AC3E}">
        <p14:creationId xmlns:p14="http://schemas.microsoft.com/office/powerpoint/2010/main" val="39155817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6D209-0FAC-498C-8402-E017869D2F79}"/>
              </a:ext>
            </a:extLst>
          </p:cNvPr>
          <p:cNvSpPr>
            <a:spLocks noGrp="1"/>
          </p:cNvSpPr>
          <p:nvPr>
            <p:ph type="title"/>
          </p:nvPr>
        </p:nvSpPr>
        <p:spPr>
          <a:xfrm>
            <a:off x="565270" y="354683"/>
            <a:ext cx="10515600" cy="788972"/>
          </a:xfrm>
        </p:spPr>
        <p:txBody>
          <a:bodyPr>
            <a:noAutofit/>
          </a:bodyPr>
          <a:lstStyle/>
          <a:p>
            <a:r>
              <a:rPr lang="en-GB" sz="3600"/>
              <a:t>Selected population estimates for people</a:t>
            </a:r>
            <a:r>
              <a:rPr lang="en-GB" sz="3600" dirty="0"/>
              <a:t> with disabilities</a:t>
            </a:r>
            <a:r>
              <a:rPr lang="en-GB" sz="3600"/>
              <a:t> and mental health issues</a:t>
            </a:r>
            <a:endParaRPr lang="en-GB" sz="3600" dirty="0"/>
          </a:p>
        </p:txBody>
      </p:sp>
      <p:sp>
        <p:nvSpPr>
          <p:cNvPr id="3" name="Content Placeholder 2">
            <a:extLst>
              <a:ext uri="{FF2B5EF4-FFF2-40B4-BE49-F238E27FC236}">
                <a16:creationId xmlns:a16="http://schemas.microsoft.com/office/drawing/2014/main" id="{DB30ADBC-4EED-45AE-A18D-C99CCEC79ABC}"/>
              </a:ext>
            </a:extLst>
          </p:cNvPr>
          <p:cNvSpPr>
            <a:spLocks noGrp="1"/>
          </p:cNvSpPr>
          <p:nvPr>
            <p:ph idx="1"/>
          </p:nvPr>
        </p:nvSpPr>
        <p:spPr>
          <a:xfrm>
            <a:off x="565270" y="1412797"/>
            <a:ext cx="4803684" cy="646710"/>
          </a:xfrm>
        </p:spPr>
        <p:txBody>
          <a:bodyPr>
            <a:noAutofit/>
          </a:bodyPr>
          <a:lstStyle/>
          <a:p>
            <a:pPr marL="0" indent="0">
              <a:buNone/>
            </a:pPr>
            <a:r>
              <a:rPr lang="en-GB" sz="1400" dirty="0"/>
              <a:t>Examples of estimates of numbers of people with physical and personal care disability based on POPPI and PANSI and 2020 ONS mid-year population estimates. </a:t>
            </a:r>
          </a:p>
        </p:txBody>
      </p:sp>
      <p:sp>
        <p:nvSpPr>
          <p:cNvPr id="6" name="Slide Number Placeholder 5">
            <a:extLst>
              <a:ext uri="{FF2B5EF4-FFF2-40B4-BE49-F238E27FC236}">
                <a16:creationId xmlns:a16="http://schemas.microsoft.com/office/drawing/2014/main" id="{62895BA6-7C42-461F-8C6B-ECE197BCBF97}"/>
              </a:ext>
            </a:extLst>
          </p:cNvPr>
          <p:cNvSpPr>
            <a:spLocks noGrp="1"/>
          </p:cNvSpPr>
          <p:nvPr>
            <p:ph type="sldNum" sz="quarter" idx="12"/>
          </p:nvPr>
        </p:nvSpPr>
        <p:spPr/>
        <p:txBody>
          <a:bodyPr/>
          <a:lstStyle/>
          <a:p>
            <a:fld id="{D31D43A4-D862-43B5-BE09-5A519C875FDE}" type="slidenum">
              <a:rPr lang="en-GB" smtClean="0"/>
              <a:t>36</a:t>
            </a:fld>
            <a:endParaRPr lang="en-GB"/>
          </a:p>
        </p:txBody>
      </p:sp>
      <p:sp>
        <p:nvSpPr>
          <p:cNvPr id="14" name="Content Placeholder 2">
            <a:extLst>
              <a:ext uri="{FF2B5EF4-FFF2-40B4-BE49-F238E27FC236}">
                <a16:creationId xmlns:a16="http://schemas.microsoft.com/office/drawing/2014/main" id="{477708A9-FB3C-4E25-A634-356EEE185BA2}"/>
              </a:ext>
            </a:extLst>
          </p:cNvPr>
          <p:cNvSpPr txBox="1">
            <a:spLocks/>
          </p:cNvSpPr>
          <p:nvPr/>
        </p:nvSpPr>
        <p:spPr>
          <a:xfrm>
            <a:off x="565270" y="4911831"/>
            <a:ext cx="3825231" cy="20349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dirty="0">
                <a:latin typeface="Arial" panose="020B0604020202020204" pitchFamily="34" charset="0"/>
                <a:cs typeface="Arial" panose="020B0604020202020204" pitchFamily="34" charset="0"/>
              </a:rPr>
              <a:t>For more population estimates for people with disabilities visit:</a:t>
            </a:r>
          </a:p>
          <a:p>
            <a:r>
              <a:rPr lang="en-GB" sz="1400" dirty="0">
                <a:latin typeface="Arial" panose="020B0604020202020204" pitchFamily="34" charset="0"/>
                <a:cs typeface="Arial" panose="020B0604020202020204" pitchFamily="34" charset="0"/>
                <a:hlinkClick r:id="rId2"/>
              </a:rPr>
              <a:t>https://www.pansi.org.uk/</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hlinkClick r:id="rId3"/>
              </a:rPr>
              <a:t>https://www.poppi.org.uk/</a:t>
            </a:r>
            <a:r>
              <a:rPr lang="en-GB" sz="1400" dirty="0">
                <a:latin typeface="Arial" panose="020B0604020202020204" pitchFamily="34" charset="0"/>
                <a:cs typeface="Arial" panose="020B0604020202020204" pitchFamily="34" charset="0"/>
              </a:rPr>
              <a:t> </a:t>
            </a:r>
          </a:p>
          <a:p>
            <a:pPr marL="0" indent="0">
              <a:buFont typeface="Arial" panose="020B0604020202020204" pitchFamily="34" charset="0"/>
              <a:buNone/>
            </a:pPr>
            <a:endParaRPr lang="en-GB" sz="14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4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9C30BCC-5CCE-4E16-83ED-D0CFDF906AFC}"/>
              </a:ext>
            </a:extLst>
          </p:cNvPr>
          <p:cNvPicPr>
            <a:picLocks noChangeAspect="1"/>
          </p:cNvPicPr>
          <p:nvPr/>
        </p:nvPicPr>
        <p:blipFill>
          <a:blip r:embed="rId4"/>
          <a:stretch>
            <a:fillRect/>
          </a:stretch>
        </p:blipFill>
        <p:spPr>
          <a:xfrm>
            <a:off x="540306" y="2145832"/>
            <a:ext cx="4320000" cy="2566336"/>
          </a:xfrm>
          <a:prstGeom prst="rect">
            <a:avLst/>
          </a:prstGeom>
        </p:spPr>
      </p:pic>
      <p:pic>
        <p:nvPicPr>
          <p:cNvPr id="7" name="Picture 6">
            <a:extLst>
              <a:ext uri="{FF2B5EF4-FFF2-40B4-BE49-F238E27FC236}">
                <a16:creationId xmlns:a16="http://schemas.microsoft.com/office/drawing/2014/main" id="{2C11D1E8-43C8-4B6A-B035-581F3B13FEA9}"/>
              </a:ext>
            </a:extLst>
          </p:cNvPr>
          <p:cNvPicPr>
            <a:picLocks noChangeAspect="1"/>
          </p:cNvPicPr>
          <p:nvPr/>
        </p:nvPicPr>
        <p:blipFill>
          <a:blip r:embed="rId5"/>
          <a:stretch>
            <a:fillRect/>
          </a:stretch>
        </p:blipFill>
        <p:spPr>
          <a:xfrm>
            <a:off x="7028156" y="2145831"/>
            <a:ext cx="4320000" cy="2566337"/>
          </a:xfrm>
          <a:prstGeom prst="rect">
            <a:avLst/>
          </a:prstGeom>
        </p:spPr>
      </p:pic>
      <p:sp>
        <p:nvSpPr>
          <p:cNvPr id="16" name="Content Placeholder 2">
            <a:extLst>
              <a:ext uri="{FF2B5EF4-FFF2-40B4-BE49-F238E27FC236}">
                <a16:creationId xmlns:a16="http://schemas.microsoft.com/office/drawing/2014/main" id="{73C8600C-F427-4932-A812-59F99D9A1750}"/>
              </a:ext>
            </a:extLst>
          </p:cNvPr>
          <p:cNvSpPr txBox="1">
            <a:spLocks/>
          </p:cNvSpPr>
          <p:nvPr/>
        </p:nvSpPr>
        <p:spPr>
          <a:xfrm>
            <a:off x="7897485" y="4911831"/>
            <a:ext cx="3825231" cy="20349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a:latin typeface="Arial" panose="020B0604020202020204" pitchFamily="34" charset="0"/>
                <a:cs typeface="Arial" panose="020B0604020202020204" pitchFamily="34" charset="0"/>
              </a:rPr>
              <a:t>For more information visit:</a:t>
            </a:r>
          </a:p>
          <a:p>
            <a:r>
              <a:rPr lang="en-GB" sz="1400">
                <a:latin typeface="Arial" panose="020B0604020202020204" pitchFamily="34" charset="0"/>
                <a:cs typeface="Arial" panose="020B0604020202020204" pitchFamily="34" charset="0"/>
                <a:hlinkClick r:id="rId6"/>
              </a:rPr>
              <a:t>https://digital.nhs.uk/data-and-information/publications/statistical/adult-psychiatric-morbidity-survey</a:t>
            </a:r>
            <a:endParaRPr lang="en-GB" sz="1400">
              <a:latin typeface="Arial" panose="020B0604020202020204" pitchFamily="34" charset="0"/>
              <a:cs typeface="Arial" panose="020B0604020202020204" pitchFamily="34" charset="0"/>
            </a:endParaRPr>
          </a:p>
          <a:p>
            <a:r>
              <a:rPr lang="en-GB" sz="1400">
                <a:latin typeface="Arial" panose="020B0604020202020204" pitchFamily="34" charset="0"/>
                <a:cs typeface="Arial" panose="020B0604020202020204" pitchFamily="34" charset="0"/>
                <a:hlinkClick r:id="rId7"/>
              </a:rPr>
              <a:t>https://academic.oup.com/ije/article/49/2/361/5625684</a:t>
            </a:r>
            <a:r>
              <a:rPr lang="en-GB" sz="1400">
                <a:latin typeface="Arial" panose="020B0604020202020204" pitchFamily="34" charset="0"/>
                <a:cs typeface="Arial" panose="020B0604020202020204" pitchFamily="34" charset="0"/>
              </a:rPr>
              <a:t> </a:t>
            </a:r>
          </a:p>
        </p:txBody>
      </p:sp>
      <p:sp>
        <p:nvSpPr>
          <p:cNvPr id="17" name="Content Placeholder 2">
            <a:extLst>
              <a:ext uri="{FF2B5EF4-FFF2-40B4-BE49-F238E27FC236}">
                <a16:creationId xmlns:a16="http://schemas.microsoft.com/office/drawing/2014/main" id="{5900E79C-47CD-4F35-89C8-5C61776FF1DE}"/>
              </a:ext>
            </a:extLst>
          </p:cNvPr>
          <p:cNvSpPr txBox="1">
            <a:spLocks/>
          </p:cNvSpPr>
          <p:nvPr/>
        </p:nvSpPr>
        <p:spPr>
          <a:xfrm>
            <a:off x="7028156" y="1343318"/>
            <a:ext cx="4121535" cy="6467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t>Examples of estimates of numbers of people with selected mental health issues based on adult psychiatric morbidity survey.</a:t>
            </a:r>
          </a:p>
        </p:txBody>
      </p:sp>
    </p:spTree>
    <p:extLst>
      <p:ext uri="{BB962C8B-B14F-4D97-AF65-F5344CB8AC3E}">
        <p14:creationId xmlns:p14="http://schemas.microsoft.com/office/powerpoint/2010/main" val="2221900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6D209-0FAC-498C-8402-E017869D2F79}"/>
              </a:ext>
            </a:extLst>
          </p:cNvPr>
          <p:cNvSpPr>
            <a:spLocks noGrp="1"/>
          </p:cNvSpPr>
          <p:nvPr>
            <p:ph type="title"/>
          </p:nvPr>
        </p:nvSpPr>
        <p:spPr>
          <a:xfrm>
            <a:off x="544846" y="342783"/>
            <a:ext cx="10515600" cy="788972"/>
          </a:xfrm>
        </p:spPr>
        <p:txBody>
          <a:bodyPr>
            <a:noAutofit/>
          </a:bodyPr>
          <a:lstStyle/>
          <a:p>
            <a:r>
              <a:rPr lang="en-GB" sz="2800"/>
              <a:t>Estimates of people with disabilities based on segmentation information from NHS population and person insight dashboard</a:t>
            </a:r>
          </a:p>
        </p:txBody>
      </p:sp>
      <p:sp>
        <p:nvSpPr>
          <p:cNvPr id="6" name="Slide Number Placeholder 5">
            <a:extLst>
              <a:ext uri="{FF2B5EF4-FFF2-40B4-BE49-F238E27FC236}">
                <a16:creationId xmlns:a16="http://schemas.microsoft.com/office/drawing/2014/main" id="{62895BA6-7C42-461F-8C6B-ECE197BCBF97}"/>
              </a:ext>
            </a:extLst>
          </p:cNvPr>
          <p:cNvSpPr>
            <a:spLocks noGrp="1"/>
          </p:cNvSpPr>
          <p:nvPr>
            <p:ph type="sldNum" sz="quarter" idx="12"/>
          </p:nvPr>
        </p:nvSpPr>
        <p:spPr/>
        <p:txBody>
          <a:bodyPr/>
          <a:lstStyle/>
          <a:p>
            <a:fld id="{D31D43A4-D862-43B5-BE09-5A519C875FDE}" type="slidenum">
              <a:rPr lang="en-GB" smtClean="0"/>
              <a:t>37</a:t>
            </a:fld>
            <a:endParaRPr lang="en-GB"/>
          </a:p>
        </p:txBody>
      </p:sp>
      <p:pic>
        <p:nvPicPr>
          <p:cNvPr id="10" name="Picture 9">
            <a:extLst>
              <a:ext uri="{FF2B5EF4-FFF2-40B4-BE49-F238E27FC236}">
                <a16:creationId xmlns:a16="http://schemas.microsoft.com/office/drawing/2014/main" id="{783756C8-8B97-4C10-A9B1-CC8A1873574B}"/>
              </a:ext>
            </a:extLst>
          </p:cNvPr>
          <p:cNvPicPr>
            <a:picLocks noChangeAspect="1"/>
          </p:cNvPicPr>
          <p:nvPr/>
        </p:nvPicPr>
        <p:blipFill>
          <a:blip r:embed="rId2"/>
          <a:stretch>
            <a:fillRect/>
          </a:stretch>
        </p:blipFill>
        <p:spPr>
          <a:xfrm>
            <a:off x="2696208" y="2180250"/>
            <a:ext cx="6799584" cy="1671406"/>
          </a:xfrm>
          <a:prstGeom prst="rect">
            <a:avLst/>
          </a:prstGeom>
        </p:spPr>
      </p:pic>
      <p:sp>
        <p:nvSpPr>
          <p:cNvPr id="11" name="Content Placeholder 2">
            <a:extLst>
              <a:ext uri="{FF2B5EF4-FFF2-40B4-BE49-F238E27FC236}">
                <a16:creationId xmlns:a16="http://schemas.microsoft.com/office/drawing/2014/main" id="{388FAF74-C085-4E84-900B-37A4E0110954}"/>
              </a:ext>
            </a:extLst>
          </p:cNvPr>
          <p:cNvSpPr txBox="1">
            <a:spLocks/>
          </p:cNvSpPr>
          <p:nvPr/>
        </p:nvSpPr>
        <p:spPr>
          <a:xfrm>
            <a:off x="619365" y="1279560"/>
            <a:ext cx="11338855" cy="813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dirty="0">
                <a:latin typeface="Arial" panose="020B0604020202020204" pitchFamily="34" charset="0"/>
                <a:cs typeface="Arial" panose="020B0604020202020204" pitchFamily="34" charset="0"/>
              </a:rPr>
              <a:t>Based on the NHS population and person insight dashboard about 1.2% of the registered population has a disability. This is about 13,200 people and includes people with a physical disability, a learning disability and autism. The information might be an underestimate as it is based mainly on national NHS data returns. However, it does provide estimates of the types of associated long term condition co-morbidities.</a:t>
            </a:r>
          </a:p>
        </p:txBody>
      </p:sp>
      <p:sp>
        <p:nvSpPr>
          <p:cNvPr id="13" name="TextBox 12">
            <a:extLst>
              <a:ext uri="{FF2B5EF4-FFF2-40B4-BE49-F238E27FC236}">
                <a16:creationId xmlns:a16="http://schemas.microsoft.com/office/drawing/2014/main" id="{68C65237-0560-4784-8104-9DE6642E5E30}"/>
              </a:ext>
            </a:extLst>
          </p:cNvPr>
          <p:cNvSpPr txBox="1"/>
          <p:nvPr/>
        </p:nvSpPr>
        <p:spPr>
          <a:xfrm>
            <a:off x="2803273" y="5836453"/>
            <a:ext cx="6624050" cy="523220"/>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hlinkClick r:id="rId3"/>
              </a:rPr>
              <a:t>https://tabanalytics.data.england.nhs.uk/t/viewpoint/views/Segmentation/SegmentSummary</a:t>
            </a:r>
            <a:r>
              <a:rPr lang="en-GB" sz="1400">
                <a:latin typeface="Arial" panose="020B0604020202020204" pitchFamily="34" charset="0"/>
                <a:cs typeface="Arial" panose="020B0604020202020204" pitchFamily="34" charset="0"/>
              </a:rPr>
              <a:t> </a:t>
            </a:r>
          </a:p>
        </p:txBody>
      </p:sp>
      <p:pic>
        <p:nvPicPr>
          <p:cNvPr id="15" name="Picture 14">
            <a:extLst>
              <a:ext uri="{FF2B5EF4-FFF2-40B4-BE49-F238E27FC236}">
                <a16:creationId xmlns:a16="http://schemas.microsoft.com/office/drawing/2014/main" id="{85128F23-AA73-4724-B0EA-223CC88ADA5F}"/>
              </a:ext>
            </a:extLst>
          </p:cNvPr>
          <p:cNvPicPr>
            <a:picLocks noChangeAspect="1"/>
          </p:cNvPicPr>
          <p:nvPr/>
        </p:nvPicPr>
        <p:blipFill>
          <a:blip r:embed="rId4"/>
          <a:stretch>
            <a:fillRect/>
          </a:stretch>
        </p:blipFill>
        <p:spPr>
          <a:xfrm>
            <a:off x="2715506" y="3938878"/>
            <a:ext cx="6799584" cy="1632081"/>
          </a:xfrm>
          <a:prstGeom prst="rect">
            <a:avLst/>
          </a:prstGeom>
        </p:spPr>
      </p:pic>
    </p:spTree>
    <p:extLst>
      <p:ext uri="{BB962C8B-B14F-4D97-AF65-F5344CB8AC3E}">
        <p14:creationId xmlns:p14="http://schemas.microsoft.com/office/powerpoint/2010/main" val="9845079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1089058"/>
          </a:xfrm>
        </p:spPr>
        <p:txBody>
          <a:bodyPr>
            <a:normAutofit/>
          </a:bodyPr>
          <a:lstStyle/>
          <a:p>
            <a:pPr algn="l"/>
            <a:r>
              <a:rPr lang="en-GB"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30740" y="1167318"/>
            <a:ext cx="10680972" cy="5424613"/>
          </a:xfrm>
        </p:spPr>
        <p:txBody>
          <a:bodyPr>
            <a:normAutofit/>
          </a:bodyPr>
          <a:lstStyle/>
          <a:p>
            <a:pPr algn="l"/>
            <a:endParaRPr lang="en-GB" sz="1600" dirty="0"/>
          </a:p>
          <a:p>
            <a:pPr algn="l"/>
            <a:r>
              <a:rPr lang="en-GB" sz="1600" dirty="0"/>
              <a:t>Homelessness by local authority: </a:t>
            </a:r>
            <a:r>
              <a:rPr lang="en-GB" sz="1600" dirty="0">
                <a:hlinkClick r:id="rId2"/>
              </a:rPr>
              <a:t>https://www.gov.uk/government/statistical-data-sets/live-tables-on-homelessness</a:t>
            </a:r>
            <a:r>
              <a:rPr lang="en-GB" sz="1600" dirty="0"/>
              <a:t> </a:t>
            </a:r>
          </a:p>
          <a:p>
            <a:pPr algn="l"/>
            <a:endParaRPr lang="en-GB" sz="1600" dirty="0"/>
          </a:p>
          <a:p>
            <a:pPr algn="l"/>
            <a:r>
              <a:rPr lang="en-GB" sz="1600" dirty="0"/>
              <a:t>For more population estimates for people with disabilities visit:</a:t>
            </a:r>
          </a:p>
          <a:p>
            <a:pPr algn="l"/>
            <a:r>
              <a:rPr lang="en-GB" sz="1600" dirty="0"/>
              <a:t>	Projecting Adult Needs and Service Information </a:t>
            </a:r>
            <a:r>
              <a:rPr lang="en-GB" sz="1600" dirty="0">
                <a:hlinkClick r:id="rId3"/>
              </a:rPr>
              <a:t>https://www.pansi.org.uk/</a:t>
            </a:r>
            <a:r>
              <a:rPr lang="en-GB" sz="1600" dirty="0"/>
              <a:t> </a:t>
            </a:r>
          </a:p>
          <a:p>
            <a:pPr algn="l"/>
            <a:r>
              <a:rPr lang="en-GB" sz="1600" dirty="0"/>
              <a:t>	Projecting Older People Population Information System </a:t>
            </a:r>
            <a:r>
              <a:rPr lang="en-GB" sz="1600" dirty="0">
                <a:hlinkClick r:id="rId4"/>
              </a:rPr>
              <a:t>https://www.poppi.org.uk/</a:t>
            </a:r>
            <a:r>
              <a:rPr lang="en-GB" sz="1600" dirty="0"/>
              <a:t> </a:t>
            </a:r>
          </a:p>
          <a:p>
            <a:pPr algn="l"/>
            <a:endParaRPr lang="en-GB" sz="1600" dirty="0"/>
          </a:p>
          <a:p>
            <a:pPr algn="l"/>
            <a:endParaRPr lang="en-GB" sz="2900" dirty="0"/>
          </a:p>
          <a:p>
            <a:pPr algn="l"/>
            <a:endParaRPr lang="en-GB" sz="2900" dirty="0"/>
          </a:p>
          <a:p>
            <a:pPr algn="l"/>
            <a:endParaRPr lang="en-GB" dirty="0"/>
          </a:p>
        </p:txBody>
      </p:sp>
      <p:sp>
        <p:nvSpPr>
          <p:cNvPr id="5" name="Slide Number Placeholder 5">
            <a:extLst>
              <a:ext uri="{FF2B5EF4-FFF2-40B4-BE49-F238E27FC236}">
                <a16:creationId xmlns:a16="http://schemas.microsoft.com/office/drawing/2014/main" id="{7B49ADE5-29A6-4E38-BDF7-1963477A1491}"/>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38</a:t>
            </a:fld>
            <a:endParaRPr lang="en-GB"/>
          </a:p>
        </p:txBody>
      </p:sp>
    </p:spTree>
    <p:extLst>
      <p:ext uri="{BB962C8B-B14F-4D97-AF65-F5344CB8AC3E}">
        <p14:creationId xmlns:p14="http://schemas.microsoft.com/office/powerpoint/2010/main" val="23829685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458598" y="172947"/>
            <a:ext cx="9144000" cy="1174270"/>
          </a:xfrm>
        </p:spPr>
        <p:txBody>
          <a:bodyPr>
            <a:normAutofit/>
          </a:bodyPr>
          <a:lstStyle/>
          <a:p>
            <a:pPr algn="l"/>
            <a:r>
              <a:rPr lang="en-GB" sz="4400" dirty="0"/>
              <a:t>7. Births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609600" y="1852016"/>
            <a:ext cx="9144000" cy="3583172"/>
          </a:xfrm>
        </p:spPr>
        <p:txBody>
          <a:bodyPr>
            <a:normAutofit/>
          </a:bodyPr>
          <a:lstStyle/>
          <a:p>
            <a:pPr algn="l"/>
            <a:r>
              <a:rPr lang="en-GB" b="0" i="0" dirty="0">
                <a:effectLst/>
              </a:rPr>
              <a:t>This chapter on births details trends, fertility and the variation across Norfolk &amp; Waveney.</a:t>
            </a:r>
            <a:endParaRPr lang="en-GB" dirty="0"/>
          </a:p>
          <a:p>
            <a:pPr algn="l"/>
            <a:endParaRPr lang="en-GB" dirty="0"/>
          </a:p>
        </p:txBody>
      </p:sp>
      <p:sp>
        <p:nvSpPr>
          <p:cNvPr id="5" name="Slide Number Placeholder 5">
            <a:extLst>
              <a:ext uri="{FF2B5EF4-FFF2-40B4-BE49-F238E27FC236}">
                <a16:creationId xmlns:a16="http://schemas.microsoft.com/office/drawing/2014/main" id="{23071399-9657-40B3-8E76-5355035D511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39</a:t>
            </a:fld>
            <a:endParaRPr lang="en-GB"/>
          </a:p>
        </p:txBody>
      </p:sp>
    </p:spTree>
    <p:extLst>
      <p:ext uri="{BB962C8B-B14F-4D97-AF65-F5344CB8AC3E}">
        <p14:creationId xmlns:p14="http://schemas.microsoft.com/office/powerpoint/2010/main" val="871079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63D11F-9B0A-4D1D-B8F1-01CBDD9E090F}"/>
              </a:ext>
            </a:extLst>
          </p:cNvPr>
          <p:cNvSpPr txBox="1"/>
          <p:nvPr/>
        </p:nvSpPr>
        <p:spPr>
          <a:xfrm>
            <a:off x="-632389" y="5121812"/>
            <a:ext cx="4420998" cy="3543623"/>
          </a:xfrm>
          <a:prstGeom prst="rect">
            <a:avLst/>
          </a:prstGeom>
          <a:solidFill>
            <a:schemeClr val="bg1"/>
          </a:solidFill>
        </p:spPr>
        <p:txBody>
          <a:bodyPr wrap="square" rtlCol="0">
            <a:spAutoFit/>
          </a:bodyPr>
          <a:lstStyle/>
          <a:p>
            <a:endParaRPr lang="en-GB" dirty="0"/>
          </a:p>
        </p:txBody>
      </p:sp>
      <p:sp>
        <p:nvSpPr>
          <p:cNvPr id="16" name="Rectangle 15">
            <a:extLst>
              <a:ext uri="{FF2B5EF4-FFF2-40B4-BE49-F238E27FC236}">
                <a16:creationId xmlns:a16="http://schemas.microsoft.com/office/drawing/2014/main" id="{C47E88E7-4D82-4365-BCFE-35D097197CDC}"/>
              </a:ext>
            </a:extLst>
          </p:cNvPr>
          <p:cNvSpPr/>
          <p:nvPr/>
        </p:nvSpPr>
        <p:spPr>
          <a:xfrm>
            <a:off x="-3632" y="1230084"/>
            <a:ext cx="2884714" cy="5610811"/>
          </a:xfrm>
          <a:prstGeom prst="rect">
            <a:avLst/>
          </a:prstGeom>
          <a:solidFill>
            <a:schemeClr val="accent5">
              <a:lumMod val="20000"/>
              <a:lumOff val="80000"/>
              <a:alpha val="50000"/>
            </a:schemeClr>
          </a:solidFill>
          <a:ln w="12700">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rtl="0"/>
            <a:endParaRPr lang="en-US" sz="1400" dirty="0">
              <a:cs typeface="Arial"/>
            </a:endParaRPr>
          </a:p>
        </p:txBody>
      </p:sp>
      <p:sp>
        <p:nvSpPr>
          <p:cNvPr id="13" name="Rectangle 12">
            <a:extLst>
              <a:ext uri="{FF2B5EF4-FFF2-40B4-BE49-F238E27FC236}">
                <a16:creationId xmlns:a16="http://schemas.microsoft.com/office/drawing/2014/main" id="{A3265A4F-29E6-435E-8FA1-67798ADFEBB0}"/>
              </a:ext>
            </a:extLst>
          </p:cNvPr>
          <p:cNvSpPr/>
          <p:nvPr/>
        </p:nvSpPr>
        <p:spPr>
          <a:xfrm>
            <a:off x="-3629" y="-3629"/>
            <a:ext cx="12191999" cy="916214"/>
          </a:xfrm>
          <a:prstGeom prst="rect">
            <a:avLst/>
          </a:prstGeom>
          <a:solidFill>
            <a:schemeClr val="tx2">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15" name="Rectangle 14">
            <a:extLst>
              <a:ext uri="{FF2B5EF4-FFF2-40B4-BE49-F238E27FC236}">
                <a16:creationId xmlns:a16="http://schemas.microsoft.com/office/drawing/2014/main" id="{0EC72436-99DE-4315-8BDF-03CE28E9EBD9}"/>
              </a:ext>
            </a:extLst>
          </p:cNvPr>
          <p:cNvSpPr/>
          <p:nvPr/>
        </p:nvSpPr>
        <p:spPr>
          <a:xfrm>
            <a:off x="1" y="976084"/>
            <a:ext cx="12196758" cy="254000"/>
          </a:xfrm>
          <a:prstGeom prst="rect">
            <a:avLst/>
          </a:prstGeom>
          <a:solidFill>
            <a:schemeClr val="tx2">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3F22CCD-7DAD-42A7-A1F6-1E24CF9A68EF}"/>
              </a:ext>
            </a:extLst>
          </p:cNvPr>
          <p:cNvSpPr/>
          <p:nvPr/>
        </p:nvSpPr>
        <p:spPr>
          <a:xfrm>
            <a:off x="102188" y="1389049"/>
            <a:ext cx="1083540" cy="68942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D803747-259A-4DB4-A6B7-92FFC5F54CC8}"/>
              </a:ext>
            </a:extLst>
          </p:cNvPr>
          <p:cNvSpPr/>
          <p:nvPr/>
        </p:nvSpPr>
        <p:spPr>
          <a:xfrm>
            <a:off x="6573519" y="1230086"/>
            <a:ext cx="5624285" cy="5610810"/>
          </a:xfrm>
          <a:prstGeom prst="rect">
            <a:avLst/>
          </a:prstGeom>
          <a:solidFill>
            <a:schemeClr val="accent5">
              <a:lumMod val="20000"/>
              <a:lumOff val="80000"/>
              <a:alpha val="5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solidFill>
                <a:srgbClr val="FFFFFF"/>
              </a:solidFill>
              <a:latin typeface="Calibri"/>
              <a:cs typeface="Calibri"/>
            </a:endParaRPr>
          </a:p>
        </p:txBody>
      </p:sp>
      <p:sp>
        <p:nvSpPr>
          <p:cNvPr id="12" name="Rectangle 11">
            <a:extLst>
              <a:ext uri="{FF2B5EF4-FFF2-40B4-BE49-F238E27FC236}">
                <a16:creationId xmlns:a16="http://schemas.microsoft.com/office/drawing/2014/main" id="{3B746CA8-7A1B-44FB-B481-C52C9B8E276B}"/>
              </a:ext>
            </a:extLst>
          </p:cNvPr>
          <p:cNvSpPr/>
          <p:nvPr/>
        </p:nvSpPr>
        <p:spPr>
          <a:xfrm>
            <a:off x="-3631" y="3135083"/>
            <a:ext cx="12191999" cy="254000"/>
          </a:xfrm>
          <a:prstGeom prst="rect">
            <a:avLst/>
          </a:prstGeom>
          <a:solidFill>
            <a:schemeClr val="tx2">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A474781-A594-4AB4-987C-086BBD85E8FD}"/>
              </a:ext>
            </a:extLst>
          </p:cNvPr>
          <p:cNvSpPr/>
          <p:nvPr/>
        </p:nvSpPr>
        <p:spPr>
          <a:xfrm>
            <a:off x="-3632" y="6768322"/>
            <a:ext cx="12191999" cy="81643"/>
          </a:xfrm>
          <a:prstGeom prst="rect">
            <a:avLst/>
          </a:prstGeom>
          <a:solidFill>
            <a:schemeClr val="tx2">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AEFDABFF-6C88-4DA8-8232-BECF6DABC674}"/>
              </a:ext>
            </a:extLst>
          </p:cNvPr>
          <p:cNvSpPr txBox="1"/>
          <p:nvPr/>
        </p:nvSpPr>
        <p:spPr>
          <a:xfrm>
            <a:off x="234406" y="2584268"/>
            <a:ext cx="26615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The population is generally </a:t>
            </a:r>
            <a:r>
              <a:rPr lang="en-GB" sz="1200" b="1" dirty="0">
                <a:latin typeface="Arial"/>
                <a:ea typeface="+mn-lt"/>
                <a:cs typeface="+mn-lt"/>
              </a:rPr>
              <a:t>older</a:t>
            </a:r>
            <a:r>
              <a:rPr lang="en-GB" sz="1200" dirty="0">
                <a:latin typeface="Arial"/>
                <a:ea typeface="+mn-lt"/>
                <a:cs typeface="+mn-lt"/>
              </a:rPr>
              <a:t> than the England population.</a:t>
            </a:r>
            <a:endParaRPr lang="en-US" sz="1200" dirty="0">
              <a:latin typeface="Arial"/>
              <a:ea typeface="+mn-lt"/>
              <a:cs typeface="+mn-lt"/>
            </a:endParaRPr>
          </a:p>
        </p:txBody>
      </p:sp>
      <p:sp>
        <p:nvSpPr>
          <p:cNvPr id="6" name="TextBox 5">
            <a:extLst>
              <a:ext uri="{FF2B5EF4-FFF2-40B4-BE49-F238E27FC236}">
                <a16:creationId xmlns:a16="http://schemas.microsoft.com/office/drawing/2014/main" id="{05F67E14-F564-48DD-AFFC-249B05F0A8AA}"/>
              </a:ext>
            </a:extLst>
          </p:cNvPr>
          <p:cNvSpPr txBox="1"/>
          <p:nvPr/>
        </p:nvSpPr>
        <p:spPr>
          <a:xfrm>
            <a:off x="1246323" y="1342117"/>
            <a:ext cx="1645557" cy="9848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Arial"/>
                <a:cs typeface="Arial"/>
              </a:rPr>
              <a:t>1,033,000</a:t>
            </a:r>
            <a:r>
              <a:rPr lang="en-US" sz="1200" dirty="0">
                <a:latin typeface="Arial"/>
                <a:cs typeface="Arial"/>
              </a:rPr>
              <a:t> residents</a:t>
            </a:r>
          </a:p>
          <a:p>
            <a:endParaRPr lang="en-US" sz="1200" dirty="0">
              <a:latin typeface="Arial"/>
              <a:cs typeface="Arial"/>
            </a:endParaRPr>
          </a:p>
          <a:p>
            <a:r>
              <a:rPr lang="en-US" sz="1400" b="1" dirty="0">
                <a:latin typeface="Arial"/>
                <a:cs typeface="Calibri"/>
              </a:rPr>
              <a:t>1 in 5</a:t>
            </a:r>
            <a:r>
              <a:rPr lang="en-US" sz="1400" dirty="0">
                <a:latin typeface="Arial"/>
                <a:cs typeface="Calibri"/>
              </a:rPr>
              <a:t> </a:t>
            </a:r>
            <a:r>
              <a:rPr lang="en-US" sz="1200" dirty="0">
                <a:latin typeface="Arial"/>
                <a:cs typeface="Calibri"/>
              </a:rPr>
              <a:t>are over</a:t>
            </a:r>
            <a:r>
              <a:rPr lang="en-US" sz="1400" dirty="0">
                <a:latin typeface="Arial"/>
                <a:cs typeface="Calibri"/>
              </a:rPr>
              <a:t> </a:t>
            </a:r>
            <a:r>
              <a:rPr lang="en-US" sz="1400" b="1" dirty="0">
                <a:latin typeface="Arial"/>
                <a:cs typeface="Calibri"/>
              </a:rPr>
              <a:t>65</a:t>
            </a:r>
          </a:p>
          <a:p>
            <a:r>
              <a:rPr lang="en-US" sz="1400" b="1" dirty="0">
                <a:latin typeface="Arial"/>
                <a:cs typeface="Calibri"/>
              </a:rPr>
              <a:t>1 in 20</a:t>
            </a:r>
            <a:r>
              <a:rPr lang="en-US" dirty="0">
                <a:latin typeface="Arial"/>
                <a:cs typeface="Calibri"/>
              </a:rPr>
              <a:t> </a:t>
            </a:r>
            <a:r>
              <a:rPr lang="en-US" sz="1200" dirty="0">
                <a:latin typeface="Arial"/>
                <a:cs typeface="Calibri"/>
              </a:rPr>
              <a:t>are under</a:t>
            </a:r>
            <a:r>
              <a:rPr lang="en-US" sz="1400" dirty="0">
                <a:latin typeface="Arial"/>
                <a:cs typeface="Calibri"/>
              </a:rPr>
              <a:t> </a:t>
            </a:r>
            <a:r>
              <a:rPr lang="en-US" sz="1400" b="1" dirty="0">
                <a:latin typeface="Arial"/>
                <a:cs typeface="Calibri"/>
              </a:rPr>
              <a:t>5</a:t>
            </a:r>
          </a:p>
        </p:txBody>
      </p:sp>
      <p:sp>
        <p:nvSpPr>
          <p:cNvPr id="8" name="TextBox 7">
            <a:extLst>
              <a:ext uri="{FF2B5EF4-FFF2-40B4-BE49-F238E27FC236}">
                <a16:creationId xmlns:a16="http://schemas.microsoft.com/office/drawing/2014/main" id="{9A787719-AF8A-4EE7-A4CD-150611EFA002}"/>
              </a:ext>
            </a:extLst>
          </p:cNvPr>
          <p:cNvSpPr txBox="1"/>
          <p:nvPr/>
        </p:nvSpPr>
        <p:spPr>
          <a:xfrm>
            <a:off x="3816532" y="1264193"/>
            <a:ext cx="270292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Norfolk and Waveney population is expected to </a:t>
            </a:r>
            <a:r>
              <a:rPr lang="en-GB" sz="1400" b="1" dirty="0">
                <a:latin typeface="Arial"/>
                <a:ea typeface="+mn-lt"/>
                <a:cs typeface="+mn-lt"/>
              </a:rPr>
              <a:t>grow</a:t>
            </a:r>
            <a:r>
              <a:rPr lang="en-GB" sz="1200" dirty="0">
                <a:latin typeface="Arial"/>
                <a:ea typeface="+mn-lt"/>
                <a:cs typeface="+mn-lt"/>
              </a:rPr>
              <a:t> by about </a:t>
            </a:r>
            <a:r>
              <a:rPr lang="en-GB" sz="1400" b="1" dirty="0">
                <a:latin typeface="Arial"/>
                <a:ea typeface="+mn-lt"/>
                <a:cs typeface="+mn-lt"/>
              </a:rPr>
              <a:t>110,000</a:t>
            </a:r>
            <a:r>
              <a:rPr lang="en-GB" sz="1200" dirty="0">
                <a:latin typeface="Arial"/>
                <a:ea typeface="+mn-lt"/>
                <a:cs typeface="+mn-lt"/>
              </a:rPr>
              <a:t> people between 2020 and 2040, the </a:t>
            </a:r>
            <a:r>
              <a:rPr lang="en-GB" sz="1200" b="1" dirty="0">
                <a:latin typeface="Arial"/>
                <a:ea typeface="+mn-lt"/>
                <a:cs typeface="+mn-lt"/>
              </a:rPr>
              <a:t>largest growth</a:t>
            </a:r>
            <a:r>
              <a:rPr lang="en-GB" sz="1200" dirty="0">
                <a:latin typeface="Arial"/>
                <a:ea typeface="+mn-lt"/>
                <a:cs typeface="+mn-lt"/>
              </a:rPr>
              <a:t> is expected in the </a:t>
            </a:r>
            <a:r>
              <a:rPr lang="en-GB" sz="1200" b="1" dirty="0">
                <a:latin typeface="Arial"/>
                <a:ea typeface="+mn-lt"/>
                <a:cs typeface="+mn-lt"/>
              </a:rPr>
              <a:t>older</a:t>
            </a:r>
            <a:r>
              <a:rPr lang="en-GB" sz="1200" dirty="0">
                <a:latin typeface="Arial"/>
                <a:ea typeface="+mn-lt"/>
                <a:cs typeface="+mn-lt"/>
              </a:rPr>
              <a:t> age bands.</a:t>
            </a:r>
            <a:endParaRPr lang="en-US" dirty="0">
              <a:latin typeface="Arial"/>
              <a:ea typeface="+mn-lt"/>
              <a:cs typeface="+mn-lt"/>
            </a:endParaRPr>
          </a:p>
        </p:txBody>
      </p:sp>
      <p:sp>
        <p:nvSpPr>
          <p:cNvPr id="10" name="TextBox 9">
            <a:extLst>
              <a:ext uri="{FF2B5EF4-FFF2-40B4-BE49-F238E27FC236}">
                <a16:creationId xmlns:a16="http://schemas.microsoft.com/office/drawing/2014/main" id="{182735F4-A4BB-41AB-832D-35191EF19D81}"/>
              </a:ext>
            </a:extLst>
          </p:cNvPr>
          <p:cNvSpPr txBox="1"/>
          <p:nvPr/>
        </p:nvSpPr>
        <p:spPr>
          <a:xfrm>
            <a:off x="1045949" y="3740708"/>
            <a:ext cx="1681842"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latin typeface="Arial"/>
                <a:cs typeface="Arial"/>
              </a:rPr>
              <a:t>Births are declining</a:t>
            </a:r>
            <a:endParaRPr lang="en-US" sz="1200" b="1" dirty="0">
              <a:latin typeface="Arial"/>
              <a:cs typeface="Arial"/>
            </a:endParaRPr>
          </a:p>
          <a:p>
            <a:endParaRPr lang="en-GB" sz="1200" dirty="0">
              <a:latin typeface="Arial"/>
              <a:cs typeface="Arial"/>
            </a:endParaRPr>
          </a:p>
          <a:p>
            <a:endParaRPr lang="en-GB" sz="1200" dirty="0">
              <a:latin typeface="Arial"/>
              <a:cs typeface="Arial"/>
            </a:endParaRPr>
          </a:p>
          <a:p>
            <a:endParaRPr lang="en-GB" sz="1200" dirty="0">
              <a:latin typeface="Arial"/>
              <a:cs typeface="Arial"/>
            </a:endParaRPr>
          </a:p>
          <a:p>
            <a:endParaRPr lang="en-GB" sz="1200" dirty="0">
              <a:latin typeface="Arial"/>
              <a:cs typeface="Arial"/>
            </a:endParaRPr>
          </a:p>
          <a:p>
            <a:r>
              <a:rPr lang="en-GB" sz="1200" dirty="0">
                <a:latin typeface="Arial"/>
                <a:cs typeface="Arial"/>
              </a:rPr>
              <a:t>In 2019 there were about</a:t>
            </a:r>
            <a:r>
              <a:rPr lang="en-GB" sz="1200" b="1" dirty="0">
                <a:latin typeface="Arial"/>
                <a:cs typeface="Arial"/>
              </a:rPr>
              <a:t> 9,100 births</a:t>
            </a:r>
            <a:r>
              <a:rPr lang="en-GB" sz="1200" dirty="0">
                <a:latin typeface="Arial"/>
                <a:cs typeface="Arial"/>
              </a:rPr>
              <a:t>.</a:t>
            </a:r>
          </a:p>
          <a:p>
            <a:endParaRPr lang="en-GB" sz="1200" dirty="0">
              <a:latin typeface="Arial"/>
              <a:cs typeface="Arial"/>
            </a:endParaRPr>
          </a:p>
          <a:p>
            <a:endParaRPr lang="en-GB" sz="1200" dirty="0">
              <a:latin typeface="Arial"/>
              <a:cs typeface="Arial"/>
            </a:endParaRPr>
          </a:p>
          <a:p>
            <a:endParaRPr lang="en-GB" sz="1200" dirty="0">
              <a:latin typeface="Arial"/>
              <a:cs typeface="Arial"/>
            </a:endParaRPr>
          </a:p>
          <a:p>
            <a:r>
              <a:rPr lang="en-GB" sz="1200" dirty="0">
                <a:latin typeface="Arial"/>
                <a:cs typeface="Arial"/>
              </a:rPr>
              <a:t>The</a:t>
            </a:r>
            <a:r>
              <a:rPr lang="en-GB" sz="1200" b="1" dirty="0">
                <a:latin typeface="Arial"/>
                <a:cs typeface="Arial"/>
              </a:rPr>
              <a:t> rate of births</a:t>
            </a:r>
            <a:r>
              <a:rPr lang="en-GB" sz="1200" dirty="0">
                <a:latin typeface="Arial"/>
                <a:cs typeface="Arial"/>
              </a:rPr>
              <a:t> to mothers aged 15-44 is</a:t>
            </a:r>
            <a:r>
              <a:rPr lang="en-GB" sz="1400" dirty="0">
                <a:latin typeface="Arial"/>
                <a:cs typeface="Arial"/>
              </a:rPr>
              <a:t> </a:t>
            </a:r>
            <a:r>
              <a:rPr lang="en-GB" sz="1400" b="1" dirty="0">
                <a:latin typeface="Arial"/>
                <a:cs typeface="Arial"/>
              </a:rPr>
              <a:t>lower</a:t>
            </a:r>
            <a:r>
              <a:rPr lang="en-GB" sz="1200" dirty="0">
                <a:latin typeface="Arial"/>
                <a:cs typeface="Arial"/>
              </a:rPr>
              <a:t> compared to England.</a:t>
            </a:r>
            <a:endParaRPr lang="en-US" sz="1200" dirty="0">
              <a:latin typeface="Arial"/>
              <a:cs typeface="Arial"/>
            </a:endParaRPr>
          </a:p>
        </p:txBody>
      </p:sp>
      <p:pic>
        <p:nvPicPr>
          <p:cNvPr id="17" name="Graphic 18" descr="Baby crawling with solid fill">
            <a:extLst>
              <a:ext uri="{FF2B5EF4-FFF2-40B4-BE49-F238E27FC236}">
                <a16:creationId xmlns:a16="http://schemas.microsoft.com/office/drawing/2014/main" id="{0D744724-67F7-494F-9584-B8FF21E9E2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095" y="4278352"/>
            <a:ext cx="914400" cy="914400"/>
          </a:xfrm>
          <a:prstGeom prst="rect">
            <a:avLst/>
          </a:prstGeom>
        </p:spPr>
      </p:pic>
      <p:pic>
        <p:nvPicPr>
          <p:cNvPr id="19" name="Graphic 19" descr="Pregnant lady outline">
            <a:extLst>
              <a:ext uri="{FF2B5EF4-FFF2-40B4-BE49-F238E27FC236}">
                <a16:creationId xmlns:a16="http://schemas.microsoft.com/office/drawing/2014/main" id="{4DB9B47C-64A3-4723-A897-F56B57D417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864" y="5253988"/>
            <a:ext cx="1168401" cy="1186543"/>
          </a:xfrm>
          <a:prstGeom prst="rect">
            <a:avLst/>
          </a:prstGeom>
        </p:spPr>
      </p:pic>
      <p:pic>
        <p:nvPicPr>
          <p:cNvPr id="21" name="Graphic 21" descr="Bar graph with upward trend with solid fill">
            <a:extLst>
              <a:ext uri="{FF2B5EF4-FFF2-40B4-BE49-F238E27FC236}">
                <a16:creationId xmlns:a16="http://schemas.microsoft.com/office/drawing/2014/main" id="{679FE3FB-48B4-4E9E-A68A-D22E6213DE0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06271" y="1303746"/>
            <a:ext cx="814615" cy="814615"/>
          </a:xfrm>
          <a:prstGeom prst="rect">
            <a:avLst/>
          </a:prstGeom>
        </p:spPr>
      </p:pic>
      <p:cxnSp>
        <p:nvCxnSpPr>
          <p:cNvPr id="23" name="Straight Arrow Connector 22">
            <a:extLst>
              <a:ext uri="{FF2B5EF4-FFF2-40B4-BE49-F238E27FC236}">
                <a16:creationId xmlns:a16="http://schemas.microsoft.com/office/drawing/2014/main" id="{63C5D65D-F363-45DB-B9E7-60E86DAE5A25}"/>
              </a:ext>
            </a:extLst>
          </p:cNvPr>
          <p:cNvCxnSpPr/>
          <p:nvPr/>
        </p:nvCxnSpPr>
        <p:spPr>
          <a:xfrm>
            <a:off x="520794" y="2389855"/>
            <a:ext cx="1796143" cy="9071"/>
          </a:xfrm>
          <a:prstGeom prst="straightConnector1">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FEA975B-CB22-40AF-A216-FDDB81E37DDB}"/>
              </a:ext>
            </a:extLst>
          </p:cNvPr>
          <p:cNvSpPr txBox="1"/>
          <p:nvPr/>
        </p:nvSpPr>
        <p:spPr>
          <a:xfrm>
            <a:off x="2950948" y="3535556"/>
            <a:ext cx="3608976"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There were about </a:t>
            </a:r>
            <a:r>
              <a:rPr lang="en-GB" sz="1200" b="1" dirty="0">
                <a:latin typeface="Arial"/>
                <a:ea typeface="+mn-lt"/>
                <a:cs typeface="+mn-lt"/>
              </a:rPr>
              <a:t>12,700 deaths</a:t>
            </a:r>
            <a:r>
              <a:rPr lang="en-GB" sz="1200" dirty="0">
                <a:latin typeface="Arial"/>
                <a:ea typeface="+mn-lt"/>
                <a:cs typeface="+mn-lt"/>
              </a:rPr>
              <a:t>  in 2020. </a:t>
            </a:r>
            <a:endParaRPr lang="en-US" sz="1200" dirty="0">
              <a:latin typeface="Arial"/>
              <a:ea typeface="+mn-lt"/>
              <a:cs typeface="+mn-lt"/>
            </a:endParaRPr>
          </a:p>
          <a:p>
            <a:endParaRPr lang="en-GB" sz="1200" dirty="0">
              <a:latin typeface="Arial"/>
              <a:ea typeface="+mn-lt"/>
              <a:cs typeface="+mn-lt"/>
            </a:endParaRPr>
          </a:p>
          <a:p>
            <a:r>
              <a:rPr lang="en-GB" sz="1200" dirty="0">
                <a:latin typeface="Arial"/>
                <a:ea typeface="+mn-lt"/>
                <a:cs typeface="+mn-lt"/>
              </a:rPr>
              <a:t>All cause mortality rates are </a:t>
            </a:r>
            <a:r>
              <a:rPr lang="en-GB" sz="1400" b="1" dirty="0">
                <a:latin typeface="Arial"/>
                <a:ea typeface="+mn-lt"/>
                <a:cs typeface="+mn-lt"/>
              </a:rPr>
              <a:t>lower</a:t>
            </a:r>
            <a:r>
              <a:rPr lang="en-GB" sz="1200" dirty="0">
                <a:latin typeface="Arial"/>
                <a:ea typeface="+mn-lt"/>
                <a:cs typeface="+mn-lt"/>
              </a:rPr>
              <a:t> than England</a:t>
            </a:r>
            <a:endParaRPr lang="en-US" dirty="0"/>
          </a:p>
        </p:txBody>
      </p:sp>
      <p:sp>
        <p:nvSpPr>
          <p:cNvPr id="27" name="TextBox 26">
            <a:extLst>
              <a:ext uri="{FF2B5EF4-FFF2-40B4-BE49-F238E27FC236}">
                <a16:creationId xmlns:a16="http://schemas.microsoft.com/office/drawing/2014/main" id="{9A199D30-A21C-416E-BCF9-66FCE22D6977}"/>
              </a:ext>
            </a:extLst>
          </p:cNvPr>
          <p:cNvSpPr txBox="1"/>
          <p:nvPr/>
        </p:nvSpPr>
        <p:spPr>
          <a:xfrm>
            <a:off x="2971703" y="4623031"/>
            <a:ext cx="361405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Leading causes of </a:t>
            </a:r>
            <a:r>
              <a:rPr lang="en-GB" sz="1200" b="1" dirty="0">
                <a:latin typeface="Arial"/>
                <a:ea typeface="+mn-lt"/>
                <a:cs typeface="+mn-lt"/>
              </a:rPr>
              <a:t>death for males and females</a:t>
            </a:r>
            <a:r>
              <a:rPr lang="en-GB" sz="1200" dirty="0">
                <a:latin typeface="Arial"/>
                <a:ea typeface="+mn-lt"/>
                <a:cs typeface="+mn-lt"/>
              </a:rPr>
              <a:t>; </a:t>
            </a:r>
            <a:endParaRPr lang="en-US" sz="1200" dirty="0">
              <a:latin typeface="Arial"/>
              <a:ea typeface="+mn-lt"/>
              <a:cs typeface="Arial"/>
            </a:endParaRPr>
          </a:p>
        </p:txBody>
      </p:sp>
      <p:pic>
        <p:nvPicPr>
          <p:cNvPr id="33" name="Graphic 33" descr="Brain outline">
            <a:extLst>
              <a:ext uri="{FF2B5EF4-FFF2-40B4-BE49-F238E27FC236}">
                <a16:creationId xmlns:a16="http://schemas.microsoft.com/office/drawing/2014/main" id="{6FD8B696-C78B-4141-8B1E-744616CAF0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89779" y="4922452"/>
            <a:ext cx="488044" cy="469902"/>
          </a:xfrm>
          <a:prstGeom prst="rect">
            <a:avLst/>
          </a:prstGeom>
        </p:spPr>
      </p:pic>
      <p:pic>
        <p:nvPicPr>
          <p:cNvPr id="34" name="Graphic 34" descr="Covid-19 outline">
            <a:extLst>
              <a:ext uri="{FF2B5EF4-FFF2-40B4-BE49-F238E27FC236}">
                <a16:creationId xmlns:a16="http://schemas.microsoft.com/office/drawing/2014/main" id="{C8A9373E-A875-4633-9F74-77F7949B6BA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678351" y="5403240"/>
            <a:ext cx="469901" cy="469900"/>
          </a:xfrm>
          <a:prstGeom prst="rect">
            <a:avLst/>
          </a:prstGeom>
        </p:spPr>
      </p:pic>
      <p:pic>
        <p:nvPicPr>
          <p:cNvPr id="35" name="Graphic 35" descr="Lungs with virus outline">
            <a:extLst>
              <a:ext uri="{FF2B5EF4-FFF2-40B4-BE49-F238E27FC236}">
                <a16:creationId xmlns:a16="http://schemas.microsoft.com/office/drawing/2014/main" id="{1900DCD5-2804-4B58-8B8B-24AE12FC97F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381137" y="5693526"/>
            <a:ext cx="624115" cy="624115"/>
          </a:xfrm>
          <a:prstGeom prst="rect">
            <a:avLst/>
          </a:prstGeom>
        </p:spPr>
      </p:pic>
      <p:sp>
        <p:nvSpPr>
          <p:cNvPr id="36" name="TextBox 35">
            <a:extLst>
              <a:ext uri="{FF2B5EF4-FFF2-40B4-BE49-F238E27FC236}">
                <a16:creationId xmlns:a16="http://schemas.microsoft.com/office/drawing/2014/main" id="{DA6DB2CA-26AE-461A-ABA5-D616D5E2855A}"/>
              </a:ext>
            </a:extLst>
          </p:cNvPr>
          <p:cNvSpPr txBox="1"/>
          <p:nvPr/>
        </p:nvSpPr>
        <p:spPr>
          <a:xfrm>
            <a:off x="3575595" y="5305268"/>
            <a:ext cx="121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Heart Disease</a:t>
            </a:r>
            <a:endParaRPr lang="en-US" sz="1200" dirty="0"/>
          </a:p>
        </p:txBody>
      </p:sp>
      <p:pic>
        <p:nvPicPr>
          <p:cNvPr id="37" name="Graphic 31" descr="Heart with pulse outline">
            <a:extLst>
              <a:ext uri="{FF2B5EF4-FFF2-40B4-BE49-F238E27FC236}">
                <a16:creationId xmlns:a16="http://schemas.microsoft.com/office/drawing/2014/main" id="{10250427-CF06-4904-9063-FEBC44A9D3E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20209" y="5167383"/>
            <a:ext cx="542473" cy="551544"/>
          </a:xfrm>
          <a:prstGeom prst="rect">
            <a:avLst/>
          </a:prstGeom>
        </p:spPr>
      </p:pic>
      <p:sp>
        <p:nvSpPr>
          <p:cNvPr id="38" name="TextBox 37">
            <a:extLst>
              <a:ext uri="{FF2B5EF4-FFF2-40B4-BE49-F238E27FC236}">
                <a16:creationId xmlns:a16="http://schemas.microsoft.com/office/drawing/2014/main" id="{96023691-EF2D-49C6-8028-8EBCB345EF86}"/>
              </a:ext>
            </a:extLst>
          </p:cNvPr>
          <p:cNvSpPr txBox="1"/>
          <p:nvPr/>
        </p:nvSpPr>
        <p:spPr>
          <a:xfrm>
            <a:off x="3239950" y="5795126"/>
            <a:ext cx="1146628" cy="467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Stroke and </a:t>
            </a:r>
            <a:endParaRPr lang="en-US" dirty="0">
              <a:latin typeface="Calibri" panose="020F0502020204030204"/>
              <a:cs typeface="Calibri" panose="020F0502020204030204"/>
            </a:endParaRPr>
          </a:p>
          <a:p>
            <a:r>
              <a:rPr lang="en-GB" sz="1200" dirty="0">
                <a:latin typeface="Arial"/>
                <a:cs typeface="Arial"/>
              </a:rPr>
              <a:t>Lung Cancer</a:t>
            </a:r>
            <a:endParaRPr lang="en-US" dirty="0">
              <a:cs typeface="Calibri"/>
            </a:endParaRPr>
          </a:p>
        </p:txBody>
      </p:sp>
      <p:sp>
        <p:nvSpPr>
          <p:cNvPr id="39" name="TextBox 38">
            <a:extLst>
              <a:ext uri="{FF2B5EF4-FFF2-40B4-BE49-F238E27FC236}">
                <a16:creationId xmlns:a16="http://schemas.microsoft.com/office/drawing/2014/main" id="{8757F880-BB68-496C-BA98-E9E0A828BF72}"/>
              </a:ext>
            </a:extLst>
          </p:cNvPr>
          <p:cNvSpPr txBox="1"/>
          <p:nvPr/>
        </p:nvSpPr>
        <p:spPr>
          <a:xfrm>
            <a:off x="4827451" y="5495768"/>
            <a:ext cx="121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COVID-19</a:t>
            </a:r>
            <a:endParaRPr lang="en-US" dirty="0"/>
          </a:p>
        </p:txBody>
      </p:sp>
      <p:sp>
        <p:nvSpPr>
          <p:cNvPr id="40" name="TextBox 39">
            <a:extLst>
              <a:ext uri="{FF2B5EF4-FFF2-40B4-BE49-F238E27FC236}">
                <a16:creationId xmlns:a16="http://schemas.microsoft.com/office/drawing/2014/main" id="{15B58435-E7A9-480D-85B5-04EDD5E8344B}"/>
              </a:ext>
            </a:extLst>
          </p:cNvPr>
          <p:cNvSpPr txBox="1"/>
          <p:nvPr/>
        </p:nvSpPr>
        <p:spPr>
          <a:xfrm>
            <a:off x="5027023" y="4978696"/>
            <a:ext cx="179977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Dementia and Alzheimer’s</a:t>
            </a:r>
            <a:endParaRPr lang="en-US" dirty="0"/>
          </a:p>
        </p:txBody>
      </p:sp>
      <p:sp>
        <p:nvSpPr>
          <p:cNvPr id="41" name="TextBox 40">
            <a:extLst>
              <a:ext uri="{FF2B5EF4-FFF2-40B4-BE49-F238E27FC236}">
                <a16:creationId xmlns:a16="http://schemas.microsoft.com/office/drawing/2014/main" id="{73F08461-820D-4DC0-8144-B590462BD3C4}"/>
              </a:ext>
            </a:extLst>
          </p:cNvPr>
          <p:cNvSpPr txBox="1"/>
          <p:nvPr/>
        </p:nvSpPr>
        <p:spPr>
          <a:xfrm>
            <a:off x="6774543" y="1468846"/>
            <a:ext cx="2697117"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Almost </a:t>
            </a:r>
            <a:r>
              <a:rPr lang="en-GB" sz="1400" b="1" dirty="0">
                <a:latin typeface="Arial"/>
                <a:cs typeface="Arial"/>
              </a:rPr>
              <a:t>164,000</a:t>
            </a:r>
            <a:r>
              <a:rPr lang="en-GB" sz="1200" dirty="0">
                <a:latin typeface="Arial"/>
                <a:cs typeface="Arial"/>
              </a:rPr>
              <a:t> people live in communities that are in the        </a:t>
            </a:r>
            <a:endParaRPr lang="en-GB" sz="1200" b="1" dirty="0">
              <a:latin typeface="Arial"/>
              <a:cs typeface="Arial"/>
            </a:endParaRPr>
          </a:p>
        </p:txBody>
      </p:sp>
      <p:pic>
        <p:nvPicPr>
          <p:cNvPr id="42" name="Graphic 42" descr="Farm scene with solid fill">
            <a:extLst>
              <a:ext uri="{FF2B5EF4-FFF2-40B4-BE49-F238E27FC236}">
                <a16:creationId xmlns:a16="http://schemas.microsoft.com/office/drawing/2014/main" id="{A891FDE2-B9E0-4AE9-9ECF-BBC02C2F429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775372" y="2472871"/>
            <a:ext cx="478972" cy="497115"/>
          </a:xfrm>
          <a:prstGeom prst="rect">
            <a:avLst/>
          </a:prstGeom>
        </p:spPr>
      </p:pic>
      <p:pic>
        <p:nvPicPr>
          <p:cNvPr id="43" name="Graphic 43" descr="City with solid fill">
            <a:extLst>
              <a:ext uri="{FF2B5EF4-FFF2-40B4-BE49-F238E27FC236}">
                <a16:creationId xmlns:a16="http://schemas.microsoft.com/office/drawing/2014/main" id="{BDB8EC75-8198-402B-AD18-BECC723E27A9}"/>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1362870" y="1692728"/>
            <a:ext cx="624115" cy="624115"/>
          </a:xfrm>
          <a:prstGeom prst="rect">
            <a:avLst/>
          </a:prstGeom>
        </p:spPr>
      </p:pic>
      <p:sp>
        <p:nvSpPr>
          <p:cNvPr id="44" name="TextBox 43">
            <a:extLst>
              <a:ext uri="{FF2B5EF4-FFF2-40B4-BE49-F238E27FC236}">
                <a16:creationId xmlns:a16="http://schemas.microsoft.com/office/drawing/2014/main" id="{8B475F75-E728-40A9-AFC0-FB03DEBB0E0E}"/>
              </a:ext>
            </a:extLst>
          </p:cNvPr>
          <p:cNvSpPr txBox="1"/>
          <p:nvPr/>
        </p:nvSpPr>
        <p:spPr>
          <a:xfrm>
            <a:off x="10364561" y="2399845"/>
            <a:ext cx="217169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But there are also </a:t>
            </a:r>
            <a:endParaRPr lang="en-US" sz="1200" dirty="0">
              <a:latin typeface="Calibri" panose="020F0502020204030204"/>
              <a:cs typeface="Calibri" panose="020F0502020204030204"/>
            </a:endParaRPr>
          </a:p>
          <a:p>
            <a:r>
              <a:rPr lang="en-GB" sz="1200" dirty="0">
                <a:latin typeface="Arial"/>
                <a:cs typeface="Arial"/>
              </a:rPr>
              <a:t>pockets of deprivation </a:t>
            </a:r>
            <a:endParaRPr lang="en-US" sz="1200" dirty="0">
              <a:latin typeface="Calibri" panose="020F0502020204030204"/>
              <a:cs typeface="Calibri"/>
            </a:endParaRPr>
          </a:p>
          <a:p>
            <a:r>
              <a:rPr lang="en-GB" sz="1200" dirty="0">
                <a:latin typeface="Arial"/>
                <a:cs typeface="Arial"/>
              </a:rPr>
              <a:t>in rural areas too.</a:t>
            </a:r>
            <a:endParaRPr lang="en-US" sz="1200" dirty="0">
              <a:cs typeface="Calibri"/>
            </a:endParaRPr>
          </a:p>
        </p:txBody>
      </p:sp>
      <p:sp>
        <p:nvSpPr>
          <p:cNvPr id="45" name="TextBox 44">
            <a:extLst>
              <a:ext uri="{FF2B5EF4-FFF2-40B4-BE49-F238E27FC236}">
                <a16:creationId xmlns:a16="http://schemas.microsoft.com/office/drawing/2014/main" id="{4E6FDD43-1D21-4B02-A860-6D1D0573EB3C}"/>
              </a:ext>
            </a:extLst>
          </p:cNvPr>
          <p:cNvSpPr txBox="1"/>
          <p:nvPr/>
        </p:nvSpPr>
        <p:spPr>
          <a:xfrm>
            <a:off x="9681934" y="1336221"/>
            <a:ext cx="259805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The most deprived communities are in the urban areas of Great Yarmouth, King’s Lynn, </a:t>
            </a:r>
            <a:endParaRPr lang="en-US" sz="1200" dirty="0">
              <a:latin typeface="Calibri" panose="020F0502020204030204"/>
              <a:cs typeface="Calibri" panose="020F0502020204030204"/>
            </a:endParaRPr>
          </a:p>
          <a:p>
            <a:r>
              <a:rPr lang="en-GB" sz="1200" dirty="0">
                <a:latin typeface="Arial"/>
                <a:cs typeface="Arial"/>
              </a:rPr>
              <a:t>Lowestoft, Norwich </a:t>
            </a:r>
            <a:endParaRPr lang="en-US" sz="1200" dirty="0">
              <a:latin typeface="Calibri" panose="020F0502020204030204"/>
              <a:cs typeface="Calibri"/>
            </a:endParaRPr>
          </a:p>
          <a:p>
            <a:r>
              <a:rPr lang="en-GB" sz="1200" dirty="0">
                <a:latin typeface="Arial"/>
                <a:cs typeface="Arial"/>
              </a:rPr>
              <a:t>and Thetford. </a:t>
            </a:r>
            <a:endParaRPr lang="en-US" sz="1200" dirty="0">
              <a:cs typeface="Calibri"/>
            </a:endParaRPr>
          </a:p>
        </p:txBody>
      </p:sp>
      <p:pic>
        <p:nvPicPr>
          <p:cNvPr id="47" name="Graphic 47" descr="Neighborhood with solid fill">
            <a:extLst>
              <a:ext uri="{FF2B5EF4-FFF2-40B4-BE49-F238E27FC236}">
                <a16:creationId xmlns:a16="http://schemas.microsoft.com/office/drawing/2014/main" id="{5D544175-629F-4768-B1D3-0101ACEEB3B9}"/>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842034" y="2037443"/>
            <a:ext cx="914400" cy="914400"/>
          </a:xfrm>
          <a:prstGeom prst="rect">
            <a:avLst/>
          </a:prstGeom>
        </p:spPr>
      </p:pic>
      <p:sp>
        <p:nvSpPr>
          <p:cNvPr id="48" name="TextBox 47">
            <a:extLst>
              <a:ext uri="{FF2B5EF4-FFF2-40B4-BE49-F238E27FC236}">
                <a16:creationId xmlns:a16="http://schemas.microsoft.com/office/drawing/2014/main" id="{47A231F3-58F7-4D5C-A2F7-BF0791429C6C}"/>
              </a:ext>
            </a:extLst>
          </p:cNvPr>
          <p:cNvSpPr txBox="1"/>
          <p:nvPr/>
        </p:nvSpPr>
        <p:spPr>
          <a:xfrm>
            <a:off x="7995285" y="2082165"/>
            <a:ext cx="99822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latin typeface="Arial"/>
                <a:cs typeface="Arial"/>
              </a:rPr>
              <a:t>20% most deprived in England.</a:t>
            </a:r>
            <a:r>
              <a:rPr lang="en-GB" sz="1200" dirty="0">
                <a:latin typeface="Arial"/>
                <a:cs typeface="Arial"/>
              </a:rPr>
              <a:t> </a:t>
            </a:r>
            <a:endParaRPr lang="en-US" sz="1200" dirty="0"/>
          </a:p>
        </p:txBody>
      </p:sp>
      <p:cxnSp>
        <p:nvCxnSpPr>
          <p:cNvPr id="49" name="Straight Arrow Connector 48">
            <a:extLst>
              <a:ext uri="{FF2B5EF4-FFF2-40B4-BE49-F238E27FC236}">
                <a16:creationId xmlns:a16="http://schemas.microsoft.com/office/drawing/2014/main" id="{BD6E2D5D-F315-47B8-B288-39F8949553CE}"/>
              </a:ext>
            </a:extLst>
          </p:cNvPr>
          <p:cNvCxnSpPr>
            <a:cxnSpLocks/>
          </p:cNvCxnSpPr>
          <p:nvPr/>
        </p:nvCxnSpPr>
        <p:spPr>
          <a:xfrm>
            <a:off x="9411063" y="1460864"/>
            <a:ext cx="0" cy="1490979"/>
          </a:xfrm>
          <a:prstGeom prst="straightConnector1">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3BA42AC-9012-4FFB-8C6E-BD7FC5D677C7}"/>
              </a:ext>
            </a:extLst>
          </p:cNvPr>
          <p:cNvCxnSpPr>
            <a:cxnSpLocks/>
          </p:cNvCxnSpPr>
          <p:nvPr/>
        </p:nvCxnSpPr>
        <p:spPr>
          <a:xfrm>
            <a:off x="3696063" y="4422980"/>
            <a:ext cx="1796143" cy="9071"/>
          </a:xfrm>
          <a:prstGeom prst="straightConnector1">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1288D5C-3B56-450D-A2A2-505BD4D792F9}"/>
              </a:ext>
            </a:extLst>
          </p:cNvPr>
          <p:cNvSpPr txBox="1"/>
          <p:nvPr/>
        </p:nvSpPr>
        <p:spPr>
          <a:xfrm>
            <a:off x="2887980" y="2407920"/>
            <a:ext cx="3634740"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Norfolk and Waveney is </a:t>
            </a:r>
            <a:r>
              <a:rPr lang="en-GB" sz="1200" b="1" dirty="0">
                <a:latin typeface="Arial"/>
                <a:ea typeface="+mn-lt"/>
                <a:cs typeface="+mn-lt"/>
              </a:rPr>
              <a:t>less</a:t>
            </a:r>
            <a:r>
              <a:rPr lang="en-GB" sz="1200" dirty="0">
                <a:latin typeface="Arial"/>
                <a:ea typeface="+mn-lt"/>
                <a:cs typeface="+mn-lt"/>
              </a:rPr>
              <a:t> </a:t>
            </a:r>
            <a:r>
              <a:rPr lang="en-GB" sz="1200" b="1" dirty="0">
                <a:latin typeface="Arial"/>
                <a:ea typeface="+mn-lt"/>
                <a:cs typeface="+mn-lt"/>
              </a:rPr>
              <a:t>ethnically diverse</a:t>
            </a:r>
            <a:r>
              <a:rPr lang="en-GB" sz="1200" dirty="0">
                <a:latin typeface="Arial"/>
                <a:ea typeface="+mn-lt"/>
                <a:cs typeface="+mn-lt"/>
              </a:rPr>
              <a:t> than England, about </a:t>
            </a:r>
            <a:r>
              <a:rPr lang="en-GB" sz="1400" b="1" dirty="0">
                <a:latin typeface="Arial"/>
                <a:ea typeface="+mn-lt"/>
                <a:cs typeface="+mn-lt"/>
              </a:rPr>
              <a:t>9%</a:t>
            </a:r>
            <a:r>
              <a:rPr lang="en-GB" sz="1200" dirty="0">
                <a:latin typeface="Arial"/>
                <a:ea typeface="+mn-lt"/>
                <a:cs typeface="+mn-lt"/>
              </a:rPr>
              <a:t> are non-white British compared to </a:t>
            </a:r>
            <a:r>
              <a:rPr lang="en-GB" sz="1200" b="1" dirty="0">
                <a:latin typeface="Arial"/>
                <a:ea typeface="+mn-lt"/>
                <a:cs typeface="+mn-lt"/>
              </a:rPr>
              <a:t>21%</a:t>
            </a:r>
            <a:r>
              <a:rPr lang="en-GB" sz="1200" dirty="0">
                <a:latin typeface="Arial"/>
                <a:ea typeface="+mn-lt"/>
                <a:cs typeface="+mn-lt"/>
              </a:rPr>
              <a:t> in England.</a:t>
            </a:r>
            <a:endParaRPr lang="en-US" sz="1200" dirty="0">
              <a:latin typeface="Arial"/>
            </a:endParaRPr>
          </a:p>
        </p:txBody>
      </p:sp>
      <p:cxnSp>
        <p:nvCxnSpPr>
          <p:cNvPr id="52" name="Straight Arrow Connector 51">
            <a:extLst>
              <a:ext uri="{FF2B5EF4-FFF2-40B4-BE49-F238E27FC236}">
                <a16:creationId xmlns:a16="http://schemas.microsoft.com/office/drawing/2014/main" id="{F14CC112-F11F-4595-B63A-47884EB94AEC}"/>
              </a:ext>
            </a:extLst>
          </p:cNvPr>
          <p:cNvCxnSpPr>
            <a:cxnSpLocks/>
          </p:cNvCxnSpPr>
          <p:nvPr/>
        </p:nvCxnSpPr>
        <p:spPr>
          <a:xfrm>
            <a:off x="3734163" y="2352404"/>
            <a:ext cx="1796143" cy="9071"/>
          </a:xfrm>
          <a:prstGeom prst="straightConnector1">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6CA1F308-E581-49FE-861D-AB5C5A74A48A}"/>
              </a:ext>
            </a:extLst>
          </p:cNvPr>
          <p:cNvSpPr txBox="1"/>
          <p:nvPr/>
        </p:nvSpPr>
        <p:spPr>
          <a:xfrm>
            <a:off x="6715760" y="3670190"/>
            <a:ext cx="2788920" cy="27392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Life expectancy is almost </a:t>
            </a:r>
            <a:endParaRPr lang="en-US" sz="1200" dirty="0">
              <a:latin typeface="Arial"/>
              <a:ea typeface="+mn-lt"/>
              <a:cs typeface="Arial"/>
            </a:endParaRPr>
          </a:p>
          <a:p>
            <a:r>
              <a:rPr lang="en-GB" sz="1400" b="1" dirty="0">
                <a:latin typeface="Arial"/>
                <a:ea typeface="+mn-lt"/>
                <a:cs typeface="+mn-lt"/>
              </a:rPr>
              <a:t>80 </a:t>
            </a:r>
            <a:r>
              <a:rPr lang="en-GB" sz="1200" b="1" dirty="0">
                <a:latin typeface="Arial"/>
                <a:ea typeface="+mn-lt"/>
                <a:cs typeface="+mn-lt"/>
              </a:rPr>
              <a:t>years for males</a:t>
            </a:r>
            <a:r>
              <a:rPr lang="en-GB" sz="1200" dirty="0">
                <a:latin typeface="Arial"/>
                <a:ea typeface="+mn-lt"/>
                <a:cs typeface="+mn-lt"/>
              </a:rPr>
              <a:t> and </a:t>
            </a:r>
            <a:endParaRPr lang="en-US" sz="1200" dirty="0">
              <a:latin typeface="Arial"/>
              <a:ea typeface="+mn-lt"/>
              <a:cs typeface="Arial"/>
            </a:endParaRPr>
          </a:p>
          <a:p>
            <a:r>
              <a:rPr lang="en-GB" sz="1400" b="1" dirty="0">
                <a:latin typeface="Arial"/>
                <a:ea typeface="+mn-lt"/>
                <a:cs typeface="+mn-lt"/>
              </a:rPr>
              <a:t>84</a:t>
            </a:r>
            <a:r>
              <a:rPr lang="en-GB" sz="1200" b="1" dirty="0">
                <a:latin typeface="Arial"/>
                <a:ea typeface="+mn-lt"/>
                <a:cs typeface="+mn-lt"/>
              </a:rPr>
              <a:t> years for females</a:t>
            </a:r>
            <a:r>
              <a:rPr lang="en-GB" sz="1200" dirty="0">
                <a:latin typeface="Arial"/>
                <a:ea typeface="+mn-lt"/>
                <a:cs typeface="+mn-lt"/>
              </a:rPr>
              <a:t>, </a:t>
            </a:r>
            <a:endParaRPr lang="en-US" sz="1200" dirty="0">
              <a:latin typeface="Arial"/>
              <a:ea typeface="+mn-lt"/>
              <a:cs typeface="Arial"/>
            </a:endParaRPr>
          </a:p>
          <a:p>
            <a:r>
              <a:rPr lang="en-GB" sz="1200" dirty="0">
                <a:latin typeface="Arial"/>
                <a:ea typeface="+mn-lt"/>
                <a:cs typeface="+mn-lt"/>
              </a:rPr>
              <a:t>slightly </a:t>
            </a:r>
            <a:r>
              <a:rPr lang="en-GB" sz="1200" b="1" dirty="0">
                <a:latin typeface="Arial"/>
                <a:ea typeface="+mn-lt"/>
                <a:cs typeface="+mn-lt"/>
              </a:rPr>
              <a:t>higher </a:t>
            </a:r>
            <a:r>
              <a:rPr lang="en-GB" sz="1200" dirty="0">
                <a:latin typeface="Arial"/>
                <a:ea typeface="+mn-lt"/>
                <a:cs typeface="+mn-lt"/>
              </a:rPr>
              <a:t>than England average. </a:t>
            </a:r>
            <a:endParaRPr lang="en-US" sz="1200" dirty="0">
              <a:latin typeface="Arial"/>
              <a:ea typeface="+mn-lt"/>
              <a:cs typeface="Arial"/>
            </a:endParaRPr>
          </a:p>
          <a:p>
            <a:endParaRPr lang="en-GB" sz="1200" dirty="0">
              <a:latin typeface="Arial"/>
              <a:ea typeface="+mn-lt"/>
              <a:cs typeface="+mn-lt"/>
            </a:endParaRPr>
          </a:p>
          <a:p>
            <a:r>
              <a:rPr lang="en-GB" sz="1200" dirty="0">
                <a:latin typeface="Arial"/>
                <a:ea typeface="+mn-lt"/>
                <a:cs typeface="+mn-lt"/>
              </a:rPr>
              <a:t>The </a:t>
            </a:r>
            <a:r>
              <a:rPr lang="en-GB" sz="1200" b="1" dirty="0">
                <a:latin typeface="Arial"/>
                <a:ea typeface="+mn-lt"/>
                <a:cs typeface="+mn-lt"/>
              </a:rPr>
              <a:t>gap in life expectancy</a:t>
            </a:r>
            <a:r>
              <a:rPr lang="en-GB" sz="1200" dirty="0">
                <a:latin typeface="Arial"/>
                <a:ea typeface="+mn-lt"/>
                <a:cs typeface="+mn-lt"/>
              </a:rPr>
              <a:t> between the most deprived and least deprived areas is over </a:t>
            </a:r>
            <a:r>
              <a:rPr lang="en-GB" sz="1200" b="1" dirty="0">
                <a:latin typeface="Arial"/>
                <a:ea typeface="+mn-lt"/>
                <a:cs typeface="+mn-lt"/>
              </a:rPr>
              <a:t>8 years for males</a:t>
            </a:r>
            <a:r>
              <a:rPr lang="en-GB" sz="1200" dirty="0">
                <a:latin typeface="Arial"/>
                <a:ea typeface="+mn-lt"/>
                <a:cs typeface="+mn-lt"/>
              </a:rPr>
              <a:t> </a:t>
            </a:r>
            <a:endParaRPr lang="en-US" sz="1200" dirty="0">
              <a:latin typeface="Arial"/>
              <a:ea typeface="+mn-lt"/>
              <a:cs typeface="Arial"/>
            </a:endParaRPr>
          </a:p>
          <a:p>
            <a:r>
              <a:rPr lang="en-GB" sz="1200" dirty="0">
                <a:latin typeface="Arial"/>
                <a:ea typeface="+mn-lt"/>
                <a:cs typeface="+mn-lt"/>
              </a:rPr>
              <a:t>and over </a:t>
            </a:r>
            <a:r>
              <a:rPr lang="en-GB" sz="1200" b="1" dirty="0">
                <a:latin typeface="Arial"/>
                <a:ea typeface="+mn-lt"/>
                <a:cs typeface="+mn-lt"/>
              </a:rPr>
              <a:t>6 years for females</a:t>
            </a:r>
            <a:r>
              <a:rPr lang="en-GB" sz="1200" dirty="0">
                <a:latin typeface="Arial"/>
                <a:ea typeface="+mn-lt"/>
                <a:cs typeface="+mn-lt"/>
              </a:rPr>
              <a:t>. </a:t>
            </a:r>
            <a:endParaRPr lang="en-US" sz="1200" dirty="0">
              <a:latin typeface="Arial"/>
              <a:ea typeface="+mn-lt"/>
              <a:cs typeface="Arial"/>
            </a:endParaRPr>
          </a:p>
          <a:p>
            <a:endParaRPr lang="en-GB" sz="1200" dirty="0">
              <a:latin typeface="Arial"/>
              <a:ea typeface="+mn-lt"/>
              <a:cs typeface="+mn-lt"/>
            </a:endParaRPr>
          </a:p>
          <a:p>
            <a:r>
              <a:rPr lang="en-GB" sz="1200" dirty="0">
                <a:latin typeface="Arial"/>
                <a:ea typeface="+mn-lt"/>
                <a:cs typeface="+mn-lt"/>
              </a:rPr>
              <a:t>Deaths from </a:t>
            </a:r>
            <a:r>
              <a:rPr lang="en-GB" sz="1200" b="1" dirty="0">
                <a:latin typeface="Arial"/>
                <a:ea typeface="+mn-lt"/>
                <a:cs typeface="+mn-lt"/>
              </a:rPr>
              <a:t>circulatory diseases, cancer and respiratory diseases</a:t>
            </a:r>
            <a:r>
              <a:rPr lang="en-GB" sz="1200" dirty="0">
                <a:latin typeface="Arial"/>
                <a:ea typeface="+mn-lt"/>
                <a:cs typeface="+mn-lt"/>
              </a:rPr>
              <a:t> contribute most to this life expectancy gap.</a:t>
            </a:r>
            <a:endParaRPr lang="en-US" sz="1200" dirty="0">
              <a:latin typeface="Arial"/>
              <a:cs typeface="Arial"/>
            </a:endParaRPr>
          </a:p>
        </p:txBody>
      </p:sp>
      <p:sp>
        <p:nvSpPr>
          <p:cNvPr id="54" name="Title 1">
            <a:extLst>
              <a:ext uri="{FF2B5EF4-FFF2-40B4-BE49-F238E27FC236}">
                <a16:creationId xmlns:a16="http://schemas.microsoft.com/office/drawing/2014/main" id="{2B49AB4F-6033-4B42-BCB4-884F7A5F78D5}"/>
              </a:ext>
            </a:extLst>
          </p:cNvPr>
          <p:cNvSpPr txBox="1">
            <a:spLocks/>
          </p:cNvSpPr>
          <p:nvPr/>
        </p:nvSpPr>
        <p:spPr>
          <a:xfrm>
            <a:off x="3006271" y="196294"/>
            <a:ext cx="6381569" cy="617537"/>
          </a:xfrm>
          <a:prstGeom prst="rect">
            <a:avLst/>
          </a:prstGeom>
        </p:spPr>
        <p:txBody>
          <a:bodyPr lIns="91440" tIns="45720" rIns="91440" bIns="4572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GB" sz="3100" b="1" dirty="0">
                <a:latin typeface="Arial"/>
                <a:cs typeface="Arial"/>
              </a:rPr>
              <a:t>Norfolk and Waveney Population</a:t>
            </a:r>
            <a:endParaRPr lang="en-GB" sz="3100" b="1" dirty="0">
              <a:highlight>
                <a:srgbClr val="FFFF00"/>
              </a:highlight>
              <a:latin typeface="Arial"/>
              <a:cs typeface="Arial"/>
            </a:endParaRPr>
          </a:p>
        </p:txBody>
      </p:sp>
      <p:sp>
        <p:nvSpPr>
          <p:cNvPr id="59" name="TextBox 58">
            <a:extLst>
              <a:ext uri="{FF2B5EF4-FFF2-40B4-BE49-F238E27FC236}">
                <a16:creationId xmlns:a16="http://schemas.microsoft.com/office/drawing/2014/main" id="{15D55E13-B9D4-4BAD-BAE6-3031E429500A}"/>
              </a:ext>
            </a:extLst>
          </p:cNvPr>
          <p:cNvSpPr txBox="1"/>
          <p:nvPr/>
        </p:nvSpPr>
        <p:spPr>
          <a:xfrm>
            <a:off x="9715873" y="3551623"/>
            <a:ext cx="2331720" cy="19082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ea typeface="+mn-lt"/>
                <a:cs typeface="+mn-lt"/>
              </a:rPr>
              <a:t>Healthy life expectancy is </a:t>
            </a:r>
            <a:r>
              <a:rPr lang="en-GB" sz="1200" dirty="0">
                <a:latin typeface="Arial"/>
                <a:ea typeface="+mn-lt"/>
                <a:cs typeface="Arial"/>
              </a:rPr>
              <a:t>about </a:t>
            </a:r>
            <a:endParaRPr lang="en-US" sz="1200" dirty="0">
              <a:latin typeface="Arial"/>
              <a:ea typeface="+mn-lt"/>
              <a:cs typeface="Arial"/>
            </a:endParaRPr>
          </a:p>
          <a:p>
            <a:r>
              <a:rPr lang="en-GB" sz="1400" b="1" dirty="0">
                <a:latin typeface="Arial"/>
                <a:ea typeface="+mn-lt"/>
                <a:cs typeface="Arial"/>
              </a:rPr>
              <a:t>62.7 </a:t>
            </a:r>
            <a:r>
              <a:rPr lang="en-GB" sz="1200" b="1" dirty="0">
                <a:latin typeface="Arial"/>
                <a:ea typeface="+mn-lt"/>
                <a:cs typeface="Arial"/>
              </a:rPr>
              <a:t>years for males</a:t>
            </a:r>
            <a:r>
              <a:rPr lang="en-GB" sz="1200" dirty="0">
                <a:latin typeface="Arial"/>
                <a:ea typeface="+mn-lt"/>
                <a:cs typeface="Arial"/>
              </a:rPr>
              <a:t> </a:t>
            </a:r>
            <a:endParaRPr lang="en-US" sz="1200" dirty="0">
              <a:latin typeface="Arial"/>
              <a:ea typeface="+mn-lt"/>
              <a:cs typeface="Arial"/>
            </a:endParaRPr>
          </a:p>
          <a:p>
            <a:r>
              <a:rPr lang="en-GB" sz="1200" dirty="0">
                <a:latin typeface="Arial"/>
                <a:ea typeface="+mn-lt"/>
                <a:cs typeface="Arial"/>
              </a:rPr>
              <a:t>and </a:t>
            </a:r>
            <a:endParaRPr lang="en-US" sz="1200" dirty="0">
              <a:latin typeface="Arial"/>
              <a:ea typeface="+mn-lt"/>
              <a:cs typeface="Arial"/>
            </a:endParaRPr>
          </a:p>
          <a:p>
            <a:r>
              <a:rPr lang="en-GB" sz="1400" b="1" dirty="0">
                <a:latin typeface="Arial"/>
                <a:ea typeface="+mn-lt"/>
                <a:cs typeface="Arial"/>
              </a:rPr>
              <a:t>62.4</a:t>
            </a:r>
            <a:r>
              <a:rPr lang="en-GB" sz="1200" dirty="0">
                <a:latin typeface="Arial"/>
                <a:ea typeface="+mn-lt"/>
                <a:cs typeface="Arial"/>
              </a:rPr>
              <a:t> </a:t>
            </a:r>
            <a:r>
              <a:rPr lang="en-GB" sz="1200" b="1" dirty="0">
                <a:latin typeface="Arial"/>
                <a:ea typeface="+mn-lt"/>
                <a:cs typeface="Arial"/>
              </a:rPr>
              <a:t>years for females</a:t>
            </a:r>
            <a:endParaRPr lang="en-US" sz="1200" b="1" dirty="0">
              <a:latin typeface="Arial"/>
              <a:ea typeface="+mn-lt"/>
              <a:cs typeface="Arial"/>
            </a:endParaRPr>
          </a:p>
          <a:p>
            <a:pPr>
              <a:lnSpc>
                <a:spcPct val="90000"/>
              </a:lnSpc>
            </a:pPr>
            <a:r>
              <a:rPr lang="en-GB" sz="1200" b="1" dirty="0">
                <a:latin typeface="Arial"/>
                <a:ea typeface="+mn-lt"/>
                <a:cs typeface="+mn-lt"/>
              </a:rPr>
              <a:t>lower</a:t>
            </a:r>
            <a:r>
              <a:rPr lang="en-GB" sz="1200" dirty="0">
                <a:latin typeface="Arial"/>
                <a:ea typeface="+mn-lt"/>
                <a:cs typeface="+mn-lt"/>
              </a:rPr>
              <a:t> than England and has decreased over the last few years. </a:t>
            </a:r>
            <a:endParaRPr lang="en-US" sz="1200" dirty="0">
              <a:latin typeface="Arial"/>
              <a:ea typeface="+mn-lt"/>
              <a:cs typeface="Arial"/>
            </a:endParaRPr>
          </a:p>
          <a:p>
            <a:pPr>
              <a:lnSpc>
                <a:spcPct val="90000"/>
              </a:lnSpc>
            </a:pPr>
            <a:endParaRPr lang="en-GB" sz="1200" dirty="0">
              <a:latin typeface="Arial"/>
              <a:ea typeface="+mn-lt"/>
              <a:cs typeface="+mn-lt"/>
            </a:endParaRPr>
          </a:p>
          <a:p>
            <a:pPr>
              <a:lnSpc>
                <a:spcPct val="90000"/>
              </a:lnSpc>
            </a:pPr>
            <a:endParaRPr lang="en-GB" sz="1200" dirty="0">
              <a:latin typeface="Arial"/>
              <a:cs typeface="Calibri" panose="020F0502020204030204"/>
            </a:endParaRPr>
          </a:p>
        </p:txBody>
      </p:sp>
      <p:pic>
        <p:nvPicPr>
          <p:cNvPr id="58" name="Graphic 58" descr="Pandemic exponential curve bar graph outline">
            <a:extLst>
              <a:ext uri="{FF2B5EF4-FFF2-40B4-BE49-F238E27FC236}">
                <a16:creationId xmlns:a16="http://schemas.microsoft.com/office/drawing/2014/main" id="{51D70E63-3C7D-41CF-8BC9-C1E3C32D0CEE}"/>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387392" y="5275942"/>
            <a:ext cx="678180" cy="678180"/>
          </a:xfrm>
          <a:prstGeom prst="rect">
            <a:avLst/>
          </a:prstGeom>
        </p:spPr>
      </p:pic>
      <p:sp>
        <p:nvSpPr>
          <p:cNvPr id="60" name="TextBox 59">
            <a:extLst>
              <a:ext uri="{FF2B5EF4-FFF2-40B4-BE49-F238E27FC236}">
                <a16:creationId xmlns:a16="http://schemas.microsoft.com/office/drawing/2014/main" id="{00F489F1-488E-4455-9C81-75856D6D4F7F}"/>
              </a:ext>
            </a:extLst>
          </p:cNvPr>
          <p:cNvSpPr txBox="1"/>
          <p:nvPr/>
        </p:nvSpPr>
        <p:spPr>
          <a:xfrm>
            <a:off x="10171168" y="5203258"/>
            <a:ext cx="1973580" cy="10232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latin typeface="Arial"/>
                <a:cs typeface="Arial"/>
              </a:rPr>
              <a:t>This means that people spend in ill health is getting longer and is </a:t>
            </a:r>
            <a:endParaRPr lang="en-US" sz="1200" dirty="0">
              <a:latin typeface="Calibri" panose="020F0502020204030204"/>
              <a:cs typeface="Calibri" panose="020F0502020204030204"/>
            </a:endParaRPr>
          </a:p>
          <a:p>
            <a:r>
              <a:rPr lang="en-GB" sz="1200" b="1" dirty="0">
                <a:latin typeface="Arial"/>
                <a:cs typeface="Arial"/>
              </a:rPr>
              <a:t>17.4 years for males</a:t>
            </a:r>
            <a:r>
              <a:rPr lang="en-GB" sz="1200" dirty="0">
                <a:latin typeface="Arial"/>
                <a:cs typeface="Arial"/>
              </a:rPr>
              <a:t> and </a:t>
            </a:r>
            <a:r>
              <a:rPr lang="en-GB" sz="1200" b="1" dirty="0">
                <a:latin typeface="Arial"/>
                <a:cs typeface="Arial"/>
              </a:rPr>
              <a:t>21.7 years for females</a:t>
            </a:r>
            <a:r>
              <a:rPr lang="en-GB" sz="1200" dirty="0">
                <a:latin typeface="Arial"/>
                <a:cs typeface="Arial"/>
              </a:rPr>
              <a:t>. </a:t>
            </a:r>
            <a:endParaRPr lang="en-US" sz="1200" dirty="0">
              <a:cs typeface="Calibri"/>
            </a:endParaRPr>
          </a:p>
        </p:txBody>
      </p:sp>
      <p:pic>
        <p:nvPicPr>
          <p:cNvPr id="61" name="Graphic 61" descr="Gymnast: Floor routine outline">
            <a:extLst>
              <a:ext uri="{FF2B5EF4-FFF2-40B4-BE49-F238E27FC236}">
                <a16:creationId xmlns:a16="http://schemas.microsoft.com/office/drawing/2014/main" id="{718AA75B-1B97-4A15-8E42-5BAC0401D9CC}"/>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1450410" y="3567846"/>
            <a:ext cx="617220" cy="617220"/>
          </a:xfrm>
          <a:prstGeom prst="rect">
            <a:avLst/>
          </a:prstGeom>
        </p:spPr>
      </p:pic>
      <p:sp>
        <p:nvSpPr>
          <p:cNvPr id="62" name="TextBox 61">
            <a:extLst>
              <a:ext uri="{FF2B5EF4-FFF2-40B4-BE49-F238E27FC236}">
                <a16:creationId xmlns:a16="http://schemas.microsoft.com/office/drawing/2014/main" id="{249F0711-3522-4A52-8EBE-A2A4D985B56C}"/>
              </a:ext>
            </a:extLst>
          </p:cNvPr>
          <p:cNvSpPr txBox="1"/>
          <p:nvPr/>
        </p:nvSpPr>
        <p:spPr>
          <a:xfrm>
            <a:off x="2350770" y="941070"/>
            <a:ext cx="932688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Arial"/>
                <a:cs typeface="Arial"/>
              </a:rPr>
              <a:t>Population                                                                                                                 Deprivation</a:t>
            </a:r>
          </a:p>
        </p:txBody>
      </p:sp>
      <p:sp>
        <p:nvSpPr>
          <p:cNvPr id="63" name="TextBox 62">
            <a:extLst>
              <a:ext uri="{FF2B5EF4-FFF2-40B4-BE49-F238E27FC236}">
                <a16:creationId xmlns:a16="http://schemas.microsoft.com/office/drawing/2014/main" id="{E98FD67F-BDC9-4FE6-9550-4B2D80A56D3F}"/>
              </a:ext>
            </a:extLst>
          </p:cNvPr>
          <p:cNvSpPr txBox="1"/>
          <p:nvPr/>
        </p:nvSpPr>
        <p:spPr>
          <a:xfrm>
            <a:off x="925830" y="3097529"/>
            <a:ext cx="1071372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Arial"/>
                <a:cs typeface="Arial"/>
              </a:rPr>
              <a:t>Births                                                      Deaths                                                                        Life and Healthy Life Expectancy</a:t>
            </a:r>
          </a:p>
        </p:txBody>
      </p:sp>
      <p:cxnSp>
        <p:nvCxnSpPr>
          <p:cNvPr id="64" name="Straight Arrow Connector 63">
            <a:extLst>
              <a:ext uri="{FF2B5EF4-FFF2-40B4-BE49-F238E27FC236}">
                <a16:creationId xmlns:a16="http://schemas.microsoft.com/office/drawing/2014/main" id="{EDA004B0-999F-4246-8697-4A58F77700E4}"/>
              </a:ext>
            </a:extLst>
          </p:cNvPr>
          <p:cNvCxnSpPr>
            <a:cxnSpLocks/>
          </p:cNvCxnSpPr>
          <p:nvPr/>
        </p:nvCxnSpPr>
        <p:spPr>
          <a:xfrm>
            <a:off x="9548223" y="3583642"/>
            <a:ext cx="0" cy="1531255"/>
          </a:xfrm>
          <a:prstGeom prst="straightConnector1">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66" name="Graphic 65" descr="Man with solid fill">
            <a:extLst>
              <a:ext uri="{FF2B5EF4-FFF2-40B4-BE49-F238E27FC236}">
                <a16:creationId xmlns:a16="http://schemas.microsoft.com/office/drawing/2014/main" id="{6E0493D2-795A-49E4-A235-C5C74FE10FF3}"/>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29667" y="1447792"/>
            <a:ext cx="576000" cy="576000"/>
          </a:xfrm>
          <a:prstGeom prst="rect">
            <a:avLst/>
          </a:prstGeom>
        </p:spPr>
      </p:pic>
      <p:pic>
        <p:nvPicPr>
          <p:cNvPr id="55" name="Graphic 54" descr="Man with cane with solid fill">
            <a:extLst>
              <a:ext uri="{FF2B5EF4-FFF2-40B4-BE49-F238E27FC236}">
                <a16:creationId xmlns:a16="http://schemas.microsoft.com/office/drawing/2014/main" id="{164B4C90-7903-4854-AD68-467C73270F8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68405" y="1487350"/>
            <a:ext cx="558666" cy="558666"/>
          </a:xfrm>
          <a:prstGeom prst="rect">
            <a:avLst/>
          </a:prstGeom>
        </p:spPr>
      </p:pic>
      <p:pic>
        <p:nvPicPr>
          <p:cNvPr id="68" name="Graphic 67" descr="Woman with baby with solid fill">
            <a:extLst>
              <a:ext uri="{FF2B5EF4-FFF2-40B4-BE49-F238E27FC236}">
                <a16:creationId xmlns:a16="http://schemas.microsoft.com/office/drawing/2014/main" id="{036A88F7-466E-4C13-AABA-69299C35D385}"/>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316474" y="1448855"/>
            <a:ext cx="576000" cy="576000"/>
          </a:xfrm>
          <a:prstGeom prst="rect">
            <a:avLst/>
          </a:prstGeom>
        </p:spPr>
      </p:pic>
      <p:pic>
        <p:nvPicPr>
          <p:cNvPr id="5" name="Picture 4">
            <a:extLst>
              <a:ext uri="{FF2B5EF4-FFF2-40B4-BE49-F238E27FC236}">
                <a16:creationId xmlns:a16="http://schemas.microsoft.com/office/drawing/2014/main" id="{6F6F1632-B07B-438D-A4DC-4C430AFC572D}"/>
              </a:ext>
            </a:extLst>
          </p:cNvPr>
          <p:cNvPicPr>
            <a:picLocks noChangeAspect="1"/>
          </p:cNvPicPr>
          <p:nvPr/>
        </p:nvPicPr>
        <p:blipFill>
          <a:blip r:embed="rId32">
            <a:clrChange>
              <a:clrFrom>
                <a:srgbClr val="FFFFFF"/>
              </a:clrFrom>
              <a:clrTo>
                <a:srgbClr val="FFFFFF">
                  <a:alpha val="0"/>
                </a:srgbClr>
              </a:clrTo>
            </a:clrChange>
          </a:blip>
          <a:stretch>
            <a:fillRect/>
          </a:stretch>
        </p:blipFill>
        <p:spPr>
          <a:xfrm>
            <a:off x="8631242" y="3567846"/>
            <a:ext cx="609810" cy="748918"/>
          </a:xfrm>
          <a:prstGeom prst="rect">
            <a:avLst/>
          </a:prstGeom>
        </p:spPr>
      </p:pic>
      <p:pic>
        <p:nvPicPr>
          <p:cNvPr id="9" name="Graphic 8" descr="Downward trend graph with solid fill">
            <a:extLst>
              <a:ext uri="{FF2B5EF4-FFF2-40B4-BE49-F238E27FC236}">
                <a16:creationId xmlns:a16="http://schemas.microsoft.com/office/drawing/2014/main" id="{B71A40F4-DCC5-4753-B387-F3C88C0068DD}"/>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133165" y="3530141"/>
            <a:ext cx="750218" cy="750218"/>
          </a:xfrm>
          <a:prstGeom prst="rect">
            <a:avLst/>
          </a:prstGeom>
        </p:spPr>
      </p:pic>
    </p:spTree>
    <p:extLst>
      <p:ext uri="{BB962C8B-B14F-4D97-AF65-F5344CB8AC3E}">
        <p14:creationId xmlns:p14="http://schemas.microsoft.com/office/powerpoint/2010/main" val="25011886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33124" y="91560"/>
            <a:ext cx="9144000" cy="894445"/>
          </a:xfrm>
        </p:spPr>
        <p:txBody>
          <a:bodyPr>
            <a:normAutofit/>
          </a:bodyPr>
          <a:lstStyle/>
          <a:p>
            <a:pPr algn="l"/>
            <a:r>
              <a:rPr lang="en-GB" sz="3200" dirty="0"/>
              <a:t>Birth Trends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80531" y="1222698"/>
            <a:ext cx="11368338" cy="2206302"/>
          </a:xfrm>
        </p:spPr>
        <p:txBody>
          <a:bodyPr vert="horz" lIns="91440" tIns="45720" rIns="91440" bIns="45720" rtlCol="0" anchor="t">
            <a:normAutofit/>
          </a:bodyPr>
          <a:lstStyle/>
          <a:p>
            <a:pPr algn="l"/>
            <a:r>
              <a:rPr lang="en-GB" sz="1600" dirty="0"/>
              <a:t>Total live births in Norfolk and Waveney have been just below 70,000 between 2013 and 2019, decreasing from just over 10,000 to just over 9,000 births per year over that period. </a:t>
            </a:r>
          </a:p>
          <a:p>
            <a:pPr algn="l"/>
            <a:r>
              <a:rPr lang="en-GB" sz="1600" dirty="0"/>
              <a:t>The most live births have been in Norwich, and the fewest in North Norfolk</a:t>
            </a:r>
          </a:p>
          <a:p>
            <a:pPr algn="l"/>
            <a:endParaRPr lang="en-GB" sz="1600" dirty="0"/>
          </a:p>
          <a:p>
            <a:pPr algn="l"/>
            <a:endParaRPr lang="en-GB" sz="1600" dirty="0"/>
          </a:p>
          <a:p>
            <a:pPr algn="l"/>
            <a:endParaRPr lang="en-GB" dirty="0"/>
          </a:p>
        </p:txBody>
      </p:sp>
      <p:pic>
        <p:nvPicPr>
          <p:cNvPr id="5" name="Picture 4">
            <a:extLst>
              <a:ext uri="{FF2B5EF4-FFF2-40B4-BE49-F238E27FC236}">
                <a16:creationId xmlns:a16="http://schemas.microsoft.com/office/drawing/2014/main" id="{C7DB219D-FCB8-4592-8D94-0E6634CBEF9C}"/>
              </a:ext>
            </a:extLst>
          </p:cNvPr>
          <p:cNvPicPr>
            <a:picLocks noChangeAspect="1"/>
          </p:cNvPicPr>
          <p:nvPr/>
        </p:nvPicPr>
        <p:blipFill>
          <a:blip r:embed="rId3"/>
          <a:stretch>
            <a:fillRect/>
          </a:stretch>
        </p:blipFill>
        <p:spPr>
          <a:xfrm>
            <a:off x="458717" y="2784493"/>
            <a:ext cx="5042159" cy="2711589"/>
          </a:xfrm>
          <a:prstGeom prst="rect">
            <a:avLst/>
          </a:prstGeom>
        </p:spPr>
      </p:pic>
      <p:pic>
        <p:nvPicPr>
          <p:cNvPr id="8" name="Picture 7">
            <a:extLst>
              <a:ext uri="{FF2B5EF4-FFF2-40B4-BE49-F238E27FC236}">
                <a16:creationId xmlns:a16="http://schemas.microsoft.com/office/drawing/2014/main" id="{CA6160C2-2B56-49F4-AFCF-769DC826D2E3}"/>
              </a:ext>
            </a:extLst>
          </p:cNvPr>
          <p:cNvPicPr>
            <a:picLocks noChangeAspect="1"/>
          </p:cNvPicPr>
          <p:nvPr/>
        </p:nvPicPr>
        <p:blipFill>
          <a:blip r:embed="rId4"/>
          <a:stretch>
            <a:fillRect/>
          </a:stretch>
        </p:blipFill>
        <p:spPr>
          <a:xfrm>
            <a:off x="5664348" y="2784493"/>
            <a:ext cx="5099312" cy="2673487"/>
          </a:xfrm>
          <a:prstGeom prst="rect">
            <a:avLst/>
          </a:prstGeom>
        </p:spPr>
      </p:pic>
      <p:sp>
        <p:nvSpPr>
          <p:cNvPr id="7" name="Slide Number Placeholder 5">
            <a:extLst>
              <a:ext uri="{FF2B5EF4-FFF2-40B4-BE49-F238E27FC236}">
                <a16:creationId xmlns:a16="http://schemas.microsoft.com/office/drawing/2014/main" id="{3E5DCBC9-8BE0-4B56-AEE4-C0CC67F1282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40</a:t>
            </a:fld>
            <a:endParaRPr lang="en-GB"/>
          </a:p>
        </p:txBody>
      </p:sp>
    </p:spTree>
    <p:extLst>
      <p:ext uri="{BB962C8B-B14F-4D97-AF65-F5344CB8AC3E}">
        <p14:creationId xmlns:p14="http://schemas.microsoft.com/office/powerpoint/2010/main" val="65034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48060" y="-115548"/>
            <a:ext cx="9144000" cy="894445"/>
          </a:xfrm>
        </p:spPr>
        <p:txBody>
          <a:bodyPr>
            <a:normAutofit/>
          </a:bodyPr>
          <a:lstStyle/>
          <a:p>
            <a:pPr algn="l"/>
            <a:r>
              <a:rPr lang="en-GB" sz="3200" dirty="0"/>
              <a:t>General Fertility Rate</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80349" y="912340"/>
            <a:ext cx="11368338" cy="2206302"/>
          </a:xfrm>
        </p:spPr>
        <p:txBody>
          <a:bodyPr>
            <a:normAutofit/>
          </a:bodyPr>
          <a:lstStyle/>
          <a:p>
            <a:pPr algn="l"/>
            <a:r>
              <a:rPr lang="en-GB" sz="1600" dirty="0"/>
              <a:t>The general fertility rate is the number of live births per 1,000 women aged 15-44 years old. In Norfolk and Waveney this has declined from just over 61 births per 1,000 to just over 54 births per 1,000 from 2013-2019. Rates in Norfolk and Waveney have been lower than the England rates since 2013</a:t>
            </a:r>
          </a:p>
          <a:p>
            <a:pPr algn="l"/>
            <a:r>
              <a:rPr lang="en-GB" sz="1600" dirty="0"/>
              <a:t>There is substantial variation among local areas, with highest rates in King’s Lynn and West Norfolk and Great Yarmouth, and lowest rates in Norwich. Part of the reason for the low rate in Norwich is the large student population. </a:t>
            </a:r>
          </a:p>
          <a:p>
            <a:pPr algn="l"/>
            <a:endParaRPr lang="en-GB" sz="2000" dirty="0">
              <a:highlight>
                <a:srgbClr val="FFFF00"/>
              </a:highlight>
            </a:endParaRPr>
          </a:p>
          <a:p>
            <a:pPr algn="l"/>
            <a:endParaRPr lang="en-GB" dirty="0"/>
          </a:p>
          <a:p>
            <a:pPr algn="l"/>
            <a:endParaRPr lang="en-GB" dirty="0"/>
          </a:p>
        </p:txBody>
      </p:sp>
      <p:pic>
        <p:nvPicPr>
          <p:cNvPr id="7" name="Picture 6">
            <a:extLst>
              <a:ext uri="{FF2B5EF4-FFF2-40B4-BE49-F238E27FC236}">
                <a16:creationId xmlns:a16="http://schemas.microsoft.com/office/drawing/2014/main" id="{B1521D14-68CB-46B6-A940-71C10A38EE02}"/>
              </a:ext>
            </a:extLst>
          </p:cNvPr>
          <p:cNvPicPr>
            <a:picLocks noChangeAspect="1"/>
          </p:cNvPicPr>
          <p:nvPr/>
        </p:nvPicPr>
        <p:blipFill>
          <a:blip r:embed="rId2"/>
          <a:stretch>
            <a:fillRect/>
          </a:stretch>
        </p:blipFill>
        <p:spPr>
          <a:xfrm>
            <a:off x="280349" y="3118642"/>
            <a:ext cx="5371774" cy="3071883"/>
          </a:xfrm>
          <a:prstGeom prst="rect">
            <a:avLst/>
          </a:prstGeom>
        </p:spPr>
      </p:pic>
      <p:pic>
        <p:nvPicPr>
          <p:cNvPr id="11" name="Picture 10">
            <a:extLst>
              <a:ext uri="{FF2B5EF4-FFF2-40B4-BE49-F238E27FC236}">
                <a16:creationId xmlns:a16="http://schemas.microsoft.com/office/drawing/2014/main" id="{3B285BBC-427B-4299-AB9B-F932CBDEFDE3}"/>
              </a:ext>
            </a:extLst>
          </p:cNvPr>
          <p:cNvPicPr>
            <a:picLocks noChangeAspect="1"/>
          </p:cNvPicPr>
          <p:nvPr/>
        </p:nvPicPr>
        <p:blipFill>
          <a:blip r:embed="rId3"/>
          <a:stretch>
            <a:fillRect/>
          </a:stretch>
        </p:blipFill>
        <p:spPr>
          <a:xfrm>
            <a:off x="6362561" y="2443024"/>
            <a:ext cx="5391427" cy="4057859"/>
          </a:xfrm>
          <a:prstGeom prst="rect">
            <a:avLst/>
          </a:prstGeom>
        </p:spPr>
      </p:pic>
      <p:sp>
        <p:nvSpPr>
          <p:cNvPr id="8" name="Slide Number Placeholder 5">
            <a:extLst>
              <a:ext uri="{FF2B5EF4-FFF2-40B4-BE49-F238E27FC236}">
                <a16:creationId xmlns:a16="http://schemas.microsoft.com/office/drawing/2014/main" id="{57D0E71A-15ED-4018-839E-D6BA121BA368}"/>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41</a:t>
            </a:fld>
            <a:endParaRPr lang="en-GB"/>
          </a:p>
        </p:txBody>
      </p:sp>
    </p:spTree>
    <p:extLst>
      <p:ext uri="{BB962C8B-B14F-4D97-AF65-F5344CB8AC3E}">
        <p14:creationId xmlns:p14="http://schemas.microsoft.com/office/powerpoint/2010/main" val="4194159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36988" y="0"/>
            <a:ext cx="9144000" cy="894445"/>
          </a:xfrm>
        </p:spPr>
        <p:txBody>
          <a:bodyPr>
            <a:normAutofit/>
          </a:bodyPr>
          <a:lstStyle/>
          <a:p>
            <a:pPr algn="l"/>
            <a:r>
              <a:rPr lang="en-GB" sz="3200" dirty="0"/>
              <a:t>General Fertility Rate</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80349" y="912340"/>
            <a:ext cx="11368338" cy="2206302"/>
          </a:xfrm>
        </p:spPr>
        <p:txBody>
          <a:bodyPr>
            <a:normAutofit/>
          </a:bodyPr>
          <a:lstStyle/>
          <a:p>
            <a:pPr algn="l"/>
            <a:r>
              <a:rPr lang="en-GB" sz="1600" dirty="0"/>
              <a:t>The map highlights those communities with the highest general fertility rates. These are located in Great Yarmouth, King’s Lynn and Lowestoft with some in the rural areas of West Norfolk.  </a:t>
            </a:r>
            <a:r>
              <a:rPr lang="en-GB" sz="1600" dirty="0">
                <a:effectLst/>
                <a:ea typeface="Calibri" panose="020F0502020204030204" pitchFamily="34" charset="0"/>
              </a:rPr>
              <a:t>Across Norfolk and Waveney the general fertility rate is lower than England.  In line with England the birth rate decreases as deprivation decreases. The likely reason for the lowest rate in the least deprived area is due to the location of university of East Anglia in this decile</a:t>
            </a:r>
            <a:endParaRPr lang="en-GB" sz="1600" dirty="0">
              <a:highlight>
                <a:srgbClr val="FFFF00"/>
              </a:highlight>
            </a:endParaRPr>
          </a:p>
          <a:p>
            <a:pPr algn="l"/>
            <a:endParaRPr lang="en-GB" sz="1600" dirty="0"/>
          </a:p>
          <a:p>
            <a:pPr algn="l"/>
            <a:endParaRPr lang="en-GB" dirty="0"/>
          </a:p>
        </p:txBody>
      </p:sp>
      <p:pic>
        <p:nvPicPr>
          <p:cNvPr id="5" name="Picture 4">
            <a:extLst>
              <a:ext uri="{FF2B5EF4-FFF2-40B4-BE49-F238E27FC236}">
                <a16:creationId xmlns:a16="http://schemas.microsoft.com/office/drawing/2014/main" id="{0DD86C9E-FE2E-4EB4-A9F8-4DAC74C5E6DE}"/>
              </a:ext>
            </a:extLst>
          </p:cNvPr>
          <p:cNvPicPr>
            <a:picLocks noChangeAspect="1"/>
          </p:cNvPicPr>
          <p:nvPr/>
        </p:nvPicPr>
        <p:blipFill>
          <a:blip r:embed="rId2"/>
          <a:stretch>
            <a:fillRect/>
          </a:stretch>
        </p:blipFill>
        <p:spPr>
          <a:xfrm>
            <a:off x="543313" y="2372811"/>
            <a:ext cx="5706540" cy="3434828"/>
          </a:xfrm>
          <a:prstGeom prst="rect">
            <a:avLst/>
          </a:prstGeom>
        </p:spPr>
      </p:pic>
      <p:pic>
        <p:nvPicPr>
          <p:cNvPr id="8" name="Picture 7">
            <a:extLst>
              <a:ext uri="{FF2B5EF4-FFF2-40B4-BE49-F238E27FC236}">
                <a16:creationId xmlns:a16="http://schemas.microsoft.com/office/drawing/2014/main" id="{29E796A2-88C1-41A9-9731-3C6E4224E5A7}"/>
              </a:ext>
            </a:extLst>
          </p:cNvPr>
          <p:cNvPicPr>
            <a:picLocks noChangeAspect="1"/>
          </p:cNvPicPr>
          <p:nvPr/>
        </p:nvPicPr>
        <p:blipFill>
          <a:blip r:embed="rId3"/>
          <a:stretch>
            <a:fillRect/>
          </a:stretch>
        </p:blipFill>
        <p:spPr>
          <a:xfrm>
            <a:off x="4822105" y="2372811"/>
            <a:ext cx="1151965" cy="951300"/>
          </a:xfrm>
          <a:prstGeom prst="rect">
            <a:avLst/>
          </a:prstGeom>
        </p:spPr>
      </p:pic>
      <p:sp>
        <p:nvSpPr>
          <p:cNvPr id="9" name="TextBox 8">
            <a:extLst>
              <a:ext uri="{FF2B5EF4-FFF2-40B4-BE49-F238E27FC236}">
                <a16:creationId xmlns:a16="http://schemas.microsoft.com/office/drawing/2014/main" id="{D555BAC5-1A01-4061-B1CF-ACAFA7F648DA}"/>
              </a:ext>
            </a:extLst>
          </p:cNvPr>
          <p:cNvSpPr txBox="1"/>
          <p:nvPr/>
        </p:nvSpPr>
        <p:spPr>
          <a:xfrm>
            <a:off x="236988" y="5945660"/>
            <a:ext cx="11718024" cy="338554"/>
          </a:xfrm>
          <a:prstGeom prst="rect">
            <a:avLst/>
          </a:prstGeom>
          <a:noFill/>
        </p:spPr>
        <p:txBody>
          <a:bodyPr wrap="square" rtlCol="0">
            <a:spAutoFit/>
          </a:bodyPr>
          <a:lstStyle/>
          <a:p>
            <a:r>
              <a:rPr lang="en-GB" sz="1600">
                <a:hlinkClick r:id="rId4"/>
              </a:rPr>
              <a:t>https://www.localhealth.org.uk/#bbox=522639,357728,156061,94156&amp;c=indicator&amp;i=t2.fertility&amp;view=map7</a:t>
            </a:r>
            <a:r>
              <a:rPr lang="en-GB" sz="1600"/>
              <a:t> </a:t>
            </a:r>
          </a:p>
        </p:txBody>
      </p:sp>
      <p:pic>
        <p:nvPicPr>
          <p:cNvPr id="10" name="Picture 9">
            <a:extLst>
              <a:ext uri="{FF2B5EF4-FFF2-40B4-BE49-F238E27FC236}">
                <a16:creationId xmlns:a16="http://schemas.microsoft.com/office/drawing/2014/main" id="{D7E80CA6-ECD2-4694-8CE4-A37CEA5FAA7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6842" y="2558185"/>
            <a:ext cx="4319905" cy="2515235"/>
          </a:xfrm>
          <a:prstGeom prst="rect">
            <a:avLst/>
          </a:prstGeom>
          <a:noFill/>
        </p:spPr>
      </p:pic>
      <p:sp>
        <p:nvSpPr>
          <p:cNvPr id="11" name="Slide Number Placeholder 5">
            <a:extLst>
              <a:ext uri="{FF2B5EF4-FFF2-40B4-BE49-F238E27FC236}">
                <a16:creationId xmlns:a16="http://schemas.microsoft.com/office/drawing/2014/main" id="{70D67B0F-3E14-4F8A-A10E-3522177B624D}"/>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42</a:t>
            </a:fld>
            <a:endParaRPr lang="en-GB"/>
          </a:p>
        </p:txBody>
      </p:sp>
    </p:spTree>
    <p:extLst>
      <p:ext uri="{BB962C8B-B14F-4D97-AF65-F5344CB8AC3E}">
        <p14:creationId xmlns:p14="http://schemas.microsoft.com/office/powerpoint/2010/main" val="32337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1089058"/>
          </a:xfrm>
        </p:spPr>
        <p:txBody>
          <a:bodyPr>
            <a:normAutofit/>
          </a:bodyPr>
          <a:lstStyle/>
          <a:p>
            <a:pPr algn="l"/>
            <a:r>
              <a:rPr lang="en-GB"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50194" y="1278191"/>
            <a:ext cx="10680972" cy="4579684"/>
          </a:xfrm>
        </p:spPr>
        <p:txBody>
          <a:bodyPr>
            <a:normAutofit/>
          </a:bodyPr>
          <a:lstStyle/>
          <a:p>
            <a:pPr algn="l"/>
            <a:r>
              <a:rPr lang="en-GB" dirty="0"/>
              <a:t>Live births are taken from Office for National Statistic estimates: </a:t>
            </a:r>
            <a:r>
              <a:rPr lang="en-GB" dirty="0" err="1">
                <a:hlinkClick r:id="rId2"/>
              </a:rPr>
              <a:t>Nomis</a:t>
            </a:r>
            <a:r>
              <a:rPr lang="en-GB" dirty="0">
                <a:hlinkClick r:id="rId2"/>
              </a:rPr>
              <a:t> - Official Labour Market Statistics (nomisweb.co.uk) </a:t>
            </a:r>
            <a:endParaRPr lang="en-GB" dirty="0"/>
          </a:p>
          <a:p>
            <a:pPr algn="l"/>
            <a:endParaRPr lang="en-GB" dirty="0"/>
          </a:p>
          <a:p>
            <a:pPr algn="l"/>
            <a:r>
              <a:rPr lang="en-GB" dirty="0"/>
              <a:t>General Fertility rates are calculated by comparing live births against mid-year population estimates for women aged 15-44 in the same year: </a:t>
            </a:r>
            <a:r>
              <a:rPr lang="en-GB" dirty="0">
                <a:hlinkClick r:id="rId3"/>
              </a:rPr>
              <a:t>Estimates of the population for the UK, England and Wales, Scotland and Northern Ireland - Office for National Statistics (ons.gov.uk)</a:t>
            </a:r>
            <a:endParaRPr lang="en-GB" dirty="0"/>
          </a:p>
          <a:p>
            <a:pPr algn="l"/>
            <a:endParaRPr lang="en-GB" dirty="0"/>
          </a:p>
          <a:p>
            <a:pPr algn="l"/>
            <a:r>
              <a:rPr lang="en-GB" dirty="0"/>
              <a:t>Locality level general fertility rate and other useful population indicators are available from: </a:t>
            </a:r>
            <a:r>
              <a:rPr lang="en-GB" dirty="0">
                <a:hlinkClick r:id="rId4"/>
              </a:rPr>
              <a:t>https://www.localhealth.org.uk/</a:t>
            </a:r>
            <a:r>
              <a:rPr lang="en-GB" dirty="0"/>
              <a:t> </a:t>
            </a:r>
          </a:p>
          <a:p>
            <a:pPr algn="l"/>
            <a:endParaRPr lang="en-GB" dirty="0"/>
          </a:p>
        </p:txBody>
      </p:sp>
      <p:sp>
        <p:nvSpPr>
          <p:cNvPr id="5" name="Slide Number Placeholder 5">
            <a:extLst>
              <a:ext uri="{FF2B5EF4-FFF2-40B4-BE49-F238E27FC236}">
                <a16:creationId xmlns:a16="http://schemas.microsoft.com/office/drawing/2014/main" id="{7B550DC5-907E-4EEE-A14F-66E7B1FD716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43</a:t>
            </a:fld>
            <a:endParaRPr lang="en-GB"/>
          </a:p>
        </p:txBody>
      </p:sp>
    </p:spTree>
    <p:extLst>
      <p:ext uri="{BB962C8B-B14F-4D97-AF65-F5344CB8AC3E}">
        <p14:creationId xmlns:p14="http://schemas.microsoft.com/office/powerpoint/2010/main" val="9519474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339580" y="0"/>
            <a:ext cx="9144000" cy="1174270"/>
          </a:xfrm>
        </p:spPr>
        <p:txBody>
          <a:bodyPr>
            <a:normAutofit/>
          </a:bodyPr>
          <a:lstStyle/>
          <a:p>
            <a:pPr algn="l"/>
            <a:r>
              <a:rPr lang="en-GB" sz="4400" dirty="0"/>
              <a:t>8. Life Expectancy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717783" y="1637414"/>
            <a:ext cx="10431186" cy="3583172"/>
          </a:xfrm>
        </p:spPr>
        <p:txBody>
          <a:bodyPr vert="horz" lIns="91440" tIns="45720" rIns="91440" bIns="45720" rtlCol="0" anchor="t">
            <a:normAutofit/>
          </a:bodyPr>
          <a:lstStyle/>
          <a:p>
            <a:pPr algn="l"/>
            <a:r>
              <a:rPr lang="en-GB" b="0" i="0" dirty="0">
                <a:effectLst/>
                <a:latin typeface="Arial" panose="020B0604020202020204" pitchFamily="34" charset="0"/>
                <a:cs typeface="Arial" panose="020B0604020202020204" pitchFamily="34" charset="0"/>
              </a:rPr>
              <a:t>This chapter details life expectancy and healthy life expectancy for both men and women in Norfolk. </a:t>
            </a:r>
          </a:p>
          <a:p>
            <a:pPr algn="l"/>
            <a:r>
              <a:rPr lang="en-GB" b="1" i="0" dirty="0">
                <a:effectLst/>
              </a:rPr>
              <a:t>Life expectancy</a:t>
            </a:r>
            <a:r>
              <a:rPr lang="en-GB" b="0" i="0" dirty="0">
                <a:effectLst/>
              </a:rPr>
              <a:t> is a measure of the average time a person is expected to live, based on their year of birth, current age and other demographic factors such as gender. </a:t>
            </a:r>
            <a:r>
              <a:rPr lang="en-GB" b="1" i="0" dirty="0">
                <a:effectLst/>
              </a:rPr>
              <a:t>Healthy life expectancy</a:t>
            </a:r>
            <a:r>
              <a:rPr lang="en-GB" b="0" i="0" dirty="0">
                <a:effectLst/>
              </a:rPr>
              <a:t> shows the number of years a person can expect to live in good health.</a:t>
            </a:r>
            <a:endParaRPr lang="en-GB" dirty="0"/>
          </a:p>
          <a:p>
            <a:pPr algn="l"/>
            <a:r>
              <a:rPr lang="en-GB" b="0" i="0" dirty="0">
                <a:effectLst/>
              </a:rPr>
              <a:t>Life expectancy gives context to healthy life expectancy figures by providing information on the estimated length of life. The two indicators are extremely important summary measures of mortality and morbidity in a population.</a:t>
            </a:r>
          </a:p>
          <a:p>
            <a:pPr algn="l"/>
            <a:endParaRPr lang="en-GB" dirty="0">
              <a:latin typeface="noto_serif"/>
            </a:endParaRPr>
          </a:p>
        </p:txBody>
      </p:sp>
      <p:sp>
        <p:nvSpPr>
          <p:cNvPr id="5" name="Slide Number Placeholder 5">
            <a:extLst>
              <a:ext uri="{FF2B5EF4-FFF2-40B4-BE49-F238E27FC236}">
                <a16:creationId xmlns:a16="http://schemas.microsoft.com/office/drawing/2014/main" id="{2D2E2844-6D7F-4FBE-9FCC-1078DE83598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44</a:t>
            </a:fld>
            <a:endParaRPr lang="en-GB"/>
          </a:p>
        </p:txBody>
      </p:sp>
    </p:spTree>
    <p:extLst>
      <p:ext uri="{BB962C8B-B14F-4D97-AF65-F5344CB8AC3E}">
        <p14:creationId xmlns:p14="http://schemas.microsoft.com/office/powerpoint/2010/main" val="1001008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48060" y="-214526"/>
            <a:ext cx="9144000" cy="1174270"/>
          </a:xfrm>
        </p:spPr>
        <p:txBody>
          <a:bodyPr>
            <a:normAutofit/>
          </a:bodyPr>
          <a:lstStyle/>
          <a:p>
            <a:pPr algn="l"/>
            <a:r>
              <a:rPr lang="en-GB" sz="4400" dirty="0"/>
              <a:t>Life Expectancy at birth</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74117" y="1010544"/>
            <a:ext cx="11312832" cy="1746304"/>
          </a:xfrm>
        </p:spPr>
        <p:txBody>
          <a:bodyPr vert="horz" lIns="91440" tIns="45720" rIns="91440" bIns="45720" rtlCol="0" anchor="t">
            <a:normAutofit fontScale="85000" lnSpcReduction="20000"/>
          </a:bodyPr>
          <a:lstStyle/>
          <a:p>
            <a:pPr algn="l"/>
            <a:r>
              <a:rPr lang="en-GB" b="0" i="0" dirty="0">
                <a:effectLst/>
              </a:rPr>
              <a:t>Life expectancy at birth measures the average number of years a person would expect to live if current death rates remain constant. </a:t>
            </a:r>
            <a:r>
              <a:rPr lang="en-GB" dirty="0"/>
              <a:t>Current  </a:t>
            </a:r>
            <a:r>
              <a:rPr lang="en-GB" b="0" i="0" dirty="0">
                <a:effectLst/>
              </a:rPr>
              <a:t>data f</a:t>
            </a:r>
            <a:r>
              <a:rPr lang="en-GB" dirty="0"/>
              <a:t>or the period 2018-2020 </a:t>
            </a:r>
            <a:r>
              <a:rPr lang="en-GB" b="0" i="0" dirty="0">
                <a:effectLst/>
              </a:rPr>
              <a:t>show that life expectancy for both men and women in Norfolk &amp; Waveney </a:t>
            </a:r>
            <a:r>
              <a:rPr lang="en-GB" dirty="0"/>
              <a:t>was higher than England at about 79.9 years and 83.8 years, respectively. </a:t>
            </a:r>
            <a:endParaRPr lang="en-GB" dirty="0">
              <a:highlight>
                <a:srgbClr val="FFFF00"/>
              </a:highlight>
            </a:endParaRPr>
          </a:p>
          <a:p>
            <a:pPr algn="l"/>
            <a:r>
              <a:rPr lang="en-GB" dirty="0"/>
              <a:t>For much of the decade prior to the pandemic, up to 2019,  Norfolk had been experiencing a slowdown in improvement of life expectancy year on year. Similar to what has been seen in England.</a:t>
            </a:r>
          </a:p>
        </p:txBody>
      </p:sp>
      <p:pic>
        <p:nvPicPr>
          <p:cNvPr id="5" name="Picture 4">
            <a:extLst>
              <a:ext uri="{FF2B5EF4-FFF2-40B4-BE49-F238E27FC236}">
                <a16:creationId xmlns:a16="http://schemas.microsoft.com/office/drawing/2014/main" id="{5EA50DB3-B714-45CF-8AF7-9BA3D3562249}"/>
              </a:ext>
            </a:extLst>
          </p:cNvPr>
          <p:cNvPicPr>
            <a:picLocks noChangeAspect="1"/>
          </p:cNvPicPr>
          <p:nvPr/>
        </p:nvPicPr>
        <p:blipFill>
          <a:blip r:embed="rId2"/>
          <a:stretch>
            <a:fillRect/>
          </a:stretch>
        </p:blipFill>
        <p:spPr>
          <a:xfrm>
            <a:off x="454398" y="2755900"/>
            <a:ext cx="5641602" cy="3600450"/>
          </a:xfrm>
          <a:prstGeom prst="rect">
            <a:avLst/>
          </a:prstGeom>
        </p:spPr>
      </p:pic>
      <p:pic>
        <p:nvPicPr>
          <p:cNvPr id="8" name="Picture 7">
            <a:extLst>
              <a:ext uri="{FF2B5EF4-FFF2-40B4-BE49-F238E27FC236}">
                <a16:creationId xmlns:a16="http://schemas.microsoft.com/office/drawing/2014/main" id="{E86BD1EC-FE3D-4C8F-93CB-EED444ECB265}"/>
              </a:ext>
            </a:extLst>
          </p:cNvPr>
          <p:cNvPicPr>
            <a:picLocks noChangeAspect="1"/>
          </p:cNvPicPr>
          <p:nvPr/>
        </p:nvPicPr>
        <p:blipFill>
          <a:blip r:embed="rId3"/>
          <a:stretch>
            <a:fillRect/>
          </a:stretch>
        </p:blipFill>
        <p:spPr>
          <a:xfrm>
            <a:off x="6126332" y="2755900"/>
            <a:ext cx="5640898" cy="3600000"/>
          </a:xfrm>
          <a:prstGeom prst="rect">
            <a:avLst/>
          </a:prstGeom>
        </p:spPr>
      </p:pic>
      <p:sp>
        <p:nvSpPr>
          <p:cNvPr id="9" name="Slide Number Placeholder 5">
            <a:extLst>
              <a:ext uri="{FF2B5EF4-FFF2-40B4-BE49-F238E27FC236}">
                <a16:creationId xmlns:a16="http://schemas.microsoft.com/office/drawing/2014/main" id="{CD5A2EF7-755C-41A6-81BD-18A32DF49D4D}"/>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45</a:t>
            </a:fld>
            <a:endParaRPr lang="en-GB"/>
          </a:p>
        </p:txBody>
      </p:sp>
    </p:spTree>
    <p:extLst>
      <p:ext uri="{BB962C8B-B14F-4D97-AF65-F5344CB8AC3E}">
        <p14:creationId xmlns:p14="http://schemas.microsoft.com/office/powerpoint/2010/main" val="4436217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7F855-0EAF-48C2-BE61-2606EAEFF2AD}"/>
              </a:ext>
            </a:extLst>
          </p:cNvPr>
          <p:cNvSpPr>
            <a:spLocks noGrp="1"/>
          </p:cNvSpPr>
          <p:nvPr>
            <p:ph type="title"/>
          </p:nvPr>
        </p:nvSpPr>
        <p:spPr>
          <a:xfrm>
            <a:off x="293914" y="-61232"/>
            <a:ext cx="10515600" cy="1325563"/>
          </a:xfrm>
        </p:spPr>
        <p:txBody>
          <a:bodyPr>
            <a:normAutofit/>
          </a:bodyPr>
          <a:lstStyle/>
          <a:p>
            <a:r>
              <a:rPr lang="en-GB" sz="4000" dirty="0"/>
              <a:t>Variation in Life Expectancy 2015-2019</a:t>
            </a:r>
          </a:p>
        </p:txBody>
      </p:sp>
      <p:sp>
        <p:nvSpPr>
          <p:cNvPr id="6" name="Slide Number Placeholder 5">
            <a:extLst>
              <a:ext uri="{FF2B5EF4-FFF2-40B4-BE49-F238E27FC236}">
                <a16:creationId xmlns:a16="http://schemas.microsoft.com/office/drawing/2014/main" id="{60654CAB-798C-4519-91EA-EA8749E0678A}"/>
              </a:ext>
            </a:extLst>
          </p:cNvPr>
          <p:cNvSpPr>
            <a:spLocks noGrp="1"/>
          </p:cNvSpPr>
          <p:nvPr>
            <p:ph type="sldNum" sz="quarter" idx="12"/>
          </p:nvPr>
        </p:nvSpPr>
        <p:spPr/>
        <p:txBody>
          <a:bodyPr/>
          <a:lstStyle/>
          <a:p>
            <a:fld id="{D31D43A4-D862-43B5-BE09-5A519C875FDE}" type="slidenum">
              <a:rPr lang="en-GB" smtClean="0"/>
              <a:t>46</a:t>
            </a:fld>
            <a:endParaRPr lang="en-GB"/>
          </a:p>
        </p:txBody>
      </p:sp>
      <p:pic>
        <p:nvPicPr>
          <p:cNvPr id="9" name="Picture 8">
            <a:extLst>
              <a:ext uri="{FF2B5EF4-FFF2-40B4-BE49-F238E27FC236}">
                <a16:creationId xmlns:a16="http://schemas.microsoft.com/office/drawing/2014/main" id="{D7863E38-9BA0-4AE9-AEF9-F69326ED0488}"/>
              </a:ext>
            </a:extLst>
          </p:cNvPr>
          <p:cNvPicPr>
            <a:picLocks noChangeAspect="1"/>
          </p:cNvPicPr>
          <p:nvPr/>
        </p:nvPicPr>
        <p:blipFill>
          <a:blip r:embed="rId2"/>
          <a:stretch>
            <a:fillRect/>
          </a:stretch>
        </p:blipFill>
        <p:spPr>
          <a:xfrm>
            <a:off x="474889" y="2761356"/>
            <a:ext cx="5499583" cy="3312000"/>
          </a:xfrm>
          <a:prstGeom prst="rect">
            <a:avLst/>
          </a:prstGeom>
        </p:spPr>
      </p:pic>
      <p:pic>
        <p:nvPicPr>
          <p:cNvPr id="10" name="Picture 9">
            <a:extLst>
              <a:ext uri="{FF2B5EF4-FFF2-40B4-BE49-F238E27FC236}">
                <a16:creationId xmlns:a16="http://schemas.microsoft.com/office/drawing/2014/main" id="{3E96B16D-FE1B-465F-BAD9-590FB3BB3FC4}"/>
              </a:ext>
            </a:extLst>
          </p:cNvPr>
          <p:cNvPicPr>
            <a:picLocks noChangeAspect="1"/>
          </p:cNvPicPr>
          <p:nvPr/>
        </p:nvPicPr>
        <p:blipFill rotWithShape="1">
          <a:blip r:embed="rId3"/>
          <a:srcRect l="1450" t="18916" r="40823" b="-4354"/>
          <a:stretch/>
        </p:blipFill>
        <p:spPr>
          <a:xfrm>
            <a:off x="4983113" y="2761355"/>
            <a:ext cx="996746" cy="1038559"/>
          </a:xfrm>
          <a:prstGeom prst="rect">
            <a:avLst/>
          </a:prstGeom>
        </p:spPr>
      </p:pic>
      <p:sp>
        <p:nvSpPr>
          <p:cNvPr id="11" name="TextBox 10">
            <a:extLst>
              <a:ext uri="{FF2B5EF4-FFF2-40B4-BE49-F238E27FC236}">
                <a16:creationId xmlns:a16="http://schemas.microsoft.com/office/drawing/2014/main" id="{C38EEACD-DB28-4ACE-BC18-88BCAEC13DAA}"/>
              </a:ext>
            </a:extLst>
          </p:cNvPr>
          <p:cNvSpPr txBox="1"/>
          <p:nvPr/>
        </p:nvSpPr>
        <p:spPr>
          <a:xfrm>
            <a:off x="1219198" y="6073356"/>
            <a:ext cx="4086225"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There are 14 MSOAs across Norfolk and Waveney with male life expectancy in the lowest quintile listed above</a:t>
            </a:r>
          </a:p>
        </p:txBody>
      </p:sp>
      <p:pic>
        <p:nvPicPr>
          <p:cNvPr id="14" name="Picture 13">
            <a:extLst>
              <a:ext uri="{FF2B5EF4-FFF2-40B4-BE49-F238E27FC236}">
                <a16:creationId xmlns:a16="http://schemas.microsoft.com/office/drawing/2014/main" id="{65BAA687-94B1-42A2-876F-F10FE499CF5A}"/>
              </a:ext>
            </a:extLst>
          </p:cNvPr>
          <p:cNvPicPr>
            <a:picLocks noChangeAspect="1"/>
          </p:cNvPicPr>
          <p:nvPr/>
        </p:nvPicPr>
        <p:blipFill>
          <a:blip r:embed="rId4"/>
          <a:stretch>
            <a:fillRect/>
          </a:stretch>
        </p:blipFill>
        <p:spPr>
          <a:xfrm>
            <a:off x="6276975" y="2746698"/>
            <a:ext cx="5502614" cy="3312000"/>
          </a:xfrm>
          <a:prstGeom prst="rect">
            <a:avLst/>
          </a:prstGeom>
        </p:spPr>
      </p:pic>
      <p:pic>
        <p:nvPicPr>
          <p:cNvPr id="15" name="Picture 14">
            <a:extLst>
              <a:ext uri="{FF2B5EF4-FFF2-40B4-BE49-F238E27FC236}">
                <a16:creationId xmlns:a16="http://schemas.microsoft.com/office/drawing/2014/main" id="{9D77CCB0-8823-48E4-8F66-DB7BE28EAF4B}"/>
              </a:ext>
            </a:extLst>
          </p:cNvPr>
          <p:cNvPicPr>
            <a:picLocks noChangeAspect="1"/>
          </p:cNvPicPr>
          <p:nvPr/>
        </p:nvPicPr>
        <p:blipFill>
          <a:blip r:embed="rId5"/>
          <a:stretch>
            <a:fillRect/>
          </a:stretch>
        </p:blipFill>
        <p:spPr>
          <a:xfrm>
            <a:off x="10696181" y="2746047"/>
            <a:ext cx="1075788" cy="1040400"/>
          </a:xfrm>
          <a:prstGeom prst="rect">
            <a:avLst/>
          </a:prstGeom>
        </p:spPr>
      </p:pic>
      <p:sp>
        <p:nvSpPr>
          <p:cNvPr id="16" name="TextBox 15">
            <a:extLst>
              <a:ext uri="{FF2B5EF4-FFF2-40B4-BE49-F238E27FC236}">
                <a16:creationId xmlns:a16="http://schemas.microsoft.com/office/drawing/2014/main" id="{F96335A5-8386-4FE9-9D72-33D25E6EA822}"/>
              </a:ext>
            </a:extLst>
          </p:cNvPr>
          <p:cNvSpPr txBox="1"/>
          <p:nvPr/>
        </p:nvSpPr>
        <p:spPr>
          <a:xfrm>
            <a:off x="7096128" y="6073356"/>
            <a:ext cx="3952875"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There are 8 MSOAs across Norfolk and Waveney with female life expectancy in the lowest quintile listed above</a:t>
            </a:r>
          </a:p>
        </p:txBody>
      </p:sp>
      <p:sp>
        <p:nvSpPr>
          <p:cNvPr id="12" name="TextBox 11">
            <a:extLst>
              <a:ext uri="{FF2B5EF4-FFF2-40B4-BE49-F238E27FC236}">
                <a16:creationId xmlns:a16="http://schemas.microsoft.com/office/drawing/2014/main" id="{7D98666B-6FC2-4706-A217-ECBA364636BE}"/>
              </a:ext>
            </a:extLst>
          </p:cNvPr>
          <p:cNvSpPr txBox="1"/>
          <p:nvPr/>
        </p:nvSpPr>
        <p:spPr>
          <a:xfrm>
            <a:off x="474889" y="974148"/>
            <a:ext cx="11212286" cy="1600438"/>
          </a:xfrm>
          <a:prstGeom prst="rect">
            <a:avLst/>
          </a:prstGeom>
          <a:noFill/>
        </p:spPr>
        <p:txBody>
          <a:bodyPr wrap="square">
            <a:spAutoFit/>
          </a:bodyPr>
          <a:lstStyle/>
          <a:p>
            <a:pPr algn="l"/>
            <a:r>
              <a:rPr lang="en-GB" sz="1400" dirty="0">
                <a:latin typeface="Arial" panose="020B0604020202020204" pitchFamily="34" charset="0"/>
                <a:cs typeface="Arial" panose="020B0604020202020204" pitchFamily="34" charset="0"/>
              </a:rPr>
              <a:t>Life expectancy varies by neighbourhood in Norfolk and Waveney. The maps </a:t>
            </a:r>
            <a:r>
              <a:rPr lang="en-GB" sz="1400" dirty="0">
                <a:solidFill>
                  <a:srgbClr val="000000"/>
                </a:solidFill>
                <a:effectLst/>
                <a:latin typeface="Arial" panose="020B0604020202020204" pitchFamily="34" charset="0"/>
                <a:ea typeface="Calibri" panose="020F0502020204030204" pitchFamily="34" charset="0"/>
              </a:rPr>
              <a:t>below show the variation in life expectancy at birth, at MSOA level across Norfolk and Waveney, for the period 2015-19.</a:t>
            </a:r>
            <a:r>
              <a:rPr lang="en-GB" sz="1400" dirty="0">
                <a:latin typeface="Arial" panose="020B0604020202020204" pitchFamily="34" charset="0"/>
                <a:cs typeface="Arial" panose="020B0604020202020204" pitchFamily="34" charset="0"/>
              </a:rPr>
              <a:t> </a:t>
            </a:r>
          </a:p>
          <a:p>
            <a:pPr algn="l"/>
            <a:endParaRPr lang="en-GB" sz="1400" dirty="0">
              <a:latin typeface="Arial" panose="020B0604020202020204" pitchFamily="34" charset="0"/>
              <a:cs typeface="Arial" panose="020B0604020202020204" pitchFamily="34" charset="0"/>
            </a:endParaRPr>
          </a:p>
          <a:p>
            <a:pPr algn="l"/>
            <a:r>
              <a:rPr lang="en-GB" sz="1400" dirty="0">
                <a:latin typeface="Arial" panose="020B0604020202020204" pitchFamily="34" charset="0"/>
                <a:cs typeface="Arial" panose="020B0604020202020204" pitchFamily="34" charset="0"/>
              </a:rPr>
              <a:t>Lighter areas depict localities with higher life expectancies, for example Eaton (83.6 for males, 87.5 for females). Darker areas show areas with lower life expectancy, for example Yarmouth Parade (72.4 for males, 79.3 for females). Great Yarmouth and King’s Lynn have the lowest life expectancy in Norfolk and Waveney and are also some of the most deprived local areas; in contrast Eaton has one of the highest, is also one of the least deprived areas in Norfolk and Waveney. </a:t>
            </a:r>
          </a:p>
        </p:txBody>
      </p:sp>
    </p:spTree>
    <p:extLst>
      <p:ext uri="{BB962C8B-B14F-4D97-AF65-F5344CB8AC3E}">
        <p14:creationId xmlns:p14="http://schemas.microsoft.com/office/powerpoint/2010/main" val="1774693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1A1BB-F031-426D-AA4E-0545023082EE}"/>
              </a:ext>
            </a:extLst>
          </p:cNvPr>
          <p:cNvSpPr>
            <a:spLocks noGrp="1"/>
          </p:cNvSpPr>
          <p:nvPr>
            <p:ph type="title"/>
          </p:nvPr>
        </p:nvSpPr>
        <p:spPr>
          <a:xfrm>
            <a:off x="354880" y="136525"/>
            <a:ext cx="11482238" cy="1325563"/>
          </a:xfrm>
        </p:spPr>
        <p:txBody>
          <a:bodyPr>
            <a:normAutofit/>
          </a:bodyPr>
          <a:lstStyle/>
          <a:p>
            <a:r>
              <a:rPr lang="en-GB" sz="4000" dirty="0"/>
              <a:t>Deprivation and inequality in life expectancy at birth 2017-2019 </a:t>
            </a:r>
          </a:p>
        </p:txBody>
      </p:sp>
      <p:sp>
        <p:nvSpPr>
          <p:cNvPr id="3" name="Content Placeholder 2">
            <a:extLst>
              <a:ext uri="{FF2B5EF4-FFF2-40B4-BE49-F238E27FC236}">
                <a16:creationId xmlns:a16="http://schemas.microsoft.com/office/drawing/2014/main" id="{88B48294-25AE-4840-882F-80340DF32F60}"/>
              </a:ext>
            </a:extLst>
          </p:cNvPr>
          <p:cNvSpPr>
            <a:spLocks noGrp="1"/>
          </p:cNvSpPr>
          <p:nvPr>
            <p:ph idx="1"/>
          </p:nvPr>
        </p:nvSpPr>
        <p:spPr>
          <a:xfrm>
            <a:off x="354880" y="5041756"/>
            <a:ext cx="11482239" cy="1770264"/>
          </a:xfrm>
        </p:spPr>
        <p:txBody>
          <a:bodyPr>
            <a:normAutofit/>
          </a:bodyPr>
          <a:lstStyle/>
          <a:p>
            <a:pPr marL="0" indent="0">
              <a:lnSpc>
                <a:spcPct val="107000"/>
              </a:lnSpc>
              <a:spcAft>
                <a:spcPts val="800"/>
              </a:spcAft>
              <a:buNone/>
            </a:pPr>
            <a:r>
              <a:rPr lang="en-GB" sz="1900" dirty="0">
                <a:effectLst/>
                <a:latin typeface="Arial" panose="020B0604020202020204" pitchFamily="34" charset="0"/>
                <a:ea typeface="Calibri" panose="020F0502020204030204" pitchFamily="34" charset="0"/>
                <a:cs typeface="Arial" panose="020B0604020202020204" pitchFamily="34" charset="0"/>
              </a:rPr>
              <a:t>The steepness of the slope represents the inequality in life expectancy that relates to deprivation in Norfolk; if there was no inequality the line would be horizontal. The life expectancy gap between the most deprived areas of Norfolk and the least deprived areas is 7.4 years for men and 4.4 years for women. The steeper the line, the greater the level of inequality in life expectancy as a result of deprivation.</a:t>
            </a:r>
          </a:p>
          <a:p>
            <a:pPr marL="0" indent="0">
              <a:lnSpc>
                <a:spcPct val="107000"/>
              </a:lnSpc>
              <a:spcAft>
                <a:spcPts val="800"/>
              </a:spcAft>
              <a:buNone/>
            </a:pPr>
            <a:endParaRPr lang="en-GB" sz="19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GB" dirty="0"/>
          </a:p>
        </p:txBody>
      </p:sp>
      <p:sp>
        <p:nvSpPr>
          <p:cNvPr id="6" name="Slide Number Placeholder 5">
            <a:extLst>
              <a:ext uri="{FF2B5EF4-FFF2-40B4-BE49-F238E27FC236}">
                <a16:creationId xmlns:a16="http://schemas.microsoft.com/office/drawing/2014/main" id="{AEC1AF83-06EE-4D56-A7AA-EB8007028D09}"/>
              </a:ext>
            </a:extLst>
          </p:cNvPr>
          <p:cNvSpPr>
            <a:spLocks noGrp="1"/>
          </p:cNvSpPr>
          <p:nvPr>
            <p:ph type="sldNum" sz="quarter" idx="12"/>
          </p:nvPr>
        </p:nvSpPr>
        <p:spPr/>
        <p:txBody>
          <a:bodyPr/>
          <a:lstStyle/>
          <a:p>
            <a:fld id="{D31D43A4-D862-43B5-BE09-5A519C875FDE}" type="slidenum">
              <a:rPr lang="en-GB" smtClean="0"/>
              <a:t>47</a:t>
            </a:fld>
            <a:endParaRPr lang="en-GB" dirty="0"/>
          </a:p>
        </p:txBody>
      </p:sp>
      <p:pic>
        <p:nvPicPr>
          <p:cNvPr id="18" name="Picture 17">
            <a:extLst>
              <a:ext uri="{FF2B5EF4-FFF2-40B4-BE49-F238E27FC236}">
                <a16:creationId xmlns:a16="http://schemas.microsoft.com/office/drawing/2014/main" id="{C0CCE3A2-2268-4A83-865B-52E9AE0D431B}"/>
              </a:ext>
            </a:extLst>
          </p:cNvPr>
          <p:cNvPicPr>
            <a:picLocks noChangeAspect="1"/>
          </p:cNvPicPr>
          <p:nvPr/>
        </p:nvPicPr>
        <p:blipFill>
          <a:blip r:embed="rId2"/>
          <a:stretch>
            <a:fillRect/>
          </a:stretch>
        </p:blipFill>
        <p:spPr>
          <a:xfrm>
            <a:off x="3006910" y="1431135"/>
            <a:ext cx="5354960" cy="3610621"/>
          </a:xfrm>
          <a:prstGeom prst="rect">
            <a:avLst/>
          </a:prstGeom>
        </p:spPr>
      </p:pic>
    </p:spTree>
    <p:extLst>
      <p:ext uri="{BB962C8B-B14F-4D97-AF65-F5344CB8AC3E}">
        <p14:creationId xmlns:p14="http://schemas.microsoft.com/office/powerpoint/2010/main" val="23512662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1A1BB-F031-426D-AA4E-0545023082EE}"/>
              </a:ext>
            </a:extLst>
          </p:cNvPr>
          <p:cNvSpPr>
            <a:spLocks noGrp="1"/>
          </p:cNvSpPr>
          <p:nvPr>
            <p:ph type="title"/>
          </p:nvPr>
        </p:nvSpPr>
        <p:spPr>
          <a:xfrm>
            <a:off x="204186" y="136525"/>
            <a:ext cx="11057336" cy="1325563"/>
          </a:xfrm>
        </p:spPr>
        <p:txBody>
          <a:bodyPr>
            <a:normAutofit/>
          </a:bodyPr>
          <a:lstStyle/>
          <a:p>
            <a:r>
              <a:rPr lang="en-GB" sz="4000" dirty="0"/>
              <a:t>Change in life expectancy gap between most and least deprived between 2012 and 2019</a:t>
            </a:r>
          </a:p>
        </p:txBody>
      </p:sp>
      <p:sp>
        <p:nvSpPr>
          <p:cNvPr id="3" name="Content Placeholder 2">
            <a:extLst>
              <a:ext uri="{FF2B5EF4-FFF2-40B4-BE49-F238E27FC236}">
                <a16:creationId xmlns:a16="http://schemas.microsoft.com/office/drawing/2014/main" id="{88B48294-25AE-4840-882F-80340DF32F60}"/>
              </a:ext>
            </a:extLst>
          </p:cNvPr>
          <p:cNvSpPr>
            <a:spLocks noGrp="1"/>
          </p:cNvSpPr>
          <p:nvPr>
            <p:ph idx="1"/>
          </p:nvPr>
        </p:nvSpPr>
        <p:spPr>
          <a:xfrm>
            <a:off x="354880" y="5477984"/>
            <a:ext cx="11482239" cy="1770264"/>
          </a:xfrm>
        </p:spPr>
        <p:txBody>
          <a:bodyPr vert="horz" lIns="91440" tIns="45720" rIns="91440" bIns="45720" rtlCol="0" anchor="t">
            <a:normAutofit/>
          </a:bodyPr>
          <a:lstStyle/>
          <a:p>
            <a:pPr marL="0" indent="0">
              <a:lnSpc>
                <a:spcPct val="107000"/>
              </a:lnSpc>
              <a:spcAft>
                <a:spcPts val="800"/>
              </a:spcAft>
              <a:buNone/>
            </a:pPr>
            <a:r>
              <a:rPr lang="en-GB" sz="1900" dirty="0"/>
              <a:t>In terms of absolute life expectancy difference between most and least deprived 10% of the population the gap is 8.6 years for males and 6.8 years for females (2017-19). This has increased since 2012 for females but remained similar for males.</a:t>
            </a:r>
          </a:p>
        </p:txBody>
      </p:sp>
      <p:sp>
        <p:nvSpPr>
          <p:cNvPr id="6" name="Slide Number Placeholder 5">
            <a:extLst>
              <a:ext uri="{FF2B5EF4-FFF2-40B4-BE49-F238E27FC236}">
                <a16:creationId xmlns:a16="http://schemas.microsoft.com/office/drawing/2014/main" id="{AEC1AF83-06EE-4D56-A7AA-EB8007028D09}"/>
              </a:ext>
            </a:extLst>
          </p:cNvPr>
          <p:cNvSpPr>
            <a:spLocks noGrp="1"/>
          </p:cNvSpPr>
          <p:nvPr>
            <p:ph type="sldNum" sz="quarter" idx="12"/>
          </p:nvPr>
        </p:nvSpPr>
        <p:spPr/>
        <p:txBody>
          <a:bodyPr/>
          <a:lstStyle/>
          <a:p>
            <a:fld id="{D31D43A4-D862-43B5-BE09-5A519C875FDE}" type="slidenum">
              <a:rPr lang="en-GB" smtClean="0"/>
              <a:t>48</a:t>
            </a:fld>
            <a:endParaRPr lang="en-GB" dirty="0"/>
          </a:p>
        </p:txBody>
      </p:sp>
      <p:pic>
        <p:nvPicPr>
          <p:cNvPr id="4" name="Picture 3">
            <a:extLst>
              <a:ext uri="{FF2B5EF4-FFF2-40B4-BE49-F238E27FC236}">
                <a16:creationId xmlns:a16="http://schemas.microsoft.com/office/drawing/2014/main" id="{FDB1845A-6D82-4D04-9634-5AC8090CBD42}"/>
              </a:ext>
            </a:extLst>
          </p:cNvPr>
          <p:cNvPicPr>
            <a:picLocks noChangeAspect="1"/>
          </p:cNvPicPr>
          <p:nvPr/>
        </p:nvPicPr>
        <p:blipFill>
          <a:blip r:embed="rId2"/>
          <a:stretch>
            <a:fillRect/>
          </a:stretch>
        </p:blipFill>
        <p:spPr>
          <a:xfrm>
            <a:off x="2965432" y="1411049"/>
            <a:ext cx="6261135" cy="4035902"/>
          </a:xfrm>
          <a:prstGeom prst="rect">
            <a:avLst/>
          </a:prstGeom>
        </p:spPr>
      </p:pic>
    </p:spTree>
    <p:extLst>
      <p:ext uri="{BB962C8B-B14F-4D97-AF65-F5344CB8AC3E}">
        <p14:creationId xmlns:p14="http://schemas.microsoft.com/office/powerpoint/2010/main" val="3970337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1A1BB-F031-426D-AA4E-0545023082EE}"/>
              </a:ext>
            </a:extLst>
          </p:cNvPr>
          <p:cNvSpPr>
            <a:spLocks noGrp="1"/>
          </p:cNvSpPr>
          <p:nvPr>
            <p:ph type="title"/>
          </p:nvPr>
        </p:nvSpPr>
        <p:spPr>
          <a:xfrm>
            <a:off x="745922" y="136525"/>
            <a:ext cx="10515600" cy="1325563"/>
          </a:xfrm>
        </p:spPr>
        <p:txBody>
          <a:bodyPr>
            <a:normAutofit/>
          </a:bodyPr>
          <a:lstStyle/>
          <a:p>
            <a:r>
              <a:rPr lang="en-GB" sz="4000" dirty="0"/>
              <a:t>Contributors to inequality in life expectancy 2015-2017</a:t>
            </a:r>
          </a:p>
        </p:txBody>
      </p:sp>
      <p:sp>
        <p:nvSpPr>
          <p:cNvPr id="3" name="Content Placeholder 2">
            <a:extLst>
              <a:ext uri="{FF2B5EF4-FFF2-40B4-BE49-F238E27FC236}">
                <a16:creationId xmlns:a16="http://schemas.microsoft.com/office/drawing/2014/main" id="{88B48294-25AE-4840-882F-80340DF32F60}"/>
              </a:ext>
            </a:extLst>
          </p:cNvPr>
          <p:cNvSpPr>
            <a:spLocks noGrp="1"/>
          </p:cNvSpPr>
          <p:nvPr>
            <p:ph idx="1"/>
          </p:nvPr>
        </p:nvSpPr>
        <p:spPr>
          <a:xfrm>
            <a:off x="227230" y="4471145"/>
            <a:ext cx="11482239" cy="1770264"/>
          </a:xfrm>
        </p:spPr>
        <p:txBody>
          <a:bodyPr>
            <a:normAutofit fontScale="62500" lnSpcReduction="20000"/>
          </a:bodyPr>
          <a:lstStyle/>
          <a:p>
            <a:pPr marL="0" indent="0">
              <a:lnSpc>
                <a:spcPct val="107000"/>
              </a:lnSpc>
              <a:spcAft>
                <a:spcPts val="800"/>
              </a:spcAft>
              <a:buNone/>
            </a:pPr>
            <a:r>
              <a:rPr lang="en-GB" sz="1900" dirty="0">
                <a:effectLst/>
                <a:latin typeface="Arial" panose="020B0604020202020204" pitchFamily="34" charset="0"/>
                <a:ea typeface="Calibri" panose="020F0502020204030204" pitchFamily="34" charset="0"/>
                <a:cs typeface="Arial" panose="020B0604020202020204" pitchFamily="34" charset="0"/>
              </a:rPr>
              <a:t>The coloured bars on the charts indicate difference in life expectancy if the death rate for that cause was the same as in the least deprived areas of Norfolk and Waveney. The bigger the bar, the greater the potential for improvement. For example, if the male death rate for cancer was the same in the most deprived areas as in the least deprived, people in the most deprived areas would live around a year longer. Males in the least deprived quintile have a life expectancy of almost 83, and deaths from circulatory diseases reduces the life expectancy by a year and a half for those from the most deprived quintile. For females in the least deprived quintile have a life expectancy of almost 86 years, and deaths from cancer reducing the life expectancy for the most deprived quintile by more than a year.</a:t>
            </a:r>
          </a:p>
          <a:p>
            <a:pPr marL="0" indent="0">
              <a:lnSpc>
                <a:spcPct val="107000"/>
              </a:lnSpc>
              <a:spcAft>
                <a:spcPts val="800"/>
              </a:spcAft>
              <a:buNone/>
            </a:pPr>
            <a:r>
              <a:rPr lang="en-GB" sz="1900" dirty="0">
                <a:effectLst/>
                <a:latin typeface="Arial" panose="020B0604020202020204" pitchFamily="34" charset="0"/>
                <a:ea typeface="Calibri" panose="020F0502020204030204" pitchFamily="34" charset="0"/>
                <a:cs typeface="Arial" panose="020B0604020202020204" pitchFamily="34" charset="0"/>
              </a:rPr>
              <a:t>Higher death rates for each cause for this mean that cumulatively males from the most deprived quintile have a life expectancy six years lower than those from the least deprived. The difference is nearly five years for women. This gap is different to that in the slope index of inequality because it is comparing areas from the most deprived local quintile, rather than national.</a:t>
            </a:r>
          </a:p>
          <a:p>
            <a:endParaRPr lang="en-GB" dirty="0"/>
          </a:p>
        </p:txBody>
      </p:sp>
      <p:sp>
        <p:nvSpPr>
          <p:cNvPr id="6" name="Slide Number Placeholder 5">
            <a:extLst>
              <a:ext uri="{FF2B5EF4-FFF2-40B4-BE49-F238E27FC236}">
                <a16:creationId xmlns:a16="http://schemas.microsoft.com/office/drawing/2014/main" id="{AEC1AF83-06EE-4D56-A7AA-EB8007028D09}"/>
              </a:ext>
            </a:extLst>
          </p:cNvPr>
          <p:cNvSpPr>
            <a:spLocks noGrp="1"/>
          </p:cNvSpPr>
          <p:nvPr>
            <p:ph type="sldNum" sz="quarter" idx="12"/>
          </p:nvPr>
        </p:nvSpPr>
        <p:spPr/>
        <p:txBody>
          <a:bodyPr/>
          <a:lstStyle/>
          <a:p>
            <a:fld id="{D31D43A4-D862-43B5-BE09-5A519C875FDE}" type="slidenum">
              <a:rPr lang="en-GB" smtClean="0"/>
              <a:t>49</a:t>
            </a:fld>
            <a:endParaRPr lang="en-GB" dirty="0"/>
          </a:p>
        </p:txBody>
      </p:sp>
      <p:pic>
        <p:nvPicPr>
          <p:cNvPr id="9" name="Picture 8">
            <a:extLst>
              <a:ext uri="{FF2B5EF4-FFF2-40B4-BE49-F238E27FC236}">
                <a16:creationId xmlns:a16="http://schemas.microsoft.com/office/drawing/2014/main" id="{E6EA1233-4709-4126-8B27-CAFB3F093B2A}"/>
              </a:ext>
            </a:extLst>
          </p:cNvPr>
          <p:cNvPicPr>
            <a:picLocks noChangeAspect="1"/>
          </p:cNvPicPr>
          <p:nvPr/>
        </p:nvPicPr>
        <p:blipFill>
          <a:blip r:embed="rId2"/>
          <a:stretch>
            <a:fillRect/>
          </a:stretch>
        </p:blipFill>
        <p:spPr>
          <a:xfrm>
            <a:off x="311120" y="1570511"/>
            <a:ext cx="5444200" cy="2792210"/>
          </a:xfrm>
          <a:prstGeom prst="rect">
            <a:avLst/>
          </a:prstGeom>
        </p:spPr>
      </p:pic>
      <p:pic>
        <p:nvPicPr>
          <p:cNvPr id="11" name="Picture 10">
            <a:extLst>
              <a:ext uri="{FF2B5EF4-FFF2-40B4-BE49-F238E27FC236}">
                <a16:creationId xmlns:a16="http://schemas.microsoft.com/office/drawing/2014/main" id="{F13B1465-A9AD-4FB5-B763-BBA598FE1228}"/>
              </a:ext>
            </a:extLst>
          </p:cNvPr>
          <p:cNvPicPr>
            <a:picLocks noChangeAspect="1"/>
          </p:cNvPicPr>
          <p:nvPr/>
        </p:nvPicPr>
        <p:blipFill>
          <a:blip r:embed="rId3"/>
          <a:stretch>
            <a:fillRect/>
          </a:stretch>
        </p:blipFill>
        <p:spPr>
          <a:xfrm>
            <a:off x="5794667" y="1566851"/>
            <a:ext cx="5371750" cy="2799531"/>
          </a:xfrm>
          <a:prstGeom prst="rect">
            <a:avLst/>
          </a:prstGeom>
        </p:spPr>
      </p:pic>
      <p:sp>
        <p:nvSpPr>
          <p:cNvPr id="12" name="Subtitle 2">
            <a:extLst>
              <a:ext uri="{FF2B5EF4-FFF2-40B4-BE49-F238E27FC236}">
                <a16:creationId xmlns:a16="http://schemas.microsoft.com/office/drawing/2014/main" id="{31499FFD-5C78-4D1E-B264-894436D18664}"/>
              </a:ext>
            </a:extLst>
          </p:cNvPr>
          <p:cNvSpPr txBox="1">
            <a:spLocks/>
          </p:cNvSpPr>
          <p:nvPr/>
        </p:nvSpPr>
        <p:spPr>
          <a:xfrm>
            <a:off x="11046400" y="3327075"/>
            <a:ext cx="1428925" cy="62273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Life expectancy most deprived</a:t>
            </a:r>
          </a:p>
        </p:txBody>
      </p:sp>
      <p:sp>
        <p:nvSpPr>
          <p:cNvPr id="13" name="Subtitle 2">
            <a:extLst>
              <a:ext uri="{FF2B5EF4-FFF2-40B4-BE49-F238E27FC236}">
                <a16:creationId xmlns:a16="http://schemas.microsoft.com/office/drawing/2014/main" id="{6E131AAB-A1FB-48A6-904C-F15710D94498}"/>
              </a:ext>
            </a:extLst>
          </p:cNvPr>
          <p:cNvSpPr txBox="1">
            <a:spLocks/>
          </p:cNvSpPr>
          <p:nvPr/>
        </p:nvSpPr>
        <p:spPr>
          <a:xfrm>
            <a:off x="11080712" y="1767508"/>
            <a:ext cx="1428925" cy="62273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Life expectancy least deprived</a:t>
            </a:r>
          </a:p>
        </p:txBody>
      </p:sp>
    </p:spTree>
    <p:extLst>
      <p:ext uri="{BB962C8B-B14F-4D97-AF65-F5344CB8AC3E}">
        <p14:creationId xmlns:p14="http://schemas.microsoft.com/office/powerpoint/2010/main" val="2886691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body" sz="quarter" idx="10"/>
          </p:nvPr>
        </p:nvSpPr>
        <p:spPr>
          <a:xfrm>
            <a:off x="593196" y="584729"/>
            <a:ext cx="10312400" cy="998537"/>
          </a:xfrm>
        </p:spPr>
        <p:txBody>
          <a:bodyPr>
            <a:normAutofit/>
          </a:bodyPr>
          <a:lstStyle/>
          <a:p>
            <a:r>
              <a:rPr lang="en-GB" sz="3100" dirty="0">
                <a:solidFill>
                  <a:schemeClr val="tx1"/>
                </a:solidFill>
              </a:rPr>
              <a:t>1. System overview of organisations and geography</a:t>
            </a:r>
          </a:p>
          <a:p>
            <a:endParaRPr lang="en-GB" sz="3100" dirty="0">
              <a:solidFill>
                <a:schemeClr val="tx1"/>
              </a:solidFill>
            </a:endParaRPr>
          </a:p>
        </p:txBody>
      </p:sp>
      <p:sp>
        <p:nvSpPr>
          <p:cNvPr id="3" name="Subtitle 2">
            <a:extLst>
              <a:ext uri="{FF2B5EF4-FFF2-40B4-BE49-F238E27FC236}">
                <a16:creationId xmlns:a16="http://schemas.microsoft.com/office/drawing/2014/main" id="{70FBC160-28D9-4BB4-8B76-1D6AF98BD776}"/>
              </a:ext>
            </a:extLst>
          </p:cNvPr>
          <p:cNvSpPr>
            <a:spLocks noGrp="1"/>
          </p:cNvSpPr>
          <p:nvPr>
            <p:ph type="body" sz="quarter" idx="11"/>
          </p:nvPr>
        </p:nvSpPr>
        <p:spPr>
          <a:xfrm>
            <a:off x="593196" y="1765300"/>
            <a:ext cx="10312400" cy="3581400"/>
          </a:xfrm>
        </p:spPr>
        <p:txBody>
          <a:bodyPr vert="horz" lIns="91440" tIns="45720" rIns="91440" bIns="45720" rtlCol="0">
            <a:normAutofit/>
          </a:bodyPr>
          <a:lstStyle/>
          <a:p>
            <a:r>
              <a:rPr lang="en-GB" sz="1700" dirty="0"/>
              <a:t>Norfolk and Waveney is the footprint of the local Integrated Care System (ICS). This is a new partnership between the organisations that aims to meet health and care needs across Norfolk and Waveney, coordinate services and to plan in a way that improves population health and reduces inequalities between different groups.</a:t>
            </a:r>
            <a:endParaRPr lang="en-GB" sz="1700" dirty="0">
              <a:solidFill>
                <a:schemeClr val="tx1"/>
              </a:solidFill>
            </a:endParaRPr>
          </a:p>
          <a:p>
            <a:r>
              <a:rPr lang="en-GB" sz="1700" dirty="0">
                <a:solidFill>
                  <a:schemeClr val="tx1"/>
                </a:solidFill>
              </a:rPr>
              <a:t>The ICS footprint is made up of the seven districts in Norfolk (</a:t>
            </a:r>
            <a:r>
              <a:rPr lang="en-GB" sz="1700" dirty="0" err="1">
                <a:solidFill>
                  <a:schemeClr val="tx1"/>
                </a:solidFill>
              </a:rPr>
              <a:t>Breckland</a:t>
            </a:r>
            <a:r>
              <a:rPr lang="en-GB" sz="1700" dirty="0">
                <a:solidFill>
                  <a:schemeClr val="tx1"/>
                </a:solidFill>
              </a:rPr>
              <a:t>, Broadland, Great Yarmouth, King’s Lynn and West Norfolk, North Norfolk, Norwich and South Norfolk) and the area that was the former Waveney district in Suffolk.</a:t>
            </a:r>
          </a:p>
          <a:p>
            <a:r>
              <a:rPr lang="en-GB" sz="1700" dirty="0">
                <a:solidFill>
                  <a:schemeClr val="tx1"/>
                </a:solidFill>
              </a:rPr>
              <a:t> </a:t>
            </a:r>
          </a:p>
        </p:txBody>
      </p:sp>
      <p:sp>
        <p:nvSpPr>
          <p:cNvPr id="6" name="Slide Number Placeholder 5" hidden="1">
            <a:extLst>
              <a:ext uri="{FF2B5EF4-FFF2-40B4-BE49-F238E27FC236}">
                <a16:creationId xmlns:a16="http://schemas.microsoft.com/office/drawing/2014/main" id="{27583222-B970-4E55-8E4E-1687BD7CD434}"/>
              </a:ext>
            </a:extLst>
          </p:cNvPr>
          <p:cNvSpPr>
            <a:spLocks noGrp="1"/>
          </p:cNvSpPr>
          <p:nvPr>
            <p:ph type="sldNum" sz="quarter" idx="12"/>
          </p:nvPr>
        </p:nvSpPr>
        <p:spPr>
          <a:xfrm>
            <a:off x="8610600" y="6356350"/>
            <a:ext cx="2743200" cy="365125"/>
          </a:xfrm>
        </p:spPr>
        <p:txBody>
          <a:bodyPr/>
          <a:lstStyle/>
          <a:p>
            <a:pPr>
              <a:spcAft>
                <a:spcPts val="600"/>
              </a:spcAft>
            </a:pPr>
            <a:fld id="{D31D43A4-D862-43B5-BE09-5A519C875FDE}" type="slidenum">
              <a:rPr lang="en-GB" smtClean="0"/>
              <a:pPr>
                <a:spcAft>
                  <a:spcPts val="600"/>
                </a:spcAft>
              </a:pPr>
              <a:t>5</a:t>
            </a:fld>
            <a:endParaRPr lang="en-GB"/>
          </a:p>
        </p:txBody>
      </p:sp>
      <p:sp>
        <p:nvSpPr>
          <p:cNvPr id="5" name="Slide Number Placeholder 5">
            <a:extLst>
              <a:ext uri="{FF2B5EF4-FFF2-40B4-BE49-F238E27FC236}">
                <a16:creationId xmlns:a16="http://schemas.microsoft.com/office/drawing/2014/main" id="{FCA4BE38-AD57-40AB-8D9A-B06ABECCA63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a:t>
            </a:fld>
            <a:endParaRPr lang="en-GB"/>
          </a:p>
        </p:txBody>
      </p:sp>
    </p:spTree>
    <p:extLst>
      <p:ext uri="{BB962C8B-B14F-4D97-AF65-F5344CB8AC3E}">
        <p14:creationId xmlns:p14="http://schemas.microsoft.com/office/powerpoint/2010/main" val="31438744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48060" y="99529"/>
            <a:ext cx="9144000" cy="840023"/>
          </a:xfrm>
        </p:spPr>
        <p:txBody>
          <a:bodyPr>
            <a:normAutofit/>
          </a:bodyPr>
          <a:lstStyle/>
          <a:p>
            <a:pPr algn="l"/>
            <a:r>
              <a:rPr lang="en-GB" sz="4400" dirty="0"/>
              <a:t>Healthy Life Expectancy</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48060" y="1149578"/>
            <a:ext cx="11083047" cy="3583172"/>
          </a:xfrm>
        </p:spPr>
        <p:txBody>
          <a:bodyPr vert="horz" lIns="91440" tIns="45720" rIns="91440" bIns="45720" rtlCol="0" anchor="t">
            <a:normAutofit/>
          </a:bodyPr>
          <a:lstStyle/>
          <a:p>
            <a:pPr algn="l"/>
            <a:r>
              <a:rPr lang="en-GB" sz="1600" dirty="0"/>
              <a:t>Healthy life expectancy measures the average number of years a person would expect to live in generally good health. So, for example, a man may have a life expectancy of 80 years, but his healthy life expectancy may only be 65 years. This means the last 15 years of his life will be lived in poorer health.</a:t>
            </a:r>
          </a:p>
          <a:p>
            <a:pPr algn="l"/>
            <a:r>
              <a:rPr lang="en-GB" sz="1600" dirty="0"/>
              <a:t>Healthy life expectancy in Norfolk is lower than for England at about 62.7 years for males and about 62.4 years for females and has decreased over the last few years. This means that the period that people spend in ill health in Norfolk is getting longer and is 17.4 years for males and 21.7 years for females. </a:t>
            </a:r>
            <a:endParaRPr lang="en-GB" sz="1600" b="0" i="0" dirty="0">
              <a:effectLst/>
              <a:latin typeface="noto_serif"/>
            </a:endParaRPr>
          </a:p>
          <a:p>
            <a:pPr algn="l"/>
            <a:endParaRPr lang="en-GB" dirty="0"/>
          </a:p>
        </p:txBody>
      </p:sp>
      <p:sp>
        <p:nvSpPr>
          <p:cNvPr id="6" name="Slide Number Placeholder 5">
            <a:extLst>
              <a:ext uri="{FF2B5EF4-FFF2-40B4-BE49-F238E27FC236}">
                <a16:creationId xmlns:a16="http://schemas.microsoft.com/office/drawing/2014/main" id="{27583222-B970-4E55-8E4E-1687BD7CD434}"/>
              </a:ext>
            </a:extLst>
          </p:cNvPr>
          <p:cNvSpPr>
            <a:spLocks noGrp="1"/>
          </p:cNvSpPr>
          <p:nvPr>
            <p:ph type="sldNum" sz="quarter" idx="12"/>
          </p:nvPr>
        </p:nvSpPr>
        <p:spPr>
          <a:xfrm>
            <a:off x="8610600" y="6356350"/>
            <a:ext cx="2743200" cy="365125"/>
          </a:xfrm>
        </p:spPr>
        <p:txBody>
          <a:bodyPr/>
          <a:lstStyle/>
          <a:p>
            <a:fld id="{D31D43A4-D862-43B5-BE09-5A519C875FDE}" type="slidenum">
              <a:rPr lang="en-GB" smtClean="0"/>
              <a:t>50</a:t>
            </a:fld>
            <a:endParaRPr lang="en-GB"/>
          </a:p>
        </p:txBody>
      </p:sp>
      <p:sp>
        <p:nvSpPr>
          <p:cNvPr id="5" name="TextBox 4">
            <a:extLst>
              <a:ext uri="{FF2B5EF4-FFF2-40B4-BE49-F238E27FC236}">
                <a16:creationId xmlns:a16="http://schemas.microsoft.com/office/drawing/2014/main" id="{FCC0CB53-74E9-4240-9C6B-179649AA795F}"/>
              </a:ext>
            </a:extLst>
          </p:cNvPr>
          <p:cNvSpPr txBox="1"/>
          <p:nvPr/>
        </p:nvSpPr>
        <p:spPr>
          <a:xfrm>
            <a:off x="6156284" y="2941165"/>
            <a:ext cx="3980165" cy="307777"/>
          </a:xfrm>
          <a:prstGeom prst="rect">
            <a:avLst/>
          </a:prstGeom>
          <a:noFill/>
        </p:spPr>
        <p:txBody>
          <a:bodyPr wrap="square" rtlCol="0">
            <a:spAutoFit/>
          </a:bodyPr>
          <a:lstStyle/>
          <a:p>
            <a:r>
              <a:rPr lang="en-GB" sz="1400" b="1"/>
              <a:t>Norfolk Female Life Expectancy 84.1 years 2017-19</a:t>
            </a:r>
          </a:p>
        </p:txBody>
      </p:sp>
      <p:sp>
        <p:nvSpPr>
          <p:cNvPr id="7" name="TextBox 6">
            <a:extLst>
              <a:ext uri="{FF2B5EF4-FFF2-40B4-BE49-F238E27FC236}">
                <a16:creationId xmlns:a16="http://schemas.microsoft.com/office/drawing/2014/main" id="{2793F7F5-0A30-4C38-8D61-2E476C425A37}"/>
              </a:ext>
            </a:extLst>
          </p:cNvPr>
          <p:cNvSpPr txBox="1"/>
          <p:nvPr/>
        </p:nvSpPr>
        <p:spPr>
          <a:xfrm>
            <a:off x="538320" y="2941164"/>
            <a:ext cx="3980165" cy="307777"/>
          </a:xfrm>
          <a:prstGeom prst="rect">
            <a:avLst/>
          </a:prstGeom>
          <a:noFill/>
        </p:spPr>
        <p:txBody>
          <a:bodyPr wrap="square" rtlCol="0">
            <a:spAutoFit/>
          </a:bodyPr>
          <a:lstStyle/>
          <a:p>
            <a:r>
              <a:rPr lang="en-GB" sz="1400" b="1"/>
              <a:t>Norfolk Male Life Expectancy 80.1 years 2017-19</a:t>
            </a:r>
          </a:p>
        </p:txBody>
      </p:sp>
      <p:pic>
        <p:nvPicPr>
          <p:cNvPr id="8" name="Picture 7">
            <a:extLst>
              <a:ext uri="{FF2B5EF4-FFF2-40B4-BE49-F238E27FC236}">
                <a16:creationId xmlns:a16="http://schemas.microsoft.com/office/drawing/2014/main" id="{4DAADE93-A891-436B-8907-3533A030BB94}"/>
              </a:ext>
            </a:extLst>
          </p:cNvPr>
          <p:cNvPicPr>
            <a:picLocks noChangeAspect="1"/>
          </p:cNvPicPr>
          <p:nvPr/>
        </p:nvPicPr>
        <p:blipFill>
          <a:blip r:embed="rId2"/>
          <a:stretch>
            <a:fillRect/>
          </a:stretch>
        </p:blipFill>
        <p:spPr>
          <a:xfrm>
            <a:off x="174470" y="3298858"/>
            <a:ext cx="5400000" cy="3373213"/>
          </a:xfrm>
          <a:prstGeom prst="rect">
            <a:avLst/>
          </a:prstGeom>
        </p:spPr>
      </p:pic>
      <p:pic>
        <p:nvPicPr>
          <p:cNvPr id="9" name="Picture 8">
            <a:extLst>
              <a:ext uri="{FF2B5EF4-FFF2-40B4-BE49-F238E27FC236}">
                <a16:creationId xmlns:a16="http://schemas.microsoft.com/office/drawing/2014/main" id="{B6BA326F-EB16-456E-95BA-B076644E5408}"/>
              </a:ext>
            </a:extLst>
          </p:cNvPr>
          <p:cNvPicPr>
            <a:picLocks noChangeAspect="1"/>
          </p:cNvPicPr>
          <p:nvPr/>
        </p:nvPicPr>
        <p:blipFill>
          <a:blip r:embed="rId3"/>
          <a:stretch>
            <a:fillRect/>
          </a:stretch>
        </p:blipFill>
        <p:spPr>
          <a:xfrm>
            <a:off x="5826868" y="3304198"/>
            <a:ext cx="6154533" cy="3373213"/>
          </a:xfrm>
          <a:prstGeom prst="rect">
            <a:avLst/>
          </a:prstGeom>
        </p:spPr>
      </p:pic>
      <p:sp>
        <p:nvSpPr>
          <p:cNvPr id="10" name="Slide Number Placeholder 5">
            <a:extLst>
              <a:ext uri="{FF2B5EF4-FFF2-40B4-BE49-F238E27FC236}">
                <a16:creationId xmlns:a16="http://schemas.microsoft.com/office/drawing/2014/main" id="{4EDC882F-1912-4ED2-A22D-335AFD7CA1FB}"/>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50</a:t>
            </a:fld>
            <a:endParaRPr lang="en-GB"/>
          </a:p>
        </p:txBody>
      </p:sp>
    </p:spTree>
    <p:extLst>
      <p:ext uri="{BB962C8B-B14F-4D97-AF65-F5344CB8AC3E}">
        <p14:creationId xmlns:p14="http://schemas.microsoft.com/office/powerpoint/2010/main" val="25722215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85345" y="215962"/>
            <a:ext cx="9144000" cy="840023"/>
          </a:xfrm>
        </p:spPr>
        <p:txBody>
          <a:bodyPr>
            <a:normAutofit/>
          </a:bodyPr>
          <a:lstStyle/>
          <a:p>
            <a:pPr algn="l"/>
            <a:r>
              <a:rPr lang="en-GB" sz="4400"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353274" y="1212661"/>
            <a:ext cx="11083047" cy="4080792"/>
          </a:xfrm>
        </p:spPr>
        <p:txBody>
          <a:bodyPr>
            <a:normAutofit/>
          </a:bodyPr>
          <a:lstStyle/>
          <a:p>
            <a:pPr algn="l"/>
            <a:r>
              <a:rPr lang="en-GB" sz="1600" dirty="0"/>
              <a:t>ONS Life Expectancy Estimates: </a:t>
            </a:r>
            <a:r>
              <a:rPr lang="en-GB" sz="1600" b="0" i="0" dirty="0">
                <a:effectLst/>
                <a:hlinkClick r:id="rId2"/>
              </a:rPr>
              <a:t>https://www.ons.gov.uk/peoplepopulationandcommunity/healthandsocialcare/healthandlifeexpectancies/datasets/lifeexpectancyestimatesallagesuk</a:t>
            </a:r>
            <a:r>
              <a:rPr lang="en-GB" sz="1600" b="0" i="0" dirty="0">
                <a:effectLst/>
              </a:rPr>
              <a:t> </a:t>
            </a:r>
          </a:p>
          <a:p>
            <a:pPr algn="l"/>
            <a:r>
              <a:rPr lang="en-GB" sz="1600" dirty="0"/>
              <a:t>Fingertips: </a:t>
            </a:r>
            <a:r>
              <a:rPr lang="en-GB" sz="1600" dirty="0">
                <a:hlinkClick r:id="rId3"/>
              </a:rPr>
              <a:t>https://fingertips.phe.org.uk/</a:t>
            </a:r>
            <a:r>
              <a:rPr lang="en-GB" sz="1600" dirty="0"/>
              <a:t> </a:t>
            </a:r>
          </a:p>
          <a:p>
            <a:pPr algn="l"/>
            <a:r>
              <a:rPr lang="en-GB" sz="1600" dirty="0"/>
              <a:t>Life expectancy segmentation tool: </a:t>
            </a:r>
            <a:r>
              <a:rPr lang="en-GB" sz="1600" b="0" i="0" dirty="0">
                <a:effectLst/>
                <a:hlinkClick r:id="rId4"/>
              </a:rPr>
              <a:t>https://analytics.phe.gov.uk/apps/segment-tool/</a:t>
            </a:r>
            <a:r>
              <a:rPr lang="en-GB" sz="1600" dirty="0"/>
              <a:t> </a:t>
            </a:r>
          </a:p>
          <a:p>
            <a:pPr algn="l"/>
            <a:endParaRPr lang="en-GB" sz="1200" b="0" i="0" dirty="0">
              <a:effectLst/>
              <a:latin typeface="noto_serif"/>
            </a:endParaRPr>
          </a:p>
          <a:p>
            <a:pPr algn="l"/>
            <a:endParaRPr lang="en-GB" sz="1200" b="0" i="0" dirty="0">
              <a:effectLst/>
              <a:latin typeface="noto_serif"/>
            </a:endParaRPr>
          </a:p>
          <a:p>
            <a:br>
              <a:rPr lang="en-GB" sz="1200" b="0" i="0" dirty="0">
                <a:solidFill>
                  <a:srgbClr val="4C4C4C"/>
                </a:solidFill>
                <a:effectLst/>
                <a:latin typeface="noto_serif"/>
              </a:rPr>
            </a:br>
            <a:br>
              <a:rPr lang="en-GB" sz="1200" b="0" i="0" dirty="0">
                <a:solidFill>
                  <a:srgbClr val="4C4C4C"/>
                </a:solidFill>
                <a:effectLst/>
                <a:latin typeface="noto_serif"/>
              </a:rPr>
            </a:br>
            <a:endParaRPr lang="en-GB" sz="1600" b="0" i="0" dirty="0">
              <a:effectLst/>
              <a:latin typeface="noto_serif"/>
            </a:endParaRPr>
          </a:p>
          <a:p>
            <a:pPr algn="l"/>
            <a:endParaRPr lang="en-GB" dirty="0"/>
          </a:p>
        </p:txBody>
      </p:sp>
      <p:sp>
        <p:nvSpPr>
          <p:cNvPr id="5" name="Slide Number Placeholder 5">
            <a:extLst>
              <a:ext uri="{FF2B5EF4-FFF2-40B4-BE49-F238E27FC236}">
                <a16:creationId xmlns:a16="http://schemas.microsoft.com/office/drawing/2014/main" id="{8EB0E9FF-561C-4425-BB49-23B499377BAB}"/>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51</a:t>
            </a:fld>
            <a:endParaRPr lang="en-GB"/>
          </a:p>
        </p:txBody>
      </p:sp>
    </p:spTree>
    <p:extLst>
      <p:ext uri="{BB962C8B-B14F-4D97-AF65-F5344CB8AC3E}">
        <p14:creationId xmlns:p14="http://schemas.microsoft.com/office/powerpoint/2010/main" val="21059893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508932" y="272655"/>
            <a:ext cx="10866540" cy="1174270"/>
          </a:xfrm>
        </p:spPr>
        <p:txBody>
          <a:bodyPr>
            <a:normAutofit/>
          </a:bodyPr>
          <a:lstStyle/>
          <a:p>
            <a:pPr algn="l"/>
            <a:r>
              <a:rPr lang="en-GB" sz="4400" dirty="0"/>
              <a:t>9. Deaths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735435" y="2204354"/>
            <a:ext cx="9144000" cy="3583172"/>
          </a:xfrm>
        </p:spPr>
        <p:txBody>
          <a:bodyPr vert="horz" lIns="91440" tIns="45720" rIns="91440" bIns="45720" rtlCol="0" anchor="t">
            <a:normAutofit/>
          </a:bodyPr>
          <a:lstStyle/>
          <a:p>
            <a:pPr algn="l"/>
            <a:r>
              <a:rPr lang="en-GB" b="0" i="0" dirty="0">
                <a:effectLst/>
              </a:rPr>
              <a:t>This chapter details deaths occurring in Norfolk and where possible </a:t>
            </a:r>
            <a:r>
              <a:rPr lang="en-GB" dirty="0"/>
              <a:t>Waveney</a:t>
            </a:r>
            <a:r>
              <a:rPr lang="en-GB" b="0" i="0" dirty="0">
                <a:effectLst/>
              </a:rPr>
              <a:t>. This includes total deaths, leading causes of death and </a:t>
            </a:r>
            <a:r>
              <a:rPr lang="en-GB" dirty="0"/>
              <a:t>trends in early deaths from selected conditions (those under 75)</a:t>
            </a:r>
            <a:r>
              <a:rPr lang="en-GB" b="0" i="0" dirty="0">
                <a:effectLst/>
              </a:rPr>
              <a:t>. Here we have included trends up to 2019 to show leading causes of death just prior to COVID19. </a:t>
            </a:r>
            <a:endParaRPr lang="en-GB" dirty="0"/>
          </a:p>
          <a:p>
            <a:pPr algn="l"/>
            <a:endParaRPr lang="en-GB" dirty="0"/>
          </a:p>
        </p:txBody>
      </p:sp>
      <p:sp>
        <p:nvSpPr>
          <p:cNvPr id="5" name="Slide Number Placeholder 5">
            <a:extLst>
              <a:ext uri="{FF2B5EF4-FFF2-40B4-BE49-F238E27FC236}">
                <a16:creationId xmlns:a16="http://schemas.microsoft.com/office/drawing/2014/main" id="{000A0FF4-217D-4B8C-9DAC-E3C8BEEFBF9B}"/>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52</a:t>
            </a:fld>
            <a:endParaRPr lang="en-GB"/>
          </a:p>
        </p:txBody>
      </p:sp>
    </p:spTree>
    <p:extLst>
      <p:ext uri="{BB962C8B-B14F-4D97-AF65-F5344CB8AC3E}">
        <p14:creationId xmlns:p14="http://schemas.microsoft.com/office/powerpoint/2010/main" val="6666760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903725"/>
          </a:xfrm>
        </p:spPr>
        <p:txBody>
          <a:bodyPr>
            <a:normAutofit/>
          </a:bodyPr>
          <a:lstStyle/>
          <a:p>
            <a:pPr algn="l"/>
            <a:r>
              <a:rPr lang="en-GB" sz="4000" dirty="0"/>
              <a:t>Total Deaths Norfolk and Waveney</a:t>
            </a:r>
          </a:p>
        </p:txBody>
      </p:sp>
      <p:sp>
        <p:nvSpPr>
          <p:cNvPr id="3" name="Subtitle 2">
            <a:extLst>
              <a:ext uri="{FF2B5EF4-FFF2-40B4-BE49-F238E27FC236}">
                <a16:creationId xmlns:a16="http://schemas.microsoft.com/office/drawing/2014/main" id="{70FBC160-28D9-4BB4-8B76-1D6AF98BD776}"/>
              </a:ext>
              <a:ext uri="{C183D7F6-B498-43B3-948B-1728B52AA6E4}">
                <adec:decorative xmlns:adec="http://schemas.microsoft.com/office/drawing/2017/decorative" val="0"/>
              </a:ext>
            </a:extLst>
          </p:cNvPr>
          <p:cNvSpPr>
            <a:spLocks noGrp="1"/>
          </p:cNvSpPr>
          <p:nvPr>
            <p:ph type="subTitle" idx="1"/>
          </p:nvPr>
        </p:nvSpPr>
        <p:spPr>
          <a:xfrm>
            <a:off x="866678" y="1192967"/>
            <a:ext cx="5170599" cy="2310294"/>
          </a:xfrm>
        </p:spPr>
        <p:txBody>
          <a:bodyPr>
            <a:normAutofit fontScale="25000" lnSpcReduction="20000"/>
          </a:bodyPr>
          <a:lstStyle/>
          <a:p>
            <a:pPr algn="l"/>
            <a:r>
              <a:rPr lang="en-GB" sz="6400" dirty="0"/>
              <a:t>Between 2009 and 2019 there were about 11,000 deaths a year from all causes in Norfolk &amp; Waveney.</a:t>
            </a:r>
          </a:p>
          <a:p>
            <a:pPr algn="l"/>
            <a:r>
              <a:rPr lang="en-GB" sz="6400" dirty="0"/>
              <a:t>The number of deaths has been increasing and there are now slightly more male deaths than female deaths. The number of deaths is greater than the number of births.</a:t>
            </a:r>
          </a:p>
          <a:p>
            <a:pPr algn="l"/>
            <a:r>
              <a:rPr lang="en-GB" sz="6400" dirty="0"/>
              <a:t>The age standardised mortality rates for males and females have been consistently lower than England and have been gradually changing in line with England. There was an increase in 2020 with the deaths associated with COVID19</a:t>
            </a:r>
            <a:endParaRPr lang="en-GB" dirty="0"/>
          </a:p>
          <a:p>
            <a:pPr algn="l"/>
            <a:r>
              <a:rPr lang="en-GB" dirty="0"/>
              <a:t> </a:t>
            </a:r>
          </a:p>
          <a:p>
            <a:pPr algn="l"/>
            <a:endParaRPr lang="en-GB" dirty="0"/>
          </a:p>
        </p:txBody>
      </p:sp>
      <p:pic>
        <p:nvPicPr>
          <p:cNvPr id="7" name="Picture 6">
            <a:extLst>
              <a:ext uri="{FF2B5EF4-FFF2-40B4-BE49-F238E27FC236}">
                <a16:creationId xmlns:a16="http://schemas.microsoft.com/office/drawing/2014/main" id="{E7D923E4-938D-43DB-8A52-CC2C0C9256BA}"/>
              </a:ext>
            </a:extLst>
          </p:cNvPr>
          <p:cNvPicPr>
            <a:picLocks noChangeAspect="1"/>
          </p:cNvPicPr>
          <p:nvPr/>
        </p:nvPicPr>
        <p:blipFill>
          <a:blip r:embed="rId2"/>
          <a:stretch>
            <a:fillRect/>
          </a:stretch>
        </p:blipFill>
        <p:spPr>
          <a:xfrm>
            <a:off x="6323017" y="981985"/>
            <a:ext cx="4320000" cy="2699428"/>
          </a:xfrm>
          <a:prstGeom prst="rect">
            <a:avLst/>
          </a:prstGeom>
        </p:spPr>
      </p:pic>
      <p:sp>
        <p:nvSpPr>
          <p:cNvPr id="10" name="TextBox 9">
            <a:extLst>
              <a:ext uri="{FF2B5EF4-FFF2-40B4-BE49-F238E27FC236}">
                <a16:creationId xmlns:a16="http://schemas.microsoft.com/office/drawing/2014/main" id="{5FA93EC8-B499-451B-A0B3-7A84A91EC232}"/>
              </a:ext>
            </a:extLst>
          </p:cNvPr>
          <p:cNvSpPr txBox="1"/>
          <p:nvPr/>
        </p:nvSpPr>
        <p:spPr>
          <a:xfrm>
            <a:off x="8541740" y="2098613"/>
            <a:ext cx="1994446" cy="1077218"/>
          </a:xfrm>
          <a:prstGeom prst="rect">
            <a:avLst/>
          </a:prstGeom>
          <a:solidFill>
            <a:schemeClr val="bg1"/>
          </a:solidFill>
        </p:spPr>
        <p:txBody>
          <a:bodyPr wrap="square" rtlCol="0">
            <a:spAutoFit/>
          </a:bodyPr>
          <a:lstStyle/>
          <a:p>
            <a:r>
              <a:rPr lang="en-GB" sz="1600" dirty="0">
                <a:latin typeface="Arial" panose="020B0604020202020204" pitchFamily="34" charset="0"/>
                <a:cs typeface="Arial" panose="020B0604020202020204" pitchFamily="34" charset="0"/>
              </a:rPr>
              <a:t>Deaths in 2020</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Male = 6,383</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Female = 6,319</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Total = 12,702</a:t>
            </a:r>
          </a:p>
        </p:txBody>
      </p:sp>
      <p:pic>
        <p:nvPicPr>
          <p:cNvPr id="11" name="Picture 10">
            <a:extLst>
              <a:ext uri="{FF2B5EF4-FFF2-40B4-BE49-F238E27FC236}">
                <a16:creationId xmlns:a16="http://schemas.microsoft.com/office/drawing/2014/main" id="{B45ADE1B-E58F-4BB7-B69C-07E4E8FF697D}"/>
              </a:ext>
            </a:extLst>
          </p:cNvPr>
          <p:cNvPicPr>
            <a:picLocks noChangeAspect="1"/>
          </p:cNvPicPr>
          <p:nvPr/>
        </p:nvPicPr>
        <p:blipFill>
          <a:blip r:embed="rId3"/>
          <a:stretch>
            <a:fillRect/>
          </a:stretch>
        </p:blipFill>
        <p:spPr>
          <a:xfrm>
            <a:off x="961752" y="3808695"/>
            <a:ext cx="4320000" cy="2701142"/>
          </a:xfrm>
          <a:prstGeom prst="rect">
            <a:avLst/>
          </a:prstGeom>
        </p:spPr>
      </p:pic>
      <p:pic>
        <p:nvPicPr>
          <p:cNvPr id="12" name="Picture 11">
            <a:extLst>
              <a:ext uri="{FF2B5EF4-FFF2-40B4-BE49-F238E27FC236}">
                <a16:creationId xmlns:a16="http://schemas.microsoft.com/office/drawing/2014/main" id="{F0D89BC4-9E18-4D8A-9444-14E4F4BE458A}"/>
              </a:ext>
            </a:extLst>
          </p:cNvPr>
          <p:cNvPicPr>
            <a:picLocks noChangeAspect="1"/>
          </p:cNvPicPr>
          <p:nvPr/>
        </p:nvPicPr>
        <p:blipFill>
          <a:blip r:embed="rId4"/>
          <a:stretch>
            <a:fillRect/>
          </a:stretch>
        </p:blipFill>
        <p:spPr>
          <a:xfrm>
            <a:off x="6323017" y="3808696"/>
            <a:ext cx="4320000" cy="2701142"/>
          </a:xfrm>
          <a:prstGeom prst="rect">
            <a:avLst/>
          </a:prstGeom>
        </p:spPr>
      </p:pic>
      <p:sp>
        <p:nvSpPr>
          <p:cNvPr id="9" name="Slide Number Placeholder 5">
            <a:extLst>
              <a:ext uri="{FF2B5EF4-FFF2-40B4-BE49-F238E27FC236}">
                <a16:creationId xmlns:a16="http://schemas.microsoft.com/office/drawing/2014/main" id="{29AA1B2F-2940-46E8-B522-E911FEA33EE5}"/>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53</a:t>
            </a:fld>
            <a:endParaRPr lang="en-GB"/>
          </a:p>
        </p:txBody>
      </p:sp>
    </p:spTree>
    <p:extLst>
      <p:ext uri="{BB962C8B-B14F-4D97-AF65-F5344CB8AC3E}">
        <p14:creationId xmlns:p14="http://schemas.microsoft.com/office/powerpoint/2010/main" val="9322632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672861"/>
          </a:xfrm>
        </p:spPr>
        <p:txBody>
          <a:bodyPr>
            <a:normAutofit fontScale="90000"/>
          </a:bodyPr>
          <a:lstStyle/>
          <a:p>
            <a:pPr algn="l"/>
            <a:r>
              <a:rPr lang="en-GB" sz="3200" dirty="0"/>
              <a:t>Trends in leading causes of death for Norfolk and Waveney to 2019</a:t>
            </a:r>
          </a:p>
        </p:txBody>
      </p:sp>
      <p:sp>
        <p:nvSpPr>
          <p:cNvPr id="8" name="TextBox 7">
            <a:extLst>
              <a:ext uri="{FF2B5EF4-FFF2-40B4-BE49-F238E27FC236}">
                <a16:creationId xmlns:a16="http://schemas.microsoft.com/office/drawing/2014/main" id="{E51B78CF-773F-4D8B-9067-6B52AD3D7535}"/>
              </a:ext>
            </a:extLst>
          </p:cNvPr>
          <p:cNvSpPr txBox="1"/>
          <p:nvPr/>
        </p:nvSpPr>
        <p:spPr>
          <a:xfrm>
            <a:off x="194553" y="804828"/>
            <a:ext cx="11834280" cy="2308324"/>
          </a:xfrm>
          <a:prstGeom prst="rect">
            <a:avLst/>
          </a:prstGeom>
          <a:noFill/>
        </p:spPr>
        <p:txBody>
          <a:bodyPr wrap="square" lIns="91440" tIns="45720" rIns="91440" bIns="45720" anchor="t">
            <a:spAutoFit/>
          </a:bodyPr>
          <a:lstStyle/>
          <a:p>
            <a:r>
              <a:rPr lang="en-GB" sz="1600" b="0" dirty="0">
                <a:latin typeface="Arial" panose="020B0604020202020204" pitchFamily="34" charset="0"/>
                <a:cs typeface="Arial" panose="020B0604020202020204" pitchFamily="34" charset="0"/>
              </a:rPr>
              <a:t>The leading causes of death based on Office for National Statistics </a:t>
            </a:r>
            <a:r>
              <a:rPr lang="en-GB" sz="1600" dirty="0">
                <a:latin typeface="Arial" panose="020B0604020202020204" pitchFamily="34" charset="0"/>
                <a:cs typeface="Arial" panose="020B0604020202020204" pitchFamily="34" charset="0"/>
              </a:rPr>
              <a:t>sub-categories</a:t>
            </a:r>
            <a:r>
              <a:rPr lang="en-GB" sz="1600" b="0" dirty="0">
                <a:latin typeface="Arial" panose="020B0604020202020204" pitchFamily="34" charset="0"/>
                <a:cs typeface="Arial" panose="020B0604020202020204" pitchFamily="34" charset="0"/>
              </a:rPr>
              <a:t>. If we look at deaths </a:t>
            </a:r>
            <a:r>
              <a:rPr lang="en-GB" sz="1600" dirty="0">
                <a:latin typeface="Arial" panose="020B0604020202020204" pitchFamily="34" charset="0"/>
                <a:cs typeface="Arial" panose="020B0604020202020204" pitchFamily="34" charset="0"/>
              </a:rPr>
              <a:t>considering</a:t>
            </a:r>
            <a:r>
              <a:rPr lang="en-GB" sz="1600" b="0" dirty="0">
                <a:latin typeface="Arial" panose="020B0604020202020204" pitchFamily="34" charset="0"/>
                <a:cs typeface="Arial" panose="020B0604020202020204" pitchFamily="34" charset="0"/>
              </a:rPr>
              <a:t> the number of people and their age, we see changes in death rates. Trends in age standardised mortality rates from leading causes of death between 2010 and 2019 show:</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death rates from heart disease (ischaemic heart disease) and stroke (cerebrovascular disease) have reduced by about 40% since 2010</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death rate from lung cancer has continued to decline (for men) but the death rate from breast and prostate cancer has remained about the same</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there has been a doubling of the death rate from Dementia</a:t>
            </a:r>
          </a:p>
          <a:p>
            <a:pPr marL="285750" indent="-285750">
              <a:buFont typeface="Arial" panose="020B0604020202020204" pitchFamily="34" charset="0"/>
              <a:buChar char="•"/>
            </a:pPr>
            <a:r>
              <a:rPr lang="en-GB" sz="1600" b="0" dirty="0">
                <a:solidFill>
                  <a:schemeClr val="tx1"/>
                </a:solidFill>
                <a:latin typeface="Arial" panose="020B0604020202020204" pitchFamily="34" charset="0"/>
                <a:cs typeface="Arial" panose="020B0604020202020204" pitchFamily="34" charset="0"/>
              </a:rPr>
              <a:t>the death rate due to liver disease has gradually increased</a:t>
            </a:r>
          </a:p>
        </p:txBody>
      </p:sp>
      <p:sp>
        <p:nvSpPr>
          <p:cNvPr id="3" name="TextBox 2">
            <a:extLst>
              <a:ext uri="{FF2B5EF4-FFF2-40B4-BE49-F238E27FC236}">
                <a16:creationId xmlns:a16="http://schemas.microsoft.com/office/drawing/2014/main" id="{3C8A67A7-C585-40B5-A60C-D34C387B813F}"/>
              </a:ext>
            </a:extLst>
          </p:cNvPr>
          <p:cNvSpPr txBox="1"/>
          <p:nvPr/>
        </p:nvSpPr>
        <p:spPr>
          <a:xfrm>
            <a:off x="7732630" y="6025878"/>
            <a:ext cx="3116253"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Male age standardised rates</a:t>
            </a:r>
          </a:p>
        </p:txBody>
      </p:sp>
      <p:sp>
        <p:nvSpPr>
          <p:cNvPr id="10" name="TextBox 9">
            <a:extLst>
              <a:ext uri="{FF2B5EF4-FFF2-40B4-BE49-F238E27FC236}">
                <a16:creationId xmlns:a16="http://schemas.microsoft.com/office/drawing/2014/main" id="{AF31CCDE-D656-474F-8067-FF6E6EE115F2}"/>
              </a:ext>
            </a:extLst>
          </p:cNvPr>
          <p:cNvSpPr txBox="1"/>
          <p:nvPr/>
        </p:nvSpPr>
        <p:spPr>
          <a:xfrm>
            <a:off x="1058445" y="6015713"/>
            <a:ext cx="4069145"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Female age standardised rates</a:t>
            </a:r>
          </a:p>
        </p:txBody>
      </p:sp>
      <p:pic>
        <p:nvPicPr>
          <p:cNvPr id="4" name="Picture 3">
            <a:extLst>
              <a:ext uri="{FF2B5EF4-FFF2-40B4-BE49-F238E27FC236}">
                <a16:creationId xmlns:a16="http://schemas.microsoft.com/office/drawing/2014/main" id="{ECA44B01-273C-4D52-92E0-6D351C5D3411}"/>
              </a:ext>
            </a:extLst>
          </p:cNvPr>
          <p:cNvPicPr>
            <a:picLocks noChangeAspect="1"/>
          </p:cNvPicPr>
          <p:nvPr/>
        </p:nvPicPr>
        <p:blipFill>
          <a:blip r:embed="rId2"/>
          <a:stretch>
            <a:fillRect/>
          </a:stretch>
        </p:blipFill>
        <p:spPr>
          <a:xfrm>
            <a:off x="6920688" y="3164836"/>
            <a:ext cx="4317369" cy="2850877"/>
          </a:xfrm>
          <a:prstGeom prst="rect">
            <a:avLst/>
          </a:prstGeom>
        </p:spPr>
      </p:pic>
      <p:pic>
        <p:nvPicPr>
          <p:cNvPr id="5" name="Picture 4">
            <a:extLst>
              <a:ext uri="{FF2B5EF4-FFF2-40B4-BE49-F238E27FC236}">
                <a16:creationId xmlns:a16="http://schemas.microsoft.com/office/drawing/2014/main" id="{3923CCDF-81AC-4090-A83A-2096C6E5C814}"/>
              </a:ext>
            </a:extLst>
          </p:cNvPr>
          <p:cNvPicPr>
            <a:picLocks noChangeAspect="1"/>
          </p:cNvPicPr>
          <p:nvPr/>
        </p:nvPicPr>
        <p:blipFill>
          <a:blip r:embed="rId3"/>
          <a:stretch>
            <a:fillRect/>
          </a:stretch>
        </p:blipFill>
        <p:spPr>
          <a:xfrm>
            <a:off x="802868" y="3164836"/>
            <a:ext cx="4557066" cy="2850877"/>
          </a:xfrm>
          <a:prstGeom prst="rect">
            <a:avLst/>
          </a:prstGeom>
        </p:spPr>
      </p:pic>
      <p:sp>
        <p:nvSpPr>
          <p:cNvPr id="9" name="Slide Number Placeholder 5">
            <a:extLst>
              <a:ext uri="{FF2B5EF4-FFF2-40B4-BE49-F238E27FC236}">
                <a16:creationId xmlns:a16="http://schemas.microsoft.com/office/drawing/2014/main" id="{0637EEF9-1401-4F23-B7C4-163249BB0607}"/>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54</a:t>
            </a:fld>
            <a:endParaRPr lang="en-GB"/>
          </a:p>
        </p:txBody>
      </p:sp>
    </p:spTree>
    <p:extLst>
      <p:ext uri="{BB962C8B-B14F-4D97-AF65-F5344CB8AC3E}">
        <p14:creationId xmlns:p14="http://schemas.microsoft.com/office/powerpoint/2010/main" val="14040788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47135" y="-168003"/>
            <a:ext cx="11197342" cy="1050148"/>
          </a:xfrm>
        </p:spPr>
        <p:txBody>
          <a:bodyPr>
            <a:noAutofit/>
          </a:bodyPr>
          <a:lstStyle/>
          <a:p>
            <a:pPr algn="l"/>
            <a:r>
              <a:rPr lang="en-GB" sz="3200" dirty="0"/>
              <a:t>Variation in total mortality rate</a:t>
            </a:r>
          </a:p>
        </p:txBody>
      </p:sp>
      <p:sp>
        <p:nvSpPr>
          <p:cNvPr id="10" name="Subtitle 2">
            <a:extLst>
              <a:ext uri="{FF2B5EF4-FFF2-40B4-BE49-F238E27FC236}">
                <a16:creationId xmlns:a16="http://schemas.microsoft.com/office/drawing/2014/main" id="{E22AA301-7427-413C-8858-FBF5974226EE}"/>
              </a:ext>
            </a:extLst>
          </p:cNvPr>
          <p:cNvSpPr>
            <a:spLocks noGrp="1"/>
          </p:cNvSpPr>
          <p:nvPr>
            <p:ph type="subTitle" idx="1"/>
          </p:nvPr>
        </p:nvSpPr>
        <p:spPr>
          <a:xfrm>
            <a:off x="147135" y="1014126"/>
            <a:ext cx="10707000" cy="781010"/>
          </a:xfrm>
        </p:spPr>
        <p:txBody>
          <a:bodyPr>
            <a:normAutofit/>
          </a:bodyPr>
          <a:lstStyle/>
          <a:p>
            <a:pPr algn="l"/>
            <a:r>
              <a:rPr lang="en-GB" sz="1200" dirty="0"/>
              <a:t>There were around 11,500 deaths in Norfolk and Waveney in 2019, lower than the England average. Great Yarmouth and Norwich had the highest all cause mortality rates, and Broadland and North Norfolk the lowest. The map illustrates areas with higher age-standardised death rates before COVID-19.</a:t>
            </a:r>
          </a:p>
          <a:p>
            <a:pPr algn="l"/>
            <a:endParaRPr lang="en-GB" sz="1200" dirty="0">
              <a:highlight>
                <a:srgbClr val="FFFF00"/>
              </a:highlight>
            </a:endParaRPr>
          </a:p>
          <a:p>
            <a:pPr algn="l"/>
            <a:endParaRPr lang="en-GB" dirty="0"/>
          </a:p>
        </p:txBody>
      </p:sp>
      <p:sp>
        <p:nvSpPr>
          <p:cNvPr id="8" name="Slide Number Placeholder 5">
            <a:extLst>
              <a:ext uri="{FF2B5EF4-FFF2-40B4-BE49-F238E27FC236}">
                <a16:creationId xmlns:a16="http://schemas.microsoft.com/office/drawing/2014/main" id="{3AC6A61B-4389-4C15-9385-44736CEE8E7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55</a:t>
            </a:fld>
            <a:endParaRPr lang="en-GB"/>
          </a:p>
        </p:txBody>
      </p:sp>
      <p:pic>
        <p:nvPicPr>
          <p:cNvPr id="16" name="Picture 15">
            <a:extLst>
              <a:ext uri="{FF2B5EF4-FFF2-40B4-BE49-F238E27FC236}">
                <a16:creationId xmlns:a16="http://schemas.microsoft.com/office/drawing/2014/main" id="{C88CDE68-7E49-46ED-824A-CA24D0DEC736}"/>
              </a:ext>
            </a:extLst>
          </p:cNvPr>
          <p:cNvPicPr>
            <a:picLocks noChangeAspect="1"/>
          </p:cNvPicPr>
          <p:nvPr/>
        </p:nvPicPr>
        <p:blipFill>
          <a:blip r:embed="rId2"/>
          <a:stretch>
            <a:fillRect/>
          </a:stretch>
        </p:blipFill>
        <p:spPr>
          <a:xfrm>
            <a:off x="6763148" y="1927117"/>
            <a:ext cx="5372112" cy="3291214"/>
          </a:xfrm>
          <a:prstGeom prst="rect">
            <a:avLst/>
          </a:prstGeom>
        </p:spPr>
      </p:pic>
      <p:pic>
        <p:nvPicPr>
          <p:cNvPr id="17" name="Picture 16">
            <a:extLst>
              <a:ext uri="{FF2B5EF4-FFF2-40B4-BE49-F238E27FC236}">
                <a16:creationId xmlns:a16="http://schemas.microsoft.com/office/drawing/2014/main" id="{D5282E10-95E6-4B96-8434-AD6155D6BE45}"/>
              </a:ext>
            </a:extLst>
          </p:cNvPr>
          <p:cNvPicPr>
            <a:picLocks noChangeAspect="1"/>
          </p:cNvPicPr>
          <p:nvPr/>
        </p:nvPicPr>
        <p:blipFill>
          <a:blip r:embed="rId3"/>
          <a:stretch>
            <a:fillRect/>
          </a:stretch>
        </p:blipFill>
        <p:spPr>
          <a:xfrm>
            <a:off x="204782" y="1663155"/>
            <a:ext cx="6555476" cy="4681729"/>
          </a:xfrm>
          <a:prstGeom prst="rect">
            <a:avLst/>
          </a:prstGeom>
        </p:spPr>
      </p:pic>
      <p:pic>
        <p:nvPicPr>
          <p:cNvPr id="7" name="Picture 6">
            <a:extLst>
              <a:ext uri="{FF2B5EF4-FFF2-40B4-BE49-F238E27FC236}">
                <a16:creationId xmlns:a16="http://schemas.microsoft.com/office/drawing/2014/main" id="{016DD781-8638-46FA-B5C6-8693330BAA21}"/>
              </a:ext>
            </a:extLst>
          </p:cNvPr>
          <p:cNvPicPr>
            <a:picLocks noChangeAspect="1"/>
          </p:cNvPicPr>
          <p:nvPr/>
        </p:nvPicPr>
        <p:blipFill rotWithShape="1">
          <a:blip r:embed="rId4"/>
          <a:srcRect l="53558" t="77496" r="36627" b="18812"/>
          <a:stretch/>
        </p:blipFill>
        <p:spPr>
          <a:xfrm>
            <a:off x="11382375" y="2228850"/>
            <a:ext cx="457604" cy="95250"/>
          </a:xfrm>
          <a:prstGeom prst="rect">
            <a:avLst/>
          </a:prstGeom>
        </p:spPr>
      </p:pic>
    </p:spTree>
    <p:extLst>
      <p:ext uri="{BB962C8B-B14F-4D97-AF65-F5344CB8AC3E}">
        <p14:creationId xmlns:p14="http://schemas.microsoft.com/office/powerpoint/2010/main" val="26514245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614"/>
            <a:ext cx="11972260" cy="1325563"/>
          </a:xfrm>
        </p:spPr>
        <p:txBody>
          <a:bodyPr>
            <a:noAutofit/>
          </a:bodyPr>
          <a:lstStyle/>
          <a:p>
            <a:r>
              <a:rPr lang="en-GB" sz="2000" dirty="0">
                <a:solidFill>
                  <a:schemeClr val="tx1"/>
                </a:solidFill>
                <a:ea typeface="+mn-ea"/>
              </a:rPr>
              <a:t>Norfolk and Waveney Males:</a:t>
            </a:r>
            <a:r>
              <a:rPr lang="en-GB" sz="2000" b="0" dirty="0">
                <a:solidFill>
                  <a:schemeClr val="tx1"/>
                </a:solidFill>
                <a:ea typeface="+mn-ea"/>
              </a:rPr>
              <a:t> leading causes of death for specific age groups naturally differ. But prior to COVID19, circulatory conditions, respiratory conditions and cancer are in the top five causes of death across most age groups. These conditions are also distributed in the top 20 long term conditions and account for some of the highest numbers of avoidable admissions</a:t>
            </a:r>
            <a:endParaRPr lang="en-GB" sz="2000" b="1" dirty="0"/>
          </a:p>
        </p:txBody>
      </p:sp>
      <p:sp>
        <p:nvSpPr>
          <p:cNvPr id="5" name="TextBox 4"/>
          <p:cNvSpPr txBox="1"/>
          <p:nvPr/>
        </p:nvSpPr>
        <p:spPr>
          <a:xfrm>
            <a:off x="1653388" y="5696948"/>
            <a:ext cx="3621505" cy="52322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Norfolk and Waveney Males </a:t>
            </a:r>
            <a:r>
              <a:rPr lang="en-GB" sz="1400" dirty="0">
                <a:latin typeface="Arial" panose="020B0604020202020204" pitchFamily="34" charset="0"/>
                <a:cs typeface="Arial" panose="020B0604020202020204" pitchFamily="34" charset="0"/>
              </a:rPr>
              <a:t>(average deaths in Norfolk per year for each cause)</a:t>
            </a:r>
          </a:p>
        </p:txBody>
      </p:sp>
      <p:sp>
        <p:nvSpPr>
          <p:cNvPr id="8" name="TextBox 7">
            <a:extLst>
              <a:ext uri="{FF2B5EF4-FFF2-40B4-BE49-F238E27FC236}">
                <a16:creationId xmlns:a16="http://schemas.microsoft.com/office/drawing/2014/main" id="{2D6BB663-E60B-4516-99AE-F2FA2F5CB2A5}"/>
              </a:ext>
            </a:extLst>
          </p:cNvPr>
          <p:cNvSpPr txBox="1"/>
          <p:nvPr/>
        </p:nvSpPr>
        <p:spPr>
          <a:xfrm>
            <a:off x="2541865" y="6276565"/>
            <a:ext cx="8120544"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This is the average for the three years 2017, 2018, 2019 prior to COVID19</a:t>
            </a:r>
          </a:p>
        </p:txBody>
      </p:sp>
      <p:pic>
        <p:nvPicPr>
          <p:cNvPr id="11" name="Picture 10">
            <a:extLst>
              <a:ext uri="{FF2B5EF4-FFF2-40B4-BE49-F238E27FC236}">
                <a16:creationId xmlns:a16="http://schemas.microsoft.com/office/drawing/2014/main" id="{EB109146-69C9-4ABE-A293-1F77DFD8439A}"/>
              </a:ext>
            </a:extLst>
          </p:cNvPr>
          <p:cNvPicPr>
            <a:picLocks noChangeAspect="1"/>
          </p:cNvPicPr>
          <p:nvPr/>
        </p:nvPicPr>
        <p:blipFill>
          <a:blip r:embed="rId2"/>
          <a:stretch>
            <a:fillRect/>
          </a:stretch>
        </p:blipFill>
        <p:spPr>
          <a:xfrm>
            <a:off x="3464141" y="1343818"/>
            <a:ext cx="5385732" cy="402164"/>
          </a:xfrm>
          <a:prstGeom prst="rect">
            <a:avLst/>
          </a:prstGeom>
        </p:spPr>
      </p:pic>
      <p:sp>
        <p:nvSpPr>
          <p:cNvPr id="14" name="TextBox 13">
            <a:extLst>
              <a:ext uri="{FF2B5EF4-FFF2-40B4-BE49-F238E27FC236}">
                <a16:creationId xmlns:a16="http://schemas.microsoft.com/office/drawing/2014/main" id="{9832D534-0BBF-4980-8031-EE4798EBBDE4}"/>
              </a:ext>
            </a:extLst>
          </p:cNvPr>
          <p:cNvSpPr txBox="1"/>
          <p:nvPr/>
        </p:nvSpPr>
        <p:spPr>
          <a:xfrm>
            <a:off x="7831598" y="5612791"/>
            <a:ext cx="3621505" cy="52322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England Males </a:t>
            </a:r>
            <a:r>
              <a:rPr lang="en-GB" sz="1400" dirty="0">
                <a:latin typeface="Arial" panose="020B0604020202020204" pitchFamily="34" charset="0"/>
                <a:cs typeface="Arial" panose="020B0604020202020204" pitchFamily="34" charset="0"/>
              </a:rPr>
              <a:t>(average deaths in England per year for each cause)</a:t>
            </a:r>
          </a:p>
        </p:txBody>
      </p:sp>
      <p:pic>
        <p:nvPicPr>
          <p:cNvPr id="15" name="Picture 14">
            <a:extLst>
              <a:ext uri="{FF2B5EF4-FFF2-40B4-BE49-F238E27FC236}">
                <a16:creationId xmlns:a16="http://schemas.microsoft.com/office/drawing/2014/main" id="{9E480BCF-6329-4DAB-8C29-739BB9B6B386}"/>
              </a:ext>
            </a:extLst>
          </p:cNvPr>
          <p:cNvPicPr>
            <a:picLocks noChangeAspect="1"/>
          </p:cNvPicPr>
          <p:nvPr/>
        </p:nvPicPr>
        <p:blipFill>
          <a:blip r:embed="rId3"/>
          <a:stretch>
            <a:fillRect/>
          </a:stretch>
        </p:blipFill>
        <p:spPr>
          <a:xfrm>
            <a:off x="6313272" y="1844929"/>
            <a:ext cx="5400000" cy="3678462"/>
          </a:xfrm>
          <a:prstGeom prst="rect">
            <a:avLst/>
          </a:prstGeom>
        </p:spPr>
      </p:pic>
      <p:pic>
        <p:nvPicPr>
          <p:cNvPr id="4" name="Picture 3">
            <a:extLst>
              <a:ext uri="{FF2B5EF4-FFF2-40B4-BE49-F238E27FC236}">
                <a16:creationId xmlns:a16="http://schemas.microsoft.com/office/drawing/2014/main" id="{BBAEB97E-D496-4DBE-A059-B607C6FF8083}"/>
              </a:ext>
            </a:extLst>
          </p:cNvPr>
          <p:cNvPicPr>
            <a:picLocks noChangeAspect="1"/>
          </p:cNvPicPr>
          <p:nvPr/>
        </p:nvPicPr>
        <p:blipFill>
          <a:blip r:embed="rId4"/>
          <a:stretch>
            <a:fillRect/>
          </a:stretch>
        </p:blipFill>
        <p:spPr>
          <a:xfrm>
            <a:off x="273646" y="1835720"/>
            <a:ext cx="5400000" cy="3678462"/>
          </a:xfrm>
          <a:prstGeom prst="rect">
            <a:avLst/>
          </a:prstGeom>
        </p:spPr>
      </p:pic>
      <p:sp>
        <p:nvSpPr>
          <p:cNvPr id="12" name="Slide Number Placeholder 5">
            <a:extLst>
              <a:ext uri="{FF2B5EF4-FFF2-40B4-BE49-F238E27FC236}">
                <a16:creationId xmlns:a16="http://schemas.microsoft.com/office/drawing/2014/main" id="{79F11BDE-0B7E-4F84-A4EF-17CF310DEECA}"/>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56</a:t>
            </a:fld>
            <a:endParaRPr lang="en-GB"/>
          </a:p>
        </p:txBody>
      </p:sp>
      <p:sp>
        <p:nvSpPr>
          <p:cNvPr id="10" name="TextBox 9">
            <a:extLst>
              <a:ext uri="{FF2B5EF4-FFF2-40B4-BE49-F238E27FC236}">
                <a16:creationId xmlns:a16="http://schemas.microsoft.com/office/drawing/2014/main" id="{4785FB67-863C-4EF6-9562-69D01BC8531F}"/>
              </a:ext>
            </a:extLst>
          </p:cNvPr>
          <p:cNvSpPr txBox="1"/>
          <p:nvPr/>
        </p:nvSpPr>
        <p:spPr>
          <a:xfrm>
            <a:off x="273646" y="5475583"/>
            <a:ext cx="3621505" cy="26161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 Values suppressed due to small numbers</a:t>
            </a:r>
          </a:p>
        </p:txBody>
      </p:sp>
      <p:sp>
        <p:nvSpPr>
          <p:cNvPr id="13" name="TextBox 12">
            <a:extLst>
              <a:ext uri="{FF2B5EF4-FFF2-40B4-BE49-F238E27FC236}">
                <a16:creationId xmlns:a16="http://schemas.microsoft.com/office/drawing/2014/main" id="{496EBA0C-7479-4BC3-94BC-BAB3FAC256C3}"/>
              </a:ext>
            </a:extLst>
          </p:cNvPr>
          <p:cNvSpPr txBox="1"/>
          <p:nvPr/>
        </p:nvSpPr>
        <p:spPr>
          <a:xfrm>
            <a:off x="741786" y="2002692"/>
            <a:ext cx="28167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F57ECDE5-E2E2-40DF-A19A-5B7661773271}"/>
              </a:ext>
            </a:extLst>
          </p:cNvPr>
          <p:cNvSpPr txBox="1"/>
          <p:nvPr/>
        </p:nvSpPr>
        <p:spPr>
          <a:xfrm>
            <a:off x="741786" y="2437857"/>
            <a:ext cx="28167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302368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206"/>
            <a:ext cx="11972260" cy="1343818"/>
          </a:xfrm>
        </p:spPr>
        <p:txBody>
          <a:bodyPr>
            <a:noAutofit/>
          </a:bodyPr>
          <a:lstStyle/>
          <a:p>
            <a:r>
              <a:rPr lang="en-GB" sz="2000" dirty="0">
                <a:solidFill>
                  <a:schemeClr val="tx1"/>
                </a:solidFill>
                <a:ea typeface="+mn-ea"/>
              </a:rPr>
              <a:t>Norfolk and Waveney Females: </a:t>
            </a:r>
            <a:r>
              <a:rPr lang="en-GB" sz="2000" b="0" dirty="0">
                <a:solidFill>
                  <a:schemeClr val="tx1"/>
                </a:solidFill>
                <a:ea typeface="+mn-ea"/>
              </a:rPr>
              <a:t>the leading causes of death for specific age groups naturally differ. But prior to COVID19, circulatory conditions, respiratory conditions and cancer are in the top five causes of death across most age groups. These conditions are also distributed in the top 20 long term conditions and account for some of the highest numbers of avoidable admissions</a:t>
            </a:r>
            <a:endParaRPr lang="en-GB" sz="2000" b="1" dirty="0"/>
          </a:p>
        </p:txBody>
      </p:sp>
      <p:sp>
        <p:nvSpPr>
          <p:cNvPr id="7" name="TextBox 6"/>
          <p:cNvSpPr txBox="1"/>
          <p:nvPr/>
        </p:nvSpPr>
        <p:spPr>
          <a:xfrm>
            <a:off x="459594" y="5677767"/>
            <a:ext cx="3654022" cy="52322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Norfolk and Waveney Females </a:t>
            </a:r>
            <a:r>
              <a:rPr lang="en-GB" sz="1400" dirty="0">
                <a:latin typeface="Arial" panose="020B0604020202020204" pitchFamily="34" charset="0"/>
                <a:cs typeface="Arial" panose="020B0604020202020204" pitchFamily="34" charset="0"/>
              </a:rPr>
              <a:t>(average deaths in Norfolk per year for each cause)</a:t>
            </a:r>
          </a:p>
        </p:txBody>
      </p:sp>
      <p:sp>
        <p:nvSpPr>
          <p:cNvPr id="8" name="TextBox 7">
            <a:extLst>
              <a:ext uri="{FF2B5EF4-FFF2-40B4-BE49-F238E27FC236}">
                <a16:creationId xmlns:a16="http://schemas.microsoft.com/office/drawing/2014/main" id="{2D6BB663-E60B-4516-99AE-F2FA2F5CB2A5}"/>
              </a:ext>
            </a:extLst>
          </p:cNvPr>
          <p:cNvSpPr txBox="1"/>
          <p:nvPr/>
        </p:nvSpPr>
        <p:spPr>
          <a:xfrm>
            <a:off x="2516697" y="6306081"/>
            <a:ext cx="8145711"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This is the average for the three years 2017, 2018, 2019 prior to COVID19</a:t>
            </a:r>
          </a:p>
        </p:txBody>
      </p:sp>
      <p:pic>
        <p:nvPicPr>
          <p:cNvPr id="11" name="Picture 10">
            <a:extLst>
              <a:ext uri="{FF2B5EF4-FFF2-40B4-BE49-F238E27FC236}">
                <a16:creationId xmlns:a16="http://schemas.microsoft.com/office/drawing/2014/main" id="{EB109146-69C9-4ABE-A293-1F77DFD8439A}"/>
              </a:ext>
            </a:extLst>
          </p:cNvPr>
          <p:cNvPicPr>
            <a:picLocks noChangeAspect="1"/>
          </p:cNvPicPr>
          <p:nvPr/>
        </p:nvPicPr>
        <p:blipFill>
          <a:blip r:embed="rId2"/>
          <a:stretch>
            <a:fillRect/>
          </a:stretch>
        </p:blipFill>
        <p:spPr>
          <a:xfrm>
            <a:off x="3464141" y="1343818"/>
            <a:ext cx="5385732" cy="402164"/>
          </a:xfrm>
          <a:prstGeom prst="rect">
            <a:avLst/>
          </a:prstGeom>
        </p:spPr>
      </p:pic>
      <p:sp>
        <p:nvSpPr>
          <p:cNvPr id="14" name="TextBox 13">
            <a:extLst>
              <a:ext uri="{FF2B5EF4-FFF2-40B4-BE49-F238E27FC236}">
                <a16:creationId xmlns:a16="http://schemas.microsoft.com/office/drawing/2014/main" id="{CEFFED2E-D212-42A9-A6C6-EF87BA5C8CB7}"/>
              </a:ext>
            </a:extLst>
          </p:cNvPr>
          <p:cNvSpPr txBox="1"/>
          <p:nvPr/>
        </p:nvSpPr>
        <p:spPr>
          <a:xfrm>
            <a:off x="7490967" y="5628485"/>
            <a:ext cx="3654022" cy="52322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England Females </a:t>
            </a:r>
            <a:r>
              <a:rPr lang="en-GB" sz="1400" dirty="0">
                <a:latin typeface="Arial" panose="020B0604020202020204" pitchFamily="34" charset="0"/>
                <a:cs typeface="Arial" panose="020B0604020202020204" pitchFamily="34" charset="0"/>
              </a:rPr>
              <a:t>(average deaths in England per year for each cause)</a:t>
            </a:r>
          </a:p>
        </p:txBody>
      </p:sp>
      <p:pic>
        <p:nvPicPr>
          <p:cNvPr id="15" name="Picture 14">
            <a:extLst>
              <a:ext uri="{FF2B5EF4-FFF2-40B4-BE49-F238E27FC236}">
                <a16:creationId xmlns:a16="http://schemas.microsoft.com/office/drawing/2014/main" id="{BE4877B0-8EAB-431E-A5BA-CCCDEC616997}"/>
              </a:ext>
            </a:extLst>
          </p:cNvPr>
          <p:cNvPicPr>
            <a:picLocks noChangeAspect="1"/>
          </p:cNvPicPr>
          <p:nvPr/>
        </p:nvPicPr>
        <p:blipFill>
          <a:blip r:embed="rId3"/>
          <a:stretch>
            <a:fillRect/>
          </a:stretch>
        </p:blipFill>
        <p:spPr>
          <a:xfrm>
            <a:off x="6157007" y="1858776"/>
            <a:ext cx="5399999" cy="3664615"/>
          </a:xfrm>
          <a:prstGeom prst="rect">
            <a:avLst/>
          </a:prstGeom>
        </p:spPr>
      </p:pic>
      <p:pic>
        <p:nvPicPr>
          <p:cNvPr id="5" name="Picture 4">
            <a:extLst>
              <a:ext uri="{FF2B5EF4-FFF2-40B4-BE49-F238E27FC236}">
                <a16:creationId xmlns:a16="http://schemas.microsoft.com/office/drawing/2014/main" id="{91DA2BC5-E217-49E6-BE61-FE5B8AD0C977}"/>
              </a:ext>
            </a:extLst>
          </p:cNvPr>
          <p:cNvPicPr>
            <a:picLocks noChangeAspect="1"/>
          </p:cNvPicPr>
          <p:nvPr/>
        </p:nvPicPr>
        <p:blipFill>
          <a:blip r:embed="rId4"/>
          <a:stretch>
            <a:fillRect/>
          </a:stretch>
        </p:blipFill>
        <p:spPr>
          <a:xfrm>
            <a:off x="372072" y="1858776"/>
            <a:ext cx="5400000" cy="3664615"/>
          </a:xfrm>
          <a:prstGeom prst="rect">
            <a:avLst/>
          </a:prstGeom>
        </p:spPr>
      </p:pic>
      <p:sp>
        <p:nvSpPr>
          <p:cNvPr id="12" name="Slide Number Placeholder 5">
            <a:extLst>
              <a:ext uri="{FF2B5EF4-FFF2-40B4-BE49-F238E27FC236}">
                <a16:creationId xmlns:a16="http://schemas.microsoft.com/office/drawing/2014/main" id="{FB39978D-585F-4971-A780-398B55E617D7}"/>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57</a:t>
            </a:fld>
            <a:endParaRPr lang="en-GB"/>
          </a:p>
        </p:txBody>
      </p:sp>
      <p:sp>
        <p:nvSpPr>
          <p:cNvPr id="10" name="TextBox 9">
            <a:extLst>
              <a:ext uri="{FF2B5EF4-FFF2-40B4-BE49-F238E27FC236}">
                <a16:creationId xmlns:a16="http://schemas.microsoft.com/office/drawing/2014/main" id="{C0EE4EC0-4343-4A56-AF7F-EAAE37657730}"/>
              </a:ext>
            </a:extLst>
          </p:cNvPr>
          <p:cNvSpPr txBox="1"/>
          <p:nvPr/>
        </p:nvSpPr>
        <p:spPr>
          <a:xfrm>
            <a:off x="273646" y="5483972"/>
            <a:ext cx="3621505" cy="26161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 Values suppressed due to small numbers</a:t>
            </a:r>
          </a:p>
        </p:txBody>
      </p:sp>
      <p:sp>
        <p:nvSpPr>
          <p:cNvPr id="13" name="TextBox 12">
            <a:extLst>
              <a:ext uri="{FF2B5EF4-FFF2-40B4-BE49-F238E27FC236}">
                <a16:creationId xmlns:a16="http://schemas.microsoft.com/office/drawing/2014/main" id="{4EE5D22E-5124-4BF5-A34A-52795F8C0013}"/>
              </a:ext>
            </a:extLst>
          </p:cNvPr>
          <p:cNvSpPr txBox="1"/>
          <p:nvPr/>
        </p:nvSpPr>
        <p:spPr>
          <a:xfrm>
            <a:off x="825676" y="2031357"/>
            <a:ext cx="231337"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2FE3AF30-D647-46F3-8953-962B8DBB49B7}"/>
              </a:ext>
            </a:extLst>
          </p:cNvPr>
          <p:cNvSpPr txBox="1"/>
          <p:nvPr/>
        </p:nvSpPr>
        <p:spPr>
          <a:xfrm>
            <a:off x="842454" y="2457019"/>
            <a:ext cx="231337"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360811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11972260" cy="1325563"/>
          </a:xfrm>
        </p:spPr>
        <p:txBody>
          <a:bodyPr>
            <a:noAutofit/>
          </a:bodyPr>
          <a:lstStyle/>
          <a:p>
            <a:r>
              <a:rPr lang="en-GB" sz="2400" dirty="0">
                <a:solidFill>
                  <a:schemeClr val="tx1"/>
                </a:solidFill>
                <a:ea typeface="+mn-ea"/>
              </a:rPr>
              <a:t>Including COVID19 males: </a:t>
            </a:r>
            <a:r>
              <a:rPr lang="en-GB" sz="2400" b="0" dirty="0">
                <a:solidFill>
                  <a:schemeClr val="tx1"/>
                </a:solidFill>
                <a:ea typeface="+mn-ea"/>
              </a:rPr>
              <a:t>Across Norfolk and Waveney the leading causes of death for specific age groups for 2020. COVID19 was the 3</a:t>
            </a:r>
            <a:r>
              <a:rPr lang="en-GB" sz="2400" b="0" baseline="30000" dirty="0">
                <a:solidFill>
                  <a:schemeClr val="tx1"/>
                </a:solidFill>
                <a:ea typeface="+mn-ea"/>
              </a:rPr>
              <a:t>rd</a:t>
            </a:r>
            <a:r>
              <a:rPr lang="en-GB" sz="2400" b="0" dirty="0">
                <a:solidFill>
                  <a:schemeClr val="tx1"/>
                </a:solidFill>
                <a:ea typeface="+mn-ea"/>
              </a:rPr>
              <a:t> leading cause of death for males in 2020</a:t>
            </a:r>
            <a:endParaRPr lang="en-GB" sz="2400" b="1" dirty="0"/>
          </a:p>
        </p:txBody>
      </p:sp>
      <p:sp>
        <p:nvSpPr>
          <p:cNvPr id="5" name="TextBox 4"/>
          <p:cNvSpPr txBox="1"/>
          <p:nvPr/>
        </p:nvSpPr>
        <p:spPr>
          <a:xfrm>
            <a:off x="2033407" y="5863906"/>
            <a:ext cx="3621505"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Norfolk and Waveney Males</a:t>
            </a:r>
          </a:p>
        </p:txBody>
      </p:sp>
      <p:sp>
        <p:nvSpPr>
          <p:cNvPr id="7" name="TextBox 6"/>
          <p:cNvSpPr txBox="1"/>
          <p:nvPr/>
        </p:nvSpPr>
        <p:spPr>
          <a:xfrm>
            <a:off x="8309337" y="5823780"/>
            <a:ext cx="365402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England Males</a:t>
            </a:r>
          </a:p>
        </p:txBody>
      </p:sp>
      <p:sp>
        <p:nvSpPr>
          <p:cNvPr id="8" name="TextBox 7">
            <a:extLst>
              <a:ext uri="{FF2B5EF4-FFF2-40B4-BE49-F238E27FC236}">
                <a16:creationId xmlns:a16="http://schemas.microsoft.com/office/drawing/2014/main" id="{2D6BB663-E60B-4516-99AE-F2FA2F5CB2A5}"/>
              </a:ext>
            </a:extLst>
          </p:cNvPr>
          <p:cNvSpPr txBox="1"/>
          <p:nvPr/>
        </p:nvSpPr>
        <p:spPr>
          <a:xfrm>
            <a:off x="4392023" y="6171684"/>
            <a:ext cx="4360474"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This is for 2020 and includes COVID19</a:t>
            </a:r>
          </a:p>
        </p:txBody>
      </p:sp>
      <p:pic>
        <p:nvPicPr>
          <p:cNvPr id="11" name="Picture 10">
            <a:extLst>
              <a:ext uri="{FF2B5EF4-FFF2-40B4-BE49-F238E27FC236}">
                <a16:creationId xmlns:a16="http://schemas.microsoft.com/office/drawing/2014/main" id="{EB109146-69C9-4ABE-A293-1F77DFD8439A}"/>
              </a:ext>
            </a:extLst>
          </p:cNvPr>
          <p:cNvPicPr>
            <a:picLocks noChangeAspect="1"/>
          </p:cNvPicPr>
          <p:nvPr/>
        </p:nvPicPr>
        <p:blipFill>
          <a:blip r:embed="rId2"/>
          <a:stretch>
            <a:fillRect/>
          </a:stretch>
        </p:blipFill>
        <p:spPr>
          <a:xfrm>
            <a:off x="3464141" y="1343818"/>
            <a:ext cx="5385732" cy="402164"/>
          </a:xfrm>
          <a:prstGeom prst="rect">
            <a:avLst/>
          </a:prstGeom>
        </p:spPr>
      </p:pic>
      <p:pic>
        <p:nvPicPr>
          <p:cNvPr id="13" name="Picture 12">
            <a:extLst>
              <a:ext uri="{FF2B5EF4-FFF2-40B4-BE49-F238E27FC236}">
                <a16:creationId xmlns:a16="http://schemas.microsoft.com/office/drawing/2014/main" id="{B68BE092-1992-41A3-A2D7-6C712B4DF74E}"/>
              </a:ext>
            </a:extLst>
          </p:cNvPr>
          <p:cNvPicPr>
            <a:picLocks noChangeAspect="1"/>
          </p:cNvPicPr>
          <p:nvPr/>
        </p:nvPicPr>
        <p:blipFill>
          <a:blip r:embed="rId3"/>
          <a:stretch>
            <a:fillRect/>
          </a:stretch>
        </p:blipFill>
        <p:spPr>
          <a:xfrm>
            <a:off x="405023" y="1923420"/>
            <a:ext cx="5400000" cy="3678462"/>
          </a:xfrm>
          <a:prstGeom prst="rect">
            <a:avLst/>
          </a:prstGeom>
        </p:spPr>
      </p:pic>
      <p:pic>
        <p:nvPicPr>
          <p:cNvPr id="14" name="Picture 13">
            <a:extLst>
              <a:ext uri="{FF2B5EF4-FFF2-40B4-BE49-F238E27FC236}">
                <a16:creationId xmlns:a16="http://schemas.microsoft.com/office/drawing/2014/main" id="{A2E43D0E-7354-4EF8-AC88-A8DB7DAA15B1}"/>
              </a:ext>
            </a:extLst>
          </p:cNvPr>
          <p:cNvPicPr>
            <a:picLocks noChangeAspect="1"/>
          </p:cNvPicPr>
          <p:nvPr/>
        </p:nvPicPr>
        <p:blipFill>
          <a:blip r:embed="rId4"/>
          <a:stretch>
            <a:fillRect/>
          </a:stretch>
        </p:blipFill>
        <p:spPr>
          <a:xfrm>
            <a:off x="6310983" y="1930648"/>
            <a:ext cx="5400000" cy="3678462"/>
          </a:xfrm>
          <a:prstGeom prst="rect">
            <a:avLst/>
          </a:prstGeom>
        </p:spPr>
      </p:pic>
      <p:sp>
        <p:nvSpPr>
          <p:cNvPr id="12" name="Slide Number Placeholder 5">
            <a:extLst>
              <a:ext uri="{FF2B5EF4-FFF2-40B4-BE49-F238E27FC236}">
                <a16:creationId xmlns:a16="http://schemas.microsoft.com/office/drawing/2014/main" id="{F53485C1-255D-4D69-8B70-480CFED3AFDD}"/>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58</a:t>
            </a:fld>
            <a:endParaRPr lang="en-GB"/>
          </a:p>
        </p:txBody>
      </p:sp>
      <p:sp>
        <p:nvSpPr>
          <p:cNvPr id="10" name="TextBox 9">
            <a:extLst>
              <a:ext uri="{FF2B5EF4-FFF2-40B4-BE49-F238E27FC236}">
                <a16:creationId xmlns:a16="http://schemas.microsoft.com/office/drawing/2014/main" id="{CC3B12CE-7D24-4D94-BB67-6909344B1326}"/>
              </a:ext>
            </a:extLst>
          </p:cNvPr>
          <p:cNvSpPr txBox="1"/>
          <p:nvPr/>
        </p:nvSpPr>
        <p:spPr>
          <a:xfrm>
            <a:off x="340758" y="5562170"/>
            <a:ext cx="3621505" cy="26161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 Values suppressed due to small numbers</a:t>
            </a:r>
          </a:p>
        </p:txBody>
      </p:sp>
      <p:sp>
        <p:nvSpPr>
          <p:cNvPr id="15" name="TextBox 14">
            <a:extLst>
              <a:ext uri="{FF2B5EF4-FFF2-40B4-BE49-F238E27FC236}">
                <a16:creationId xmlns:a16="http://schemas.microsoft.com/office/drawing/2014/main" id="{F99BF8A2-B332-4A3A-B5DB-9F4A6894DB8C}"/>
              </a:ext>
            </a:extLst>
          </p:cNvPr>
          <p:cNvSpPr txBox="1"/>
          <p:nvPr/>
        </p:nvSpPr>
        <p:spPr>
          <a:xfrm>
            <a:off x="882622" y="2086859"/>
            <a:ext cx="28167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4EE0F0E7-2E58-4580-8048-86CA45F15CAD}"/>
              </a:ext>
            </a:extLst>
          </p:cNvPr>
          <p:cNvSpPr txBox="1"/>
          <p:nvPr/>
        </p:nvSpPr>
        <p:spPr>
          <a:xfrm>
            <a:off x="882622" y="2508003"/>
            <a:ext cx="231337"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445240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11972260" cy="1325563"/>
          </a:xfrm>
        </p:spPr>
        <p:txBody>
          <a:bodyPr>
            <a:noAutofit/>
          </a:bodyPr>
          <a:lstStyle/>
          <a:p>
            <a:r>
              <a:rPr lang="en-GB" sz="2400" dirty="0">
                <a:solidFill>
                  <a:schemeClr val="tx1"/>
                </a:solidFill>
                <a:ea typeface="+mn-ea"/>
              </a:rPr>
              <a:t>Including COVID19 females: </a:t>
            </a:r>
            <a:r>
              <a:rPr lang="en-GB" sz="2400" b="0" dirty="0">
                <a:solidFill>
                  <a:schemeClr val="tx1"/>
                </a:solidFill>
                <a:ea typeface="+mn-ea"/>
              </a:rPr>
              <a:t>Across Norfolk and Waveney the leading causes of death for specific age groups for 2020. COVID19 was the 4</a:t>
            </a:r>
            <a:r>
              <a:rPr lang="en-GB" sz="2400" b="0" baseline="30000" dirty="0">
                <a:solidFill>
                  <a:schemeClr val="tx1"/>
                </a:solidFill>
                <a:ea typeface="+mn-ea"/>
              </a:rPr>
              <a:t>th</a:t>
            </a:r>
            <a:r>
              <a:rPr lang="en-GB" sz="2400" b="0" dirty="0">
                <a:solidFill>
                  <a:schemeClr val="tx1"/>
                </a:solidFill>
                <a:ea typeface="+mn-ea"/>
              </a:rPr>
              <a:t> leading cause of death for females in 2020</a:t>
            </a:r>
            <a:endParaRPr lang="en-GB" sz="2400" b="1" dirty="0"/>
          </a:p>
        </p:txBody>
      </p:sp>
      <p:sp>
        <p:nvSpPr>
          <p:cNvPr id="5" name="TextBox 4"/>
          <p:cNvSpPr txBox="1"/>
          <p:nvPr/>
        </p:nvSpPr>
        <p:spPr>
          <a:xfrm>
            <a:off x="2030822" y="5792121"/>
            <a:ext cx="3621505"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Norfolk and Waveney Females</a:t>
            </a:r>
          </a:p>
        </p:txBody>
      </p:sp>
      <p:sp>
        <p:nvSpPr>
          <p:cNvPr id="7" name="TextBox 6"/>
          <p:cNvSpPr txBox="1"/>
          <p:nvPr/>
        </p:nvSpPr>
        <p:spPr>
          <a:xfrm>
            <a:off x="7798475" y="5792121"/>
            <a:ext cx="365402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England Females</a:t>
            </a:r>
          </a:p>
        </p:txBody>
      </p:sp>
      <p:sp>
        <p:nvSpPr>
          <p:cNvPr id="8" name="TextBox 7">
            <a:extLst>
              <a:ext uri="{FF2B5EF4-FFF2-40B4-BE49-F238E27FC236}">
                <a16:creationId xmlns:a16="http://schemas.microsoft.com/office/drawing/2014/main" id="{2D6BB663-E60B-4516-99AE-F2FA2F5CB2A5}"/>
              </a:ext>
            </a:extLst>
          </p:cNvPr>
          <p:cNvSpPr txBox="1"/>
          <p:nvPr/>
        </p:nvSpPr>
        <p:spPr>
          <a:xfrm>
            <a:off x="4392023" y="6171684"/>
            <a:ext cx="4360474"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This is for 2020 and includes COVID19</a:t>
            </a:r>
          </a:p>
        </p:txBody>
      </p:sp>
      <p:pic>
        <p:nvPicPr>
          <p:cNvPr id="11" name="Picture 10">
            <a:extLst>
              <a:ext uri="{FF2B5EF4-FFF2-40B4-BE49-F238E27FC236}">
                <a16:creationId xmlns:a16="http://schemas.microsoft.com/office/drawing/2014/main" id="{EB109146-69C9-4ABE-A293-1F77DFD8439A}"/>
              </a:ext>
            </a:extLst>
          </p:cNvPr>
          <p:cNvPicPr>
            <a:picLocks noChangeAspect="1"/>
          </p:cNvPicPr>
          <p:nvPr/>
        </p:nvPicPr>
        <p:blipFill>
          <a:blip r:embed="rId2"/>
          <a:stretch>
            <a:fillRect/>
          </a:stretch>
        </p:blipFill>
        <p:spPr>
          <a:xfrm>
            <a:off x="3464141" y="1343818"/>
            <a:ext cx="5385732" cy="402164"/>
          </a:xfrm>
          <a:prstGeom prst="rect">
            <a:avLst/>
          </a:prstGeom>
        </p:spPr>
      </p:pic>
      <p:pic>
        <p:nvPicPr>
          <p:cNvPr id="4" name="Picture 3">
            <a:extLst>
              <a:ext uri="{FF2B5EF4-FFF2-40B4-BE49-F238E27FC236}">
                <a16:creationId xmlns:a16="http://schemas.microsoft.com/office/drawing/2014/main" id="{C71914F9-0C9C-4FC4-9879-F48AD42C6DCE}"/>
              </a:ext>
            </a:extLst>
          </p:cNvPr>
          <p:cNvPicPr>
            <a:picLocks noChangeAspect="1"/>
          </p:cNvPicPr>
          <p:nvPr/>
        </p:nvPicPr>
        <p:blipFill>
          <a:blip r:embed="rId3"/>
          <a:stretch>
            <a:fillRect/>
          </a:stretch>
        </p:blipFill>
        <p:spPr>
          <a:xfrm>
            <a:off x="6052497" y="1864258"/>
            <a:ext cx="5400000" cy="3664615"/>
          </a:xfrm>
          <a:prstGeom prst="rect">
            <a:avLst/>
          </a:prstGeom>
        </p:spPr>
      </p:pic>
      <p:pic>
        <p:nvPicPr>
          <p:cNvPr id="12" name="Picture 11">
            <a:extLst>
              <a:ext uri="{FF2B5EF4-FFF2-40B4-BE49-F238E27FC236}">
                <a16:creationId xmlns:a16="http://schemas.microsoft.com/office/drawing/2014/main" id="{D2F874FE-A60C-4141-9008-DC0937DCBFF7}"/>
              </a:ext>
            </a:extLst>
          </p:cNvPr>
          <p:cNvPicPr>
            <a:picLocks noChangeAspect="1"/>
          </p:cNvPicPr>
          <p:nvPr/>
        </p:nvPicPr>
        <p:blipFill>
          <a:blip r:embed="rId4"/>
          <a:stretch>
            <a:fillRect/>
          </a:stretch>
        </p:blipFill>
        <p:spPr>
          <a:xfrm>
            <a:off x="252327" y="1833111"/>
            <a:ext cx="5400000" cy="3664615"/>
          </a:xfrm>
          <a:prstGeom prst="rect">
            <a:avLst/>
          </a:prstGeom>
        </p:spPr>
      </p:pic>
      <p:sp>
        <p:nvSpPr>
          <p:cNvPr id="13" name="Slide Number Placeholder 5">
            <a:extLst>
              <a:ext uri="{FF2B5EF4-FFF2-40B4-BE49-F238E27FC236}">
                <a16:creationId xmlns:a16="http://schemas.microsoft.com/office/drawing/2014/main" id="{3E7E586F-B8A8-43D8-8785-22496B6452B1}"/>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59</a:t>
            </a:fld>
            <a:endParaRPr lang="en-GB"/>
          </a:p>
        </p:txBody>
      </p:sp>
      <p:sp>
        <p:nvSpPr>
          <p:cNvPr id="10" name="TextBox 9">
            <a:extLst>
              <a:ext uri="{FF2B5EF4-FFF2-40B4-BE49-F238E27FC236}">
                <a16:creationId xmlns:a16="http://schemas.microsoft.com/office/drawing/2014/main" id="{BA65CAFE-78B8-4808-9FC7-DD1C677F504B}"/>
              </a:ext>
            </a:extLst>
          </p:cNvPr>
          <p:cNvSpPr txBox="1"/>
          <p:nvPr/>
        </p:nvSpPr>
        <p:spPr>
          <a:xfrm>
            <a:off x="349147" y="5478226"/>
            <a:ext cx="3621505" cy="26161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 Values suppressed due to small numbers</a:t>
            </a:r>
          </a:p>
        </p:txBody>
      </p:sp>
      <p:sp>
        <p:nvSpPr>
          <p:cNvPr id="14" name="TextBox 13">
            <a:extLst>
              <a:ext uri="{FF2B5EF4-FFF2-40B4-BE49-F238E27FC236}">
                <a16:creationId xmlns:a16="http://schemas.microsoft.com/office/drawing/2014/main" id="{C09EA601-0916-4DE7-AF35-A48171A6DF3D}"/>
              </a:ext>
            </a:extLst>
          </p:cNvPr>
          <p:cNvSpPr txBox="1"/>
          <p:nvPr/>
        </p:nvSpPr>
        <p:spPr>
          <a:xfrm>
            <a:off x="705947" y="2011358"/>
            <a:ext cx="28167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
        <p:nvSpPr>
          <p:cNvPr id="15" name="TextBox 14">
            <a:extLst>
              <a:ext uri="{FF2B5EF4-FFF2-40B4-BE49-F238E27FC236}">
                <a16:creationId xmlns:a16="http://schemas.microsoft.com/office/drawing/2014/main" id="{EB887B82-EF34-4507-BC87-169FCEA1AA0C}"/>
              </a:ext>
            </a:extLst>
          </p:cNvPr>
          <p:cNvSpPr txBox="1"/>
          <p:nvPr/>
        </p:nvSpPr>
        <p:spPr>
          <a:xfrm>
            <a:off x="722725" y="2423042"/>
            <a:ext cx="281672"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27732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51478" y="6053068"/>
            <a:ext cx="5258927"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Copyright © Experian Ltd, NAVTEQ 2016,Based on Crown Copyright material</a:t>
            </a:r>
            <a:endParaRPr lang="en-GB" sz="1000" dirty="0">
              <a:latin typeface="Arial" panose="020B0604020202020204" pitchFamily="34" charset="0"/>
              <a:cs typeface="Arial" panose="020B0604020202020204" pitchFamily="34" charset="0"/>
            </a:endParaRPr>
          </a:p>
        </p:txBody>
      </p:sp>
      <p:sp>
        <p:nvSpPr>
          <p:cNvPr id="43" name="TextBox 42"/>
          <p:cNvSpPr txBox="1"/>
          <p:nvPr/>
        </p:nvSpPr>
        <p:spPr>
          <a:xfrm>
            <a:off x="250495" y="157975"/>
            <a:ext cx="3279814" cy="923330"/>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Norfolk county, 7 Norfolk districts and Waveney, 11 parliamentary constituencies</a:t>
            </a:r>
          </a:p>
        </p:txBody>
      </p:sp>
      <p:sp>
        <p:nvSpPr>
          <p:cNvPr id="44" name="TextBox 43"/>
          <p:cNvSpPr txBox="1"/>
          <p:nvPr/>
        </p:nvSpPr>
        <p:spPr>
          <a:xfrm>
            <a:off x="241635" y="1148657"/>
            <a:ext cx="3201194" cy="369332"/>
          </a:xfrm>
          <a:prstGeom prst="rect">
            <a:avLst/>
          </a:prstGeom>
          <a:noFill/>
        </p:spPr>
        <p:txBody>
          <a:bodyPr wrap="square" lIns="91440" tIns="45720" rIns="91440" bIns="45720" rtlCol="0" anchor="t">
            <a:spAutoFit/>
          </a:bodyPr>
          <a:lstStyle/>
          <a:p>
            <a:r>
              <a:rPr lang="en-GB" b="1" dirty="0">
                <a:latin typeface="Arial"/>
                <a:cs typeface="Arial"/>
              </a:rPr>
              <a:t>Norfolk and Waveney (ICS)</a:t>
            </a:r>
          </a:p>
        </p:txBody>
      </p:sp>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68" y="1655746"/>
            <a:ext cx="360000" cy="360000"/>
          </a:xfrm>
          <a:prstGeom prst="rect">
            <a:avLst/>
          </a:prstGeom>
          <a:solidFill>
            <a:schemeClr val="bg1"/>
          </a:solidFill>
        </p:spPr>
      </p:pic>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59" y="1646290"/>
            <a:ext cx="396000" cy="396000"/>
          </a:xfrm>
          <a:prstGeom prst="rect">
            <a:avLst/>
          </a:prstGeom>
          <a:solidFill>
            <a:schemeClr val="bg1"/>
          </a:solidFill>
        </p:spPr>
      </p:pic>
      <p:sp>
        <p:nvSpPr>
          <p:cNvPr id="47" name="TextBox 46"/>
          <p:cNvSpPr txBox="1"/>
          <p:nvPr/>
        </p:nvSpPr>
        <p:spPr>
          <a:xfrm>
            <a:off x="1140269" y="1718592"/>
            <a:ext cx="2275286" cy="307777"/>
          </a:xfrm>
          <a:prstGeom prst="rect">
            <a:avLst/>
          </a:prstGeom>
          <a:solidFill>
            <a:schemeClr val="bg1"/>
          </a:solidFill>
        </p:spPr>
        <p:txBody>
          <a:bodyPr wrap="square" lIns="91440" tIns="45720" rIns="91440" bIns="45720" rtlCol="0" anchor="t">
            <a:spAutoFit/>
          </a:bodyPr>
          <a:lstStyle/>
          <a:p>
            <a:r>
              <a:rPr lang="en-GB" sz="1400" dirty="0">
                <a:latin typeface="Arial"/>
                <a:cs typeface="Arial"/>
              </a:rPr>
              <a:t>About 1,033,000 people</a:t>
            </a:r>
          </a:p>
        </p:txBody>
      </p:sp>
      <p:sp>
        <p:nvSpPr>
          <p:cNvPr id="48" name="TextBox 47"/>
          <p:cNvSpPr txBox="1"/>
          <p:nvPr/>
        </p:nvSpPr>
        <p:spPr>
          <a:xfrm>
            <a:off x="513162" y="2099334"/>
            <a:ext cx="891198" cy="461665"/>
          </a:xfrm>
          <a:prstGeom prst="rect">
            <a:avLst/>
          </a:prstGeom>
          <a:noFill/>
        </p:spPr>
        <p:txBody>
          <a:bodyPr wrap="square" rtlCol="0">
            <a:spAutoFit/>
          </a:bodyPr>
          <a:lstStyle/>
          <a:p>
            <a:pPr algn="ctr"/>
            <a:r>
              <a:rPr lang="en-GB" sz="2400" b="1">
                <a:solidFill>
                  <a:srgbClr val="4F81BD"/>
                </a:solidFill>
              </a:rPr>
              <a:t>5</a:t>
            </a:r>
          </a:p>
        </p:txBody>
      </p:sp>
      <p:sp>
        <p:nvSpPr>
          <p:cNvPr id="50" name="TextBox 49"/>
          <p:cNvSpPr txBox="1"/>
          <p:nvPr/>
        </p:nvSpPr>
        <p:spPr>
          <a:xfrm>
            <a:off x="513162" y="2461357"/>
            <a:ext cx="891198" cy="461665"/>
          </a:xfrm>
          <a:prstGeom prst="rect">
            <a:avLst/>
          </a:prstGeom>
          <a:noFill/>
        </p:spPr>
        <p:txBody>
          <a:bodyPr wrap="square" rtlCol="0">
            <a:spAutoFit/>
          </a:bodyPr>
          <a:lstStyle/>
          <a:p>
            <a:pPr algn="ctr"/>
            <a:r>
              <a:rPr lang="en-GB" sz="2400" b="1">
                <a:solidFill>
                  <a:srgbClr val="4F81BD"/>
                </a:solidFill>
              </a:rPr>
              <a:t>5</a:t>
            </a:r>
          </a:p>
        </p:txBody>
      </p:sp>
      <p:sp>
        <p:nvSpPr>
          <p:cNvPr id="51" name="TextBox 50"/>
          <p:cNvSpPr txBox="1"/>
          <p:nvPr/>
        </p:nvSpPr>
        <p:spPr>
          <a:xfrm>
            <a:off x="1140268" y="2534323"/>
            <a:ext cx="2441255" cy="523220"/>
          </a:xfrm>
          <a:prstGeom prst="rect">
            <a:avLst/>
          </a:prstGeom>
          <a:solidFill>
            <a:schemeClr val="bg1"/>
          </a:solidFill>
        </p:spPr>
        <p:txBody>
          <a:bodyPr wrap="square" rtlCol="0">
            <a:spAutoFit/>
          </a:bodyPr>
          <a:lstStyle/>
          <a:p>
            <a:r>
              <a:rPr lang="en-GB" sz="1400" dirty="0">
                <a:latin typeface="Arial" panose="020B0604020202020204" pitchFamily="34" charset="0"/>
                <a:cs typeface="Arial" panose="020B0604020202020204" pitchFamily="34" charset="0"/>
              </a:rPr>
              <a:t>Adult Social Care Localities + Waveney</a:t>
            </a:r>
          </a:p>
        </p:txBody>
      </p:sp>
      <p:sp>
        <p:nvSpPr>
          <p:cNvPr id="52" name="TextBox 51"/>
          <p:cNvSpPr txBox="1"/>
          <p:nvPr/>
        </p:nvSpPr>
        <p:spPr>
          <a:xfrm>
            <a:off x="1104268" y="3106020"/>
            <a:ext cx="2275287"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2 community providers</a:t>
            </a:r>
          </a:p>
        </p:txBody>
      </p:sp>
      <p:pic>
        <p:nvPicPr>
          <p:cNvPr id="53" name="Picture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162" y="2941378"/>
            <a:ext cx="540000" cy="540000"/>
          </a:xfrm>
          <a:prstGeom prst="rect">
            <a:avLst/>
          </a:prstGeom>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1759" y="3917258"/>
            <a:ext cx="450000" cy="450000"/>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8078" y="3519318"/>
            <a:ext cx="360000" cy="360000"/>
          </a:xfrm>
          <a:prstGeom prst="rect">
            <a:avLst/>
          </a:prstGeom>
        </p:spPr>
      </p:pic>
      <p:sp>
        <p:nvSpPr>
          <p:cNvPr id="56" name="TextBox 55"/>
          <p:cNvSpPr txBox="1"/>
          <p:nvPr/>
        </p:nvSpPr>
        <p:spPr>
          <a:xfrm>
            <a:off x="1069258" y="3556767"/>
            <a:ext cx="2461051"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1 mental health trust</a:t>
            </a:r>
          </a:p>
        </p:txBody>
      </p:sp>
      <p:sp>
        <p:nvSpPr>
          <p:cNvPr id="57" name="TextBox 56"/>
          <p:cNvSpPr txBox="1"/>
          <p:nvPr/>
        </p:nvSpPr>
        <p:spPr>
          <a:xfrm>
            <a:off x="1069258" y="3982378"/>
            <a:ext cx="2383597"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1 ambulance trust</a:t>
            </a:r>
          </a:p>
        </p:txBody>
      </p:sp>
      <p:pic>
        <p:nvPicPr>
          <p:cNvPr id="58" name="Picture 5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6914" y="4468657"/>
            <a:ext cx="360000" cy="360000"/>
          </a:xfrm>
          <a:prstGeom prst="rect">
            <a:avLst/>
          </a:prstGeom>
        </p:spPr>
      </p:pic>
      <p:sp>
        <p:nvSpPr>
          <p:cNvPr id="59" name="TextBox 58"/>
          <p:cNvSpPr txBox="1"/>
          <p:nvPr/>
        </p:nvSpPr>
        <p:spPr>
          <a:xfrm>
            <a:off x="1104268" y="4279669"/>
            <a:ext cx="2174500"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3 acute hospitals, about 1,800 G&amp;A beds</a:t>
            </a:r>
          </a:p>
        </p:txBody>
      </p:sp>
      <p:sp>
        <p:nvSpPr>
          <p:cNvPr id="60" name="TextBox 59"/>
          <p:cNvSpPr txBox="1"/>
          <p:nvPr/>
        </p:nvSpPr>
        <p:spPr>
          <a:xfrm>
            <a:off x="1052460" y="4779587"/>
            <a:ext cx="2174500" cy="307777"/>
          </a:xfrm>
          <a:prstGeom prst="rect">
            <a:avLst/>
          </a:prstGeom>
          <a:noFill/>
        </p:spPr>
        <p:txBody>
          <a:bodyPr wrap="square" lIns="91440" tIns="45720" rIns="91440" bIns="45720" rtlCol="0" anchor="t">
            <a:spAutoFit/>
          </a:bodyPr>
          <a:lstStyle/>
          <a:p>
            <a:r>
              <a:rPr lang="en-GB" sz="1400" dirty="0">
                <a:latin typeface="Arial"/>
                <a:cs typeface="Arial"/>
              </a:rPr>
              <a:t>+ community hospitals</a:t>
            </a:r>
          </a:p>
        </p:txBody>
      </p:sp>
      <p:pic>
        <p:nvPicPr>
          <p:cNvPr id="61" name="Picture 6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0465" y="5094827"/>
            <a:ext cx="450000" cy="450000"/>
          </a:xfrm>
          <a:prstGeom prst="rect">
            <a:avLst/>
          </a:prstGeom>
        </p:spPr>
      </p:pic>
      <p:sp>
        <p:nvSpPr>
          <p:cNvPr id="62" name="TextBox 61"/>
          <p:cNvSpPr txBox="1"/>
          <p:nvPr/>
        </p:nvSpPr>
        <p:spPr>
          <a:xfrm>
            <a:off x="1087971" y="5405646"/>
            <a:ext cx="1605655"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105 GP practices</a:t>
            </a:r>
          </a:p>
        </p:txBody>
      </p:sp>
      <p:pic>
        <p:nvPicPr>
          <p:cNvPr id="63" name="Picture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5757" y="5101364"/>
            <a:ext cx="450000" cy="450000"/>
          </a:xfrm>
          <a:prstGeom prst="rect">
            <a:avLst/>
          </a:prstGeom>
        </p:spPr>
      </p:pic>
      <p:grpSp>
        <p:nvGrpSpPr>
          <p:cNvPr id="64" name="Group 63"/>
          <p:cNvGrpSpPr>
            <a:grpSpLocks noChangeAspect="1"/>
          </p:cNvGrpSpPr>
          <p:nvPr/>
        </p:nvGrpSpPr>
        <p:grpSpPr>
          <a:xfrm>
            <a:off x="548107" y="5779331"/>
            <a:ext cx="394071" cy="396848"/>
            <a:chOff x="6230287" y="1276680"/>
            <a:chExt cx="2601920" cy="2620255"/>
          </a:xfrm>
        </p:grpSpPr>
        <p:pic>
          <p:nvPicPr>
            <p:cNvPr id="65" name="Picture 6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30287" y="1295015"/>
              <a:ext cx="2601920" cy="2601920"/>
            </a:xfrm>
            <a:prstGeom prst="rect">
              <a:avLst/>
            </a:prstGeom>
          </p:spPr>
        </p:pic>
        <p:pic>
          <p:nvPicPr>
            <p:cNvPr id="66" name="Picture 6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769952" y="1276680"/>
              <a:ext cx="1522589" cy="1522589"/>
            </a:xfrm>
            <a:prstGeom prst="rect">
              <a:avLst/>
            </a:prstGeom>
          </p:spPr>
        </p:pic>
      </p:grpSp>
      <p:sp>
        <p:nvSpPr>
          <p:cNvPr id="67" name="TextBox 66"/>
          <p:cNvSpPr txBox="1"/>
          <p:nvPr/>
        </p:nvSpPr>
        <p:spPr>
          <a:xfrm>
            <a:off x="1068826" y="5738992"/>
            <a:ext cx="2512265"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400+ care homes, 11,000+ beds</a:t>
            </a:r>
          </a:p>
        </p:txBody>
      </p:sp>
      <p:sp>
        <p:nvSpPr>
          <p:cNvPr id="29" name="TextBox 28"/>
          <p:cNvSpPr txBox="1"/>
          <p:nvPr/>
        </p:nvSpPr>
        <p:spPr>
          <a:xfrm>
            <a:off x="3050118" y="110422"/>
            <a:ext cx="7997066" cy="830997"/>
          </a:xfrm>
          <a:prstGeom prst="rect">
            <a:avLst/>
          </a:prstGeom>
          <a:noFill/>
        </p:spPr>
        <p:txBody>
          <a:bodyPr wrap="square" lIns="91440" tIns="45720" rIns="91440" bIns="45720" rtlCol="0" anchor="t">
            <a:spAutoFit/>
          </a:bodyPr>
          <a:lstStyle/>
          <a:p>
            <a:pPr algn="ctr"/>
            <a:r>
              <a:rPr lang="en-GB" sz="2400" b="1" dirty="0">
                <a:latin typeface="Arial" panose="020B0604020202020204" pitchFamily="34" charset="0"/>
                <a:cs typeface="Arial" panose="020B0604020202020204" pitchFamily="34" charset="0"/>
              </a:rPr>
              <a:t>Norfolk and Waveney </a:t>
            </a:r>
            <a:r>
              <a:rPr lang="en-GB" sz="2400" b="1" dirty="0">
                <a:latin typeface="Arial" panose="020B0604020202020204" pitchFamily="34" charset="0"/>
                <a:ea typeface="+mn-lt"/>
                <a:cs typeface="Arial" panose="020B0604020202020204" pitchFamily="34" charset="0"/>
              </a:rPr>
              <a:t>Integrated Care System</a:t>
            </a:r>
            <a:r>
              <a:rPr lang="en-GB" sz="2400" b="1" dirty="0">
                <a:latin typeface="Arial" panose="020B0604020202020204" pitchFamily="34" charset="0"/>
                <a:cs typeface="Arial" panose="020B0604020202020204" pitchFamily="34" charset="0"/>
              </a:rPr>
              <a:t> (ICS) April 2021</a:t>
            </a:r>
          </a:p>
        </p:txBody>
      </p:sp>
      <p:sp>
        <p:nvSpPr>
          <p:cNvPr id="31" name="Content Placeholder 2"/>
          <p:cNvSpPr txBox="1">
            <a:spLocks/>
          </p:cNvSpPr>
          <p:nvPr/>
        </p:nvSpPr>
        <p:spPr>
          <a:xfrm>
            <a:off x="-31875" y="6633342"/>
            <a:ext cx="3051260" cy="38995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900" dirty="0">
                <a:solidFill>
                  <a:prstClr val="black"/>
                </a:solidFill>
                <a:latin typeface="Arial" panose="020B0604020202020204" pitchFamily="34" charset="0"/>
                <a:cs typeface="Arial" panose="020B0604020202020204" pitchFamily="34" charset="0"/>
              </a:rPr>
              <a:t>Icons made by </a:t>
            </a:r>
            <a:r>
              <a:rPr lang="en-GB" sz="900" dirty="0" err="1">
                <a:solidFill>
                  <a:prstClr val="black"/>
                </a:solidFill>
                <a:latin typeface="Arial" panose="020B0604020202020204" pitchFamily="34" charset="0"/>
                <a:cs typeface="Arial" panose="020B0604020202020204" pitchFamily="34" charset="0"/>
                <a:hlinkClick r:id="rId13" tooltip="Freepik"/>
              </a:rPr>
              <a:t>Freepik</a:t>
            </a:r>
            <a:r>
              <a:rPr lang="en-GB" sz="900" dirty="0">
                <a:solidFill>
                  <a:prstClr val="black"/>
                </a:solidFill>
                <a:latin typeface="Arial" panose="020B0604020202020204" pitchFamily="34" charset="0"/>
                <a:cs typeface="Arial" panose="020B0604020202020204" pitchFamily="34" charset="0"/>
              </a:rPr>
              <a:t> from </a:t>
            </a:r>
            <a:r>
              <a:rPr lang="en-GB" sz="900" dirty="0">
                <a:solidFill>
                  <a:prstClr val="black"/>
                </a:solidFill>
                <a:latin typeface="Arial" panose="020B0604020202020204" pitchFamily="34" charset="0"/>
                <a:cs typeface="Arial" panose="020B0604020202020204" pitchFamily="34" charset="0"/>
                <a:hlinkClick r:id="rId14" tooltip="Flaticon"/>
              </a:rPr>
              <a:t>www.flaticon.com</a:t>
            </a:r>
            <a:endParaRPr lang="en-GB" sz="900" dirty="0">
              <a:solidFill>
                <a:prstClr val="black"/>
              </a:solidFill>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E39EB8F5-2B2D-42ED-A8AB-012F1467C3CF}"/>
              </a:ext>
            </a:extLst>
          </p:cNvPr>
          <p:cNvSpPr txBox="1"/>
          <p:nvPr/>
        </p:nvSpPr>
        <p:spPr>
          <a:xfrm>
            <a:off x="1069258" y="2154170"/>
            <a:ext cx="2671276" cy="307777"/>
          </a:xfrm>
          <a:prstGeom prst="rect">
            <a:avLst/>
          </a:prstGeom>
          <a:solidFill>
            <a:schemeClr val="bg1"/>
          </a:solidFill>
        </p:spPr>
        <p:txBody>
          <a:bodyPr wrap="square" rtlCol="0">
            <a:spAutoFit/>
          </a:bodyPr>
          <a:lstStyle/>
          <a:p>
            <a:r>
              <a:rPr lang="en-GB" sz="1400" dirty="0">
                <a:latin typeface="Arial" panose="020B0604020202020204" pitchFamily="34" charset="0"/>
                <a:cs typeface="Arial" panose="020B0604020202020204" pitchFamily="34" charset="0"/>
              </a:rPr>
              <a:t>NHS Commissioning Localities</a:t>
            </a:r>
          </a:p>
        </p:txBody>
      </p:sp>
      <p:sp>
        <p:nvSpPr>
          <p:cNvPr id="4" name="Slide Number Placeholder 3">
            <a:extLst>
              <a:ext uri="{FF2B5EF4-FFF2-40B4-BE49-F238E27FC236}">
                <a16:creationId xmlns:a16="http://schemas.microsoft.com/office/drawing/2014/main" id="{F50EC830-4FC3-49D8-9C5A-C7ECEE94C53F}"/>
              </a:ext>
            </a:extLst>
          </p:cNvPr>
          <p:cNvSpPr>
            <a:spLocks noGrp="1"/>
          </p:cNvSpPr>
          <p:nvPr>
            <p:ph type="sldNum" sz="quarter" idx="12"/>
          </p:nvPr>
        </p:nvSpPr>
        <p:spPr/>
        <p:txBody>
          <a:bodyPr/>
          <a:lstStyle/>
          <a:p>
            <a:fld id="{1578D68B-7AAF-4337-B6C5-6AEC3B3D0D55}" type="slidenum">
              <a:rPr lang="en-GB" smtClean="0"/>
              <a:t>6</a:t>
            </a:fld>
            <a:endParaRPr lang="en-GB"/>
          </a:p>
        </p:txBody>
      </p:sp>
      <p:pic>
        <p:nvPicPr>
          <p:cNvPr id="6" name="Picture 5" descr="Map&#10;&#10;Description automatically generated">
            <a:extLst>
              <a:ext uri="{FF2B5EF4-FFF2-40B4-BE49-F238E27FC236}">
                <a16:creationId xmlns:a16="http://schemas.microsoft.com/office/drawing/2014/main" id="{DE13D822-6593-419C-B1ED-19FD1D4D82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73910" y="945008"/>
            <a:ext cx="7266506" cy="5078336"/>
          </a:xfrm>
          <a:prstGeom prst="rect">
            <a:avLst/>
          </a:prstGeom>
        </p:spPr>
      </p:pic>
      <p:sp>
        <p:nvSpPr>
          <p:cNvPr id="33" name="TextBox 32">
            <a:extLst>
              <a:ext uri="{FF2B5EF4-FFF2-40B4-BE49-F238E27FC236}">
                <a16:creationId xmlns:a16="http://schemas.microsoft.com/office/drawing/2014/main" id="{DB6F9634-6E9D-4FA8-9BE2-D2FD2296AD80}"/>
              </a:ext>
            </a:extLst>
          </p:cNvPr>
          <p:cNvSpPr txBox="1"/>
          <p:nvPr/>
        </p:nvSpPr>
        <p:spPr>
          <a:xfrm>
            <a:off x="1105692" y="5095530"/>
            <a:ext cx="3519515" cy="307777"/>
          </a:xfrm>
          <a:prstGeom prst="rect">
            <a:avLst/>
          </a:prstGeom>
          <a:noFill/>
        </p:spPr>
        <p:txBody>
          <a:bodyPr wrap="square" lIns="91440" tIns="45720" rIns="91440" bIns="45720" rtlCol="0" anchor="t">
            <a:spAutoFit/>
          </a:bodyPr>
          <a:lstStyle/>
          <a:p>
            <a:r>
              <a:rPr lang="en-GB" sz="1400" dirty="0">
                <a:latin typeface="Arial"/>
                <a:cs typeface="Arial"/>
              </a:rPr>
              <a:t>17 PCNs + 4 Norwich Neighbourhoods </a:t>
            </a:r>
          </a:p>
        </p:txBody>
      </p:sp>
    </p:spTree>
    <p:extLst>
      <p:ext uri="{BB962C8B-B14F-4D97-AF65-F5344CB8AC3E}">
        <p14:creationId xmlns:p14="http://schemas.microsoft.com/office/powerpoint/2010/main" val="41429295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47135" y="-168003"/>
            <a:ext cx="11197342" cy="1050148"/>
          </a:xfrm>
        </p:spPr>
        <p:txBody>
          <a:bodyPr>
            <a:noAutofit/>
          </a:bodyPr>
          <a:lstStyle/>
          <a:p>
            <a:pPr algn="l"/>
            <a:r>
              <a:rPr lang="en-GB" sz="3200" dirty="0"/>
              <a:t>Premature mortality</a:t>
            </a:r>
          </a:p>
        </p:txBody>
      </p:sp>
      <p:sp>
        <p:nvSpPr>
          <p:cNvPr id="10" name="Subtitle 2">
            <a:extLst>
              <a:ext uri="{FF2B5EF4-FFF2-40B4-BE49-F238E27FC236}">
                <a16:creationId xmlns:a16="http://schemas.microsoft.com/office/drawing/2014/main" id="{E22AA301-7427-413C-8858-FBF5974226EE}"/>
              </a:ext>
            </a:extLst>
          </p:cNvPr>
          <p:cNvSpPr>
            <a:spLocks noGrp="1"/>
          </p:cNvSpPr>
          <p:nvPr>
            <p:ph type="subTitle" idx="1"/>
          </p:nvPr>
        </p:nvSpPr>
        <p:spPr>
          <a:xfrm>
            <a:off x="300484" y="928716"/>
            <a:ext cx="11753906" cy="781010"/>
          </a:xfrm>
        </p:spPr>
        <p:txBody>
          <a:bodyPr>
            <a:noAutofit/>
          </a:bodyPr>
          <a:lstStyle/>
          <a:p>
            <a:pPr algn="l"/>
            <a:r>
              <a:rPr lang="en-GB" sz="1200" dirty="0"/>
              <a:t>Premature mortality is a high-level indicator of the overall health of a population, being correlated with many other measures of population health: there are significant differences between the premature death rates in different areas, reflecting a wide range of underlying differences between these populations.</a:t>
            </a:r>
          </a:p>
          <a:p>
            <a:pPr algn="l"/>
            <a:r>
              <a:rPr lang="en-GB" sz="1200" dirty="0"/>
              <a:t>The rate of deaths for people under the age of 75 was significantly lower than in England but higher than in the East of England up to the end of 2019 in Norfolk and Waveney. Norwich and Great Yarmouth had a significantly higher rate of deaths compared to the national average.</a:t>
            </a:r>
          </a:p>
          <a:p>
            <a:pPr algn="l"/>
            <a:endParaRPr lang="en-GB" sz="1200" dirty="0">
              <a:highlight>
                <a:srgbClr val="FFFF00"/>
              </a:highlight>
            </a:endParaRPr>
          </a:p>
          <a:p>
            <a:pPr algn="l"/>
            <a:endParaRPr lang="en-GB" sz="1200" dirty="0"/>
          </a:p>
        </p:txBody>
      </p:sp>
      <p:sp>
        <p:nvSpPr>
          <p:cNvPr id="8" name="Slide Number Placeholder 5">
            <a:extLst>
              <a:ext uri="{FF2B5EF4-FFF2-40B4-BE49-F238E27FC236}">
                <a16:creationId xmlns:a16="http://schemas.microsoft.com/office/drawing/2014/main" id="{3AC6A61B-4389-4C15-9385-44736CEE8E7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60</a:t>
            </a:fld>
            <a:endParaRPr lang="en-GB"/>
          </a:p>
        </p:txBody>
      </p:sp>
      <p:pic>
        <p:nvPicPr>
          <p:cNvPr id="7" name="Picture 6">
            <a:extLst>
              <a:ext uri="{FF2B5EF4-FFF2-40B4-BE49-F238E27FC236}">
                <a16:creationId xmlns:a16="http://schemas.microsoft.com/office/drawing/2014/main" id="{89A067FC-D6AF-47EF-BDBB-1F30FF664C60}"/>
              </a:ext>
            </a:extLst>
          </p:cNvPr>
          <p:cNvPicPr>
            <a:picLocks noChangeAspect="1"/>
          </p:cNvPicPr>
          <p:nvPr/>
        </p:nvPicPr>
        <p:blipFill>
          <a:blip r:embed="rId2"/>
          <a:stretch>
            <a:fillRect/>
          </a:stretch>
        </p:blipFill>
        <p:spPr>
          <a:xfrm>
            <a:off x="6804014" y="1867299"/>
            <a:ext cx="4408024" cy="2508548"/>
          </a:xfrm>
          <a:prstGeom prst="rect">
            <a:avLst/>
          </a:prstGeom>
        </p:spPr>
      </p:pic>
      <p:pic>
        <p:nvPicPr>
          <p:cNvPr id="3" name="Picture 2">
            <a:extLst>
              <a:ext uri="{FF2B5EF4-FFF2-40B4-BE49-F238E27FC236}">
                <a16:creationId xmlns:a16="http://schemas.microsoft.com/office/drawing/2014/main" id="{84FCADD2-0339-4E14-8E37-2ACFB78DC108}"/>
              </a:ext>
            </a:extLst>
          </p:cNvPr>
          <p:cNvPicPr>
            <a:picLocks noChangeAspect="1"/>
          </p:cNvPicPr>
          <p:nvPr/>
        </p:nvPicPr>
        <p:blipFill>
          <a:blip r:embed="rId3"/>
          <a:stretch>
            <a:fillRect/>
          </a:stretch>
        </p:blipFill>
        <p:spPr>
          <a:xfrm>
            <a:off x="6804014" y="4375847"/>
            <a:ext cx="4353939" cy="2436173"/>
          </a:xfrm>
          <a:prstGeom prst="rect">
            <a:avLst/>
          </a:prstGeom>
        </p:spPr>
      </p:pic>
      <p:pic>
        <p:nvPicPr>
          <p:cNvPr id="4" name="Picture 3">
            <a:extLst>
              <a:ext uri="{FF2B5EF4-FFF2-40B4-BE49-F238E27FC236}">
                <a16:creationId xmlns:a16="http://schemas.microsoft.com/office/drawing/2014/main" id="{A15FE17F-C616-416B-A4BD-E7A64809EB39}"/>
              </a:ext>
            </a:extLst>
          </p:cNvPr>
          <p:cNvPicPr>
            <a:picLocks noChangeAspect="1"/>
          </p:cNvPicPr>
          <p:nvPr/>
        </p:nvPicPr>
        <p:blipFill>
          <a:blip r:embed="rId4"/>
          <a:stretch>
            <a:fillRect/>
          </a:stretch>
        </p:blipFill>
        <p:spPr>
          <a:xfrm>
            <a:off x="207350" y="1867299"/>
            <a:ext cx="6542579" cy="4672518"/>
          </a:xfrm>
          <a:prstGeom prst="rect">
            <a:avLst/>
          </a:prstGeom>
        </p:spPr>
      </p:pic>
      <p:pic>
        <p:nvPicPr>
          <p:cNvPr id="9" name="Picture 8">
            <a:extLst>
              <a:ext uri="{FF2B5EF4-FFF2-40B4-BE49-F238E27FC236}">
                <a16:creationId xmlns:a16="http://schemas.microsoft.com/office/drawing/2014/main" id="{766FFB0F-63B1-445C-B2E9-6A81B83CE692}"/>
              </a:ext>
            </a:extLst>
          </p:cNvPr>
          <p:cNvPicPr>
            <a:picLocks noChangeAspect="1"/>
          </p:cNvPicPr>
          <p:nvPr/>
        </p:nvPicPr>
        <p:blipFill rotWithShape="1">
          <a:blip r:embed="rId5"/>
          <a:srcRect l="53558" t="77496" r="36627" b="18812"/>
          <a:stretch/>
        </p:blipFill>
        <p:spPr>
          <a:xfrm>
            <a:off x="7374390" y="4848225"/>
            <a:ext cx="457604" cy="95250"/>
          </a:xfrm>
          <a:prstGeom prst="rect">
            <a:avLst/>
          </a:prstGeom>
        </p:spPr>
      </p:pic>
    </p:spTree>
    <p:extLst>
      <p:ext uri="{BB962C8B-B14F-4D97-AF65-F5344CB8AC3E}">
        <p14:creationId xmlns:p14="http://schemas.microsoft.com/office/powerpoint/2010/main" val="32241070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7469" y="-248181"/>
            <a:ext cx="11197342" cy="1050148"/>
          </a:xfrm>
        </p:spPr>
        <p:txBody>
          <a:bodyPr>
            <a:noAutofit/>
          </a:bodyPr>
          <a:lstStyle/>
          <a:p>
            <a:pPr algn="l"/>
            <a:r>
              <a:rPr lang="en-GB" sz="3200" dirty="0"/>
              <a:t>All deaths considered preventable</a:t>
            </a:r>
          </a:p>
        </p:txBody>
      </p:sp>
      <p:sp>
        <p:nvSpPr>
          <p:cNvPr id="8" name="Slide Number Placeholder 5">
            <a:extLst>
              <a:ext uri="{FF2B5EF4-FFF2-40B4-BE49-F238E27FC236}">
                <a16:creationId xmlns:a16="http://schemas.microsoft.com/office/drawing/2014/main" id="{3AC6A61B-4389-4C15-9385-44736CEE8E73}"/>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61</a:t>
            </a:fld>
            <a:endParaRPr lang="en-GB"/>
          </a:p>
        </p:txBody>
      </p:sp>
      <p:pic>
        <p:nvPicPr>
          <p:cNvPr id="9" name="Picture 8">
            <a:extLst>
              <a:ext uri="{FF2B5EF4-FFF2-40B4-BE49-F238E27FC236}">
                <a16:creationId xmlns:a16="http://schemas.microsoft.com/office/drawing/2014/main" id="{F502C20B-23B2-4F4B-9A8C-F9E68B57646D}"/>
              </a:ext>
            </a:extLst>
          </p:cNvPr>
          <p:cNvPicPr>
            <a:picLocks noChangeAspect="1"/>
          </p:cNvPicPr>
          <p:nvPr/>
        </p:nvPicPr>
        <p:blipFill>
          <a:blip r:embed="rId2"/>
          <a:stretch>
            <a:fillRect/>
          </a:stretch>
        </p:blipFill>
        <p:spPr>
          <a:xfrm>
            <a:off x="6865281" y="1237385"/>
            <a:ext cx="4662880" cy="2580006"/>
          </a:xfrm>
          <a:prstGeom prst="rect">
            <a:avLst/>
          </a:prstGeom>
        </p:spPr>
      </p:pic>
      <p:sp>
        <p:nvSpPr>
          <p:cNvPr id="10" name="Subtitle 2">
            <a:extLst>
              <a:ext uri="{FF2B5EF4-FFF2-40B4-BE49-F238E27FC236}">
                <a16:creationId xmlns:a16="http://schemas.microsoft.com/office/drawing/2014/main" id="{E22AA301-7427-413C-8858-FBF5974226EE}"/>
              </a:ext>
            </a:extLst>
          </p:cNvPr>
          <p:cNvSpPr>
            <a:spLocks noGrp="1"/>
          </p:cNvSpPr>
          <p:nvPr>
            <p:ph type="subTitle" idx="1"/>
          </p:nvPr>
        </p:nvSpPr>
        <p:spPr>
          <a:xfrm>
            <a:off x="266644" y="833606"/>
            <a:ext cx="6465287" cy="5190788"/>
          </a:xfrm>
        </p:spPr>
        <p:txBody>
          <a:bodyPr>
            <a:normAutofit/>
          </a:bodyPr>
          <a:lstStyle/>
          <a:p>
            <a:pPr algn="l"/>
            <a:r>
              <a:rPr lang="en-GB" sz="1200" dirty="0"/>
              <a:t>The basic concept of preventable mortality is that deaths are considered preventable if, in the light of the understanding of the determinants of health at the time of death, all or most deaths from the underlying cause (subject to age limits if appropriate) could mainly be avoided through effective public health and primary prevention interventions.</a:t>
            </a:r>
          </a:p>
          <a:p>
            <a:pPr algn="l"/>
            <a:r>
              <a:rPr lang="en-GB" sz="1200" dirty="0"/>
              <a:t>There were around 1,900 preventable deaths per year in Norfolk and Waveney in 2016-18, this was lower than the England average but above the East of England average. The map illustrates areas with higher age-standardised rates.</a:t>
            </a:r>
          </a:p>
          <a:p>
            <a:pPr algn="l"/>
            <a:endParaRPr lang="en-GB" sz="1200" dirty="0"/>
          </a:p>
          <a:p>
            <a:pPr algn="l"/>
            <a:endParaRPr lang="en-GB" sz="1200" dirty="0"/>
          </a:p>
          <a:p>
            <a:pPr algn="l"/>
            <a:endParaRPr lang="en-GB" dirty="0"/>
          </a:p>
        </p:txBody>
      </p:sp>
      <p:pic>
        <p:nvPicPr>
          <p:cNvPr id="11" name="Picture 10">
            <a:extLst>
              <a:ext uri="{FF2B5EF4-FFF2-40B4-BE49-F238E27FC236}">
                <a16:creationId xmlns:a16="http://schemas.microsoft.com/office/drawing/2014/main" id="{8870BD95-6D1B-4465-8EBA-4AE1E4E3FB98}"/>
              </a:ext>
            </a:extLst>
          </p:cNvPr>
          <p:cNvPicPr>
            <a:picLocks noChangeAspect="1"/>
          </p:cNvPicPr>
          <p:nvPr/>
        </p:nvPicPr>
        <p:blipFill>
          <a:blip r:embed="rId3"/>
          <a:stretch>
            <a:fillRect/>
          </a:stretch>
        </p:blipFill>
        <p:spPr>
          <a:xfrm>
            <a:off x="266644" y="2265753"/>
            <a:ext cx="6230123" cy="4449371"/>
          </a:xfrm>
          <a:prstGeom prst="rect">
            <a:avLst/>
          </a:prstGeom>
        </p:spPr>
      </p:pic>
      <p:pic>
        <p:nvPicPr>
          <p:cNvPr id="3" name="Picture 2">
            <a:extLst>
              <a:ext uri="{FF2B5EF4-FFF2-40B4-BE49-F238E27FC236}">
                <a16:creationId xmlns:a16="http://schemas.microsoft.com/office/drawing/2014/main" id="{A69EBDE3-0611-4302-AA92-022F14F2F3FB}"/>
              </a:ext>
            </a:extLst>
          </p:cNvPr>
          <p:cNvPicPr>
            <a:picLocks noChangeAspect="1"/>
          </p:cNvPicPr>
          <p:nvPr/>
        </p:nvPicPr>
        <p:blipFill>
          <a:blip r:embed="rId4"/>
          <a:stretch>
            <a:fillRect/>
          </a:stretch>
        </p:blipFill>
        <p:spPr>
          <a:xfrm>
            <a:off x="6865281" y="3948019"/>
            <a:ext cx="4662880" cy="2730908"/>
          </a:xfrm>
          <a:prstGeom prst="rect">
            <a:avLst/>
          </a:prstGeom>
        </p:spPr>
      </p:pic>
      <p:pic>
        <p:nvPicPr>
          <p:cNvPr id="12" name="Picture 11">
            <a:extLst>
              <a:ext uri="{FF2B5EF4-FFF2-40B4-BE49-F238E27FC236}">
                <a16:creationId xmlns:a16="http://schemas.microsoft.com/office/drawing/2014/main" id="{481C0060-04A3-44A1-938C-F15F7501F704}"/>
              </a:ext>
            </a:extLst>
          </p:cNvPr>
          <p:cNvPicPr>
            <a:picLocks noChangeAspect="1"/>
          </p:cNvPicPr>
          <p:nvPr/>
        </p:nvPicPr>
        <p:blipFill rotWithShape="1">
          <a:blip r:embed="rId2"/>
          <a:srcRect l="53558" t="77496" r="36627" b="18812"/>
          <a:stretch/>
        </p:blipFill>
        <p:spPr>
          <a:xfrm>
            <a:off x="7493171" y="4600575"/>
            <a:ext cx="457604" cy="95250"/>
          </a:xfrm>
          <a:prstGeom prst="rect">
            <a:avLst/>
          </a:prstGeom>
        </p:spPr>
      </p:pic>
    </p:spTree>
    <p:extLst>
      <p:ext uri="{BB962C8B-B14F-4D97-AF65-F5344CB8AC3E}">
        <p14:creationId xmlns:p14="http://schemas.microsoft.com/office/powerpoint/2010/main" val="33340871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2F4A8-18D3-412C-9ABF-304BE5FFBAA3}"/>
              </a:ext>
            </a:extLst>
          </p:cNvPr>
          <p:cNvSpPr>
            <a:spLocks noGrp="1"/>
          </p:cNvSpPr>
          <p:nvPr>
            <p:ph type="title"/>
          </p:nvPr>
        </p:nvSpPr>
        <p:spPr>
          <a:xfrm>
            <a:off x="205273" y="157717"/>
            <a:ext cx="11636348" cy="1325563"/>
          </a:xfrm>
        </p:spPr>
        <p:txBody>
          <a:bodyPr>
            <a:noAutofit/>
          </a:bodyPr>
          <a:lstStyle/>
          <a:p>
            <a:r>
              <a:rPr lang="en-GB" sz="2400" dirty="0"/>
              <a:t>The risk factors making the biggest contribution to mortality were tobacco, high blood pressure, diet and high blood glucose. These also make a significant contribution to morbidity along with high body mass index (or obesity), alcohol, drug use and occupational risks. </a:t>
            </a:r>
          </a:p>
        </p:txBody>
      </p:sp>
      <p:sp>
        <p:nvSpPr>
          <p:cNvPr id="3" name="Content Placeholder 2">
            <a:extLst>
              <a:ext uri="{FF2B5EF4-FFF2-40B4-BE49-F238E27FC236}">
                <a16:creationId xmlns:a16="http://schemas.microsoft.com/office/drawing/2014/main" id="{75BBB538-BBEF-4A4A-9F88-6BD43B8886D1}"/>
              </a:ext>
            </a:extLst>
          </p:cNvPr>
          <p:cNvSpPr>
            <a:spLocks noGrp="1"/>
          </p:cNvSpPr>
          <p:nvPr>
            <p:ph idx="1"/>
          </p:nvPr>
        </p:nvSpPr>
        <p:spPr>
          <a:xfrm>
            <a:off x="95075" y="5151385"/>
            <a:ext cx="12076537" cy="1706615"/>
          </a:xfrm>
        </p:spPr>
        <p:txBody>
          <a:bodyPr>
            <a:noAutofit/>
          </a:bodyPr>
          <a:lstStyle/>
          <a:p>
            <a:pPr marL="0" indent="0">
              <a:buNone/>
            </a:pPr>
            <a:r>
              <a:rPr lang="en-GB" sz="1200" dirty="0"/>
              <a:t>Risk factors attributed to YLDs or deaths cannot be summed together. In addition, these risk factors are connected, and individuals often have more than one risk factor. Prevalence of multiple risk factors is higher in men, the White ethnic group, lowest income households, most deprived areas, and people with long term health conditions.</a:t>
            </a:r>
          </a:p>
          <a:p>
            <a:pPr marL="0" indent="0">
              <a:buNone/>
            </a:pPr>
            <a:r>
              <a:rPr lang="en-GB" sz="1200" dirty="0"/>
              <a:t>Inequalities in risk factor prevalence contribute to inequalities in ill health and mortality. In 2019, smoking prevalence remained much higher than average in some groups, for example, people in manual occupations (23.2%), people with a long-term mental health condition (25.8%), deprived areas (16.9%), and the Mixed ethnic group (19.5%). The prevalence of ‘increasing or higher risk’ drinking was greatest in the highest household income group at 34.8%. The prevalence of obesity in adults was higher in the most deprived than least deprived areas, and there were wide inequalities in the proportion of adults meeting recommended level of physical activity and fruit and vegetable consumption.</a:t>
            </a:r>
          </a:p>
          <a:p>
            <a:pPr marL="0" indent="0">
              <a:buNone/>
            </a:pPr>
            <a:r>
              <a:rPr lang="en-GB" sz="1200" dirty="0"/>
              <a:t>Sourced from </a:t>
            </a:r>
            <a:r>
              <a:rPr lang="en-GB" sz="1200" dirty="0">
                <a:hlinkClick r:id="rId2"/>
              </a:rPr>
              <a:t>https://fingertips.phe.org.uk/static-reports/health-profile-for-england/hpfe_report.html#detailed-analysis-and-charts-5</a:t>
            </a:r>
            <a:r>
              <a:rPr lang="en-GB" sz="1200" dirty="0"/>
              <a:t> </a:t>
            </a:r>
          </a:p>
        </p:txBody>
      </p:sp>
      <p:sp>
        <p:nvSpPr>
          <p:cNvPr id="6" name="Slide Number Placeholder 5">
            <a:extLst>
              <a:ext uri="{FF2B5EF4-FFF2-40B4-BE49-F238E27FC236}">
                <a16:creationId xmlns:a16="http://schemas.microsoft.com/office/drawing/2014/main" id="{B7FDB307-A276-4D08-B17D-3CC5AB8AD2D9}"/>
              </a:ext>
            </a:extLst>
          </p:cNvPr>
          <p:cNvSpPr>
            <a:spLocks noGrp="1"/>
          </p:cNvSpPr>
          <p:nvPr>
            <p:ph type="sldNum" sz="quarter" idx="12"/>
          </p:nvPr>
        </p:nvSpPr>
        <p:spPr/>
        <p:txBody>
          <a:bodyPr/>
          <a:lstStyle/>
          <a:p>
            <a:fld id="{D31D43A4-D862-43B5-BE09-5A519C875FDE}" type="slidenum">
              <a:rPr lang="en-GB" smtClean="0"/>
              <a:t>62</a:t>
            </a:fld>
            <a:endParaRPr lang="en-GB"/>
          </a:p>
        </p:txBody>
      </p:sp>
      <p:pic>
        <p:nvPicPr>
          <p:cNvPr id="8" name="Picture 7">
            <a:extLst>
              <a:ext uri="{FF2B5EF4-FFF2-40B4-BE49-F238E27FC236}">
                <a16:creationId xmlns:a16="http://schemas.microsoft.com/office/drawing/2014/main" id="{C9EA4D35-041B-4DF6-A278-A9778193F854}"/>
              </a:ext>
            </a:extLst>
          </p:cNvPr>
          <p:cNvPicPr>
            <a:picLocks noChangeAspect="1"/>
          </p:cNvPicPr>
          <p:nvPr/>
        </p:nvPicPr>
        <p:blipFill>
          <a:blip r:embed="rId3"/>
          <a:stretch>
            <a:fillRect/>
          </a:stretch>
        </p:blipFill>
        <p:spPr>
          <a:xfrm>
            <a:off x="6441621" y="1699542"/>
            <a:ext cx="5400000" cy="3355231"/>
          </a:xfrm>
          <a:prstGeom prst="rect">
            <a:avLst/>
          </a:prstGeom>
        </p:spPr>
      </p:pic>
      <p:pic>
        <p:nvPicPr>
          <p:cNvPr id="10" name="Picture 9">
            <a:extLst>
              <a:ext uri="{FF2B5EF4-FFF2-40B4-BE49-F238E27FC236}">
                <a16:creationId xmlns:a16="http://schemas.microsoft.com/office/drawing/2014/main" id="{295C0807-95B2-4974-8FBA-2A2B2987856E}"/>
              </a:ext>
            </a:extLst>
          </p:cNvPr>
          <p:cNvPicPr>
            <a:picLocks noChangeAspect="1"/>
          </p:cNvPicPr>
          <p:nvPr/>
        </p:nvPicPr>
        <p:blipFill>
          <a:blip r:embed="rId4"/>
          <a:stretch>
            <a:fillRect/>
          </a:stretch>
        </p:blipFill>
        <p:spPr>
          <a:xfrm>
            <a:off x="696000" y="1700548"/>
            <a:ext cx="5400000" cy="3456904"/>
          </a:xfrm>
          <a:prstGeom prst="rect">
            <a:avLst/>
          </a:prstGeom>
        </p:spPr>
      </p:pic>
    </p:spTree>
    <p:extLst>
      <p:ext uri="{BB962C8B-B14F-4D97-AF65-F5344CB8AC3E}">
        <p14:creationId xmlns:p14="http://schemas.microsoft.com/office/powerpoint/2010/main" val="18227554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194553" y="78260"/>
            <a:ext cx="11666707" cy="1089058"/>
          </a:xfrm>
        </p:spPr>
        <p:txBody>
          <a:bodyPr>
            <a:normAutofit/>
          </a:bodyPr>
          <a:lstStyle/>
          <a:p>
            <a:pPr algn="l"/>
            <a:r>
              <a:rPr lang="en-GB" dirty="0"/>
              <a:t>Links</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459251" y="1638895"/>
            <a:ext cx="10904074" cy="2446521"/>
          </a:xfrm>
        </p:spPr>
        <p:txBody>
          <a:bodyPr vert="horz" lIns="91440" tIns="45720" rIns="91440" bIns="45720" rtlCol="0" anchor="t">
            <a:normAutofit fontScale="25000" lnSpcReduction="20000"/>
          </a:bodyPr>
          <a:lstStyle/>
          <a:p>
            <a:pPr algn="l"/>
            <a:r>
              <a:rPr lang="en-GB" sz="6600" dirty="0"/>
              <a:t>Civil registration dataset: </a:t>
            </a:r>
            <a:r>
              <a:rPr lang="en-GB" sz="6600" dirty="0">
                <a:hlinkClick r:id="rId2"/>
              </a:rPr>
              <a:t>https://digital.nhs.uk/services/data-access-request-service-dars/dars-products-and-services</a:t>
            </a:r>
            <a:r>
              <a:rPr lang="en-GB" sz="6600" dirty="0"/>
              <a:t> </a:t>
            </a:r>
          </a:p>
          <a:p>
            <a:pPr algn="l"/>
            <a:endParaRPr lang="en-GB" sz="6600" dirty="0"/>
          </a:p>
          <a:p>
            <a:pPr algn="l"/>
            <a:r>
              <a:rPr lang="en-GB" sz="6600" dirty="0"/>
              <a:t>Fingertips mortality profile: </a:t>
            </a:r>
            <a:r>
              <a:rPr lang="en-GB" sz="6600" dirty="0">
                <a:hlinkClick r:id="rId3"/>
              </a:rPr>
              <a:t>https://fingertips.phe.org.uk/profile/mortality-profile</a:t>
            </a:r>
          </a:p>
          <a:p>
            <a:pPr algn="l"/>
            <a:endParaRPr lang="en-GB" sz="6600" dirty="0"/>
          </a:p>
          <a:p>
            <a:pPr algn="l"/>
            <a:r>
              <a:rPr lang="en-GB" sz="6600" dirty="0"/>
              <a:t>NOMIS mortality data for leading cause of death: </a:t>
            </a:r>
            <a:r>
              <a:rPr lang="en-GB" sz="6600" dirty="0">
                <a:hlinkClick r:id="rId4"/>
              </a:rPr>
              <a:t>https://www.nomisweb.co.uk/home/release_group.asp?g=23</a:t>
            </a:r>
            <a:r>
              <a:rPr lang="en-GB" sz="6600" dirty="0"/>
              <a:t> </a:t>
            </a:r>
          </a:p>
          <a:p>
            <a:pPr algn="l"/>
            <a:endParaRPr lang="en-GB" sz="6600" dirty="0"/>
          </a:p>
          <a:p>
            <a:pPr algn="l"/>
            <a:r>
              <a:rPr lang="en-GB" sz="6600" dirty="0"/>
              <a:t>ONS deaths: </a:t>
            </a:r>
            <a:r>
              <a:rPr lang="en-GB" sz="6600" dirty="0">
                <a:hlinkClick r:id="rId5"/>
              </a:rPr>
              <a:t>https://www.ons.gov.uk/peoplepopulationandcommunity/birthsdeathsandmarriages/deaths</a:t>
            </a:r>
            <a:r>
              <a:rPr lang="en-GB" sz="6600" dirty="0"/>
              <a:t> </a:t>
            </a:r>
          </a:p>
          <a:p>
            <a:pPr algn="l"/>
            <a:endParaRPr lang="en-GB" sz="6600" dirty="0"/>
          </a:p>
          <a:p>
            <a:pPr algn="l"/>
            <a:endParaRPr lang="en-GB" sz="4800" dirty="0"/>
          </a:p>
        </p:txBody>
      </p:sp>
      <p:sp>
        <p:nvSpPr>
          <p:cNvPr id="5" name="Slide Number Placeholder 5">
            <a:extLst>
              <a:ext uri="{FF2B5EF4-FFF2-40B4-BE49-F238E27FC236}">
                <a16:creationId xmlns:a16="http://schemas.microsoft.com/office/drawing/2014/main" id="{2929BBAA-3818-4D0B-B197-7977D724BF6E}"/>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63</a:t>
            </a:fld>
            <a:endParaRPr lang="en-GB"/>
          </a:p>
        </p:txBody>
      </p:sp>
    </p:spTree>
    <p:extLst>
      <p:ext uri="{BB962C8B-B14F-4D97-AF65-F5344CB8AC3E}">
        <p14:creationId xmlns:p14="http://schemas.microsoft.com/office/powerpoint/2010/main" val="926317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D54A75-F034-4E6B-BD9A-DBAF0A184C94}"/>
              </a:ext>
            </a:extLst>
          </p:cNvPr>
          <p:cNvSpPr>
            <a:spLocks noGrp="1"/>
          </p:cNvSpPr>
          <p:nvPr>
            <p:ph type="title"/>
          </p:nvPr>
        </p:nvSpPr>
        <p:spPr>
          <a:xfrm>
            <a:off x="272143" y="305970"/>
            <a:ext cx="10515600" cy="656833"/>
          </a:xfrm>
        </p:spPr>
        <p:txBody>
          <a:bodyPr>
            <a:normAutofit fontScale="90000"/>
          </a:bodyPr>
          <a:lstStyle/>
          <a:p>
            <a:r>
              <a:rPr lang="en-GB" sz="2400" dirty="0"/>
              <a:t>There are 42 communities across Norfolk and Waveney where some or all the population live in the 20% most deprived areas in England. However, none of these communities are in Broadland or South Norfolk</a:t>
            </a:r>
          </a:p>
        </p:txBody>
      </p:sp>
      <p:pic>
        <p:nvPicPr>
          <p:cNvPr id="7" name="Content Placeholder 6" descr="Map showing the 42 communities across Norfolk and Waveney where some or all of the population live in  the 20% most deprived areas in England. The darker shade is the most deprived 10%, the lighter shade the most deprived 20%&#10;&#10;Description automatically generated">
            <a:extLst>
              <a:ext uri="{FF2B5EF4-FFF2-40B4-BE49-F238E27FC236}">
                <a16:creationId xmlns:a16="http://schemas.microsoft.com/office/drawing/2014/main" id="{96FCBAA2-86DC-4B0E-84A0-D2E26167F7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748" y="1132114"/>
            <a:ext cx="6766419" cy="4724021"/>
          </a:xfrm>
        </p:spPr>
      </p:pic>
      <p:graphicFrame>
        <p:nvGraphicFramePr>
          <p:cNvPr id="8" name="Table 7" descr="Table showing counts of population in each Norfolk district in the most deprived 20% of areas in England">
            <a:extLst>
              <a:ext uri="{FF2B5EF4-FFF2-40B4-BE49-F238E27FC236}">
                <a16:creationId xmlns:a16="http://schemas.microsoft.com/office/drawing/2014/main" id="{2BF25A2E-EDF8-43CC-9E13-535B26722A57}"/>
              </a:ext>
            </a:extLst>
          </p:cNvPr>
          <p:cNvGraphicFramePr>
            <a:graphicFrameLocks noGrp="1"/>
          </p:cNvGraphicFramePr>
          <p:nvPr>
            <p:extLst>
              <p:ext uri="{D42A27DB-BD31-4B8C-83A1-F6EECF244321}">
                <p14:modId xmlns:p14="http://schemas.microsoft.com/office/powerpoint/2010/main" val="913131942"/>
              </p:ext>
            </p:extLst>
          </p:nvPr>
        </p:nvGraphicFramePr>
        <p:xfrm>
          <a:off x="7149735" y="962803"/>
          <a:ext cx="4659085" cy="2490084"/>
        </p:xfrm>
        <a:graphic>
          <a:graphicData uri="http://schemas.openxmlformats.org/drawingml/2006/table">
            <a:tbl>
              <a:tblPr>
                <a:tableStyleId>{2D5ABB26-0587-4C30-8999-92F81FD0307C}</a:tableStyleId>
              </a:tblPr>
              <a:tblGrid>
                <a:gridCol w="1637212">
                  <a:extLst>
                    <a:ext uri="{9D8B030D-6E8A-4147-A177-3AD203B41FA5}">
                      <a16:colId xmlns:a16="http://schemas.microsoft.com/office/drawing/2014/main" val="3358716417"/>
                    </a:ext>
                  </a:extLst>
                </a:gridCol>
                <a:gridCol w="687977">
                  <a:extLst>
                    <a:ext uri="{9D8B030D-6E8A-4147-A177-3AD203B41FA5}">
                      <a16:colId xmlns:a16="http://schemas.microsoft.com/office/drawing/2014/main" val="4006440115"/>
                    </a:ext>
                  </a:extLst>
                </a:gridCol>
                <a:gridCol w="696686">
                  <a:extLst>
                    <a:ext uri="{9D8B030D-6E8A-4147-A177-3AD203B41FA5}">
                      <a16:colId xmlns:a16="http://schemas.microsoft.com/office/drawing/2014/main" val="2399277520"/>
                    </a:ext>
                  </a:extLst>
                </a:gridCol>
                <a:gridCol w="756129">
                  <a:extLst>
                    <a:ext uri="{9D8B030D-6E8A-4147-A177-3AD203B41FA5}">
                      <a16:colId xmlns:a16="http://schemas.microsoft.com/office/drawing/2014/main" val="3167495092"/>
                    </a:ext>
                  </a:extLst>
                </a:gridCol>
                <a:gridCol w="881081">
                  <a:extLst>
                    <a:ext uri="{9D8B030D-6E8A-4147-A177-3AD203B41FA5}">
                      <a16:colId xmlns:a16="http://schemas.microsoft.com/office/drawing/2014/main" val="423273416"/>
                    </a:ext>
                  </a:extLst>
                </a:gridCol>
              </a:tblGrid>
              <a:tr h="529895">
                <a:tc>
                  <a:txBody>
                    <a:bodyPr/>
                    <a:lstStyle/>
                    <a:p>
                      <a:pPr algn="l" fontAlgn="b"/>
                      <a:r>
                        <a:rPr lang="en-GB" sz="1100" b="1" u="none" strike="noStrike">
                          <a:effectLst/>
                        </a:rPr>
                        <a:t>District</a:t>
                      </a:r>
                      <a:endParaRPr lang="en-GB" sz="11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Most deprived decile 1</a:t>
                      </a:r>
                      <a:br>
                        <a:rPr lang="en-GB" sz="1100" b="1" u="none" strike="noStrike">
                          <a:effectLst/>
                        </a:rPr>
                      </a:br>
                      <a:r>
                        <a:rPr lang="en-GB" sz="1100" b="1" u="none" strike="noStrike">
                          <a:effectLst/>
                        </a:rPr>
                        <a:t>Core 20</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Most deprived decile 2</a:t>
                      </a:r>
                      <a:br>
                        <a:rPr lang="en-GB" sz="1100" b="1" u="none" strike="noStrike">
                          <a:effectLst/>
                        </a:rPr>
                      </a:br>
                      <a:r>
                        <a:rPr lang="en-GB" sz="1100" b="1" u="none" strike="noStrike">
                          <a:effectLst/>
                        </a:rPr>
                        <a:t>Core 20</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Other deciles</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Core 20 Population</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6762588"/>
                  </a:ext>
                </a:extLst>
              </a:tr>
              <a:tr h="136202">
                <a:tc>
                  <a:txBody>
                    <a:bodyPr/>
                    <a:lstStyle/>
                    <a:p>
                      <a:pPr algn="l" fontAlgn="b"/>
                      <a:r>
                        <a:rPr lang="en-GB" sz="1100" u="none" strike="noStrike" dirty="0">
                          <a:effectLst/>
                        </a:rPr>
                        <a:t>Breckland</a:t>
                      </a:r>
                      <a:endParaRPr lang="en-GB" sz="11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2,500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12,300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126,500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14,700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5781699"/>
                  </a:ext>
                </a:extLst>
              </a:tr>
              <a:tr h="136202">
                <a:tc>
                  <a:txBody>
                    <a:bodyPr/>
                    <a:lstStyle/>
                    <a:p>
                      <a:pPr algn="l" fontAlgn="b"/>
                      <a:r>
                        <a:rPr lang="en-GB" sz="1100" u="none" strike="noStrike">
                          <a:effectLst/>
                        </a:rPr>
                        <a:t>Broadland</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131,900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668311"/>
                  </a:ext>
                </a:extLst>
              </a:tr>
              <a:tr h="144202">
                <a:tc>
                  <a:txBody>
                    <a:bodyPr/>
                    <a:lstStyle/>
                    <a:p>
                      <a:pPr algn="l" fontAlgn="b"/>
                      <a:r>
                        <a:rPr lang="en-GB" sz="1100" u="none" strike="noStrike">
                          <a:effectLst/>
                        </a:rPr>
                        <a:t>Great Yarmouth</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26,900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12,800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59,500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39,700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9101497"/>
                  </a:ext>
                </a:extLst>
              </a:tr>
              <a:tr h="214963">
                <a:tc>
                  <a:txBody>
                    <a:bodyPr/>
                    <a:lstStyle/>
                    <a:p>
                      <a:pPr algn="l" fontAlgn="b"/>
                      <a:r>
                        <a:rPr lang="en-GB" sz="1100" u="none" strike="noStrike">
                          <a:effectLst/>
                        </a:rPr>
                        <a:t>KLWN</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12,100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11,200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127,900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23,300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24559034"/>
                  </a:ext>
                </a:extLst>
              </a:tr>
              <a:tr h="144202">
                <a:tc>
                  <a:txBody>
                    <a:bodyPr/>
                    <a:lstStyle/>
                    <a:p>
                      <a:pPr algn="l" fontAlgn="b"/>
                      <a:r>
                        <a:rPr lang="en-GB" sz="1100" u="none" strike="noStrike">
                          <a:effectLst/>
                        </a:rPr>
                        <a:t>North Norfolk</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2,800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102,400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8633713"/>
                  </a:ext>
                </a:extLst>
              </a:tr>
              <a:tr h="136202">
                <a:tc>
                  <a:txBody>
                    <a:bodyPr/>
                    <a:lstStyle/>
                    <a:p>
                      <a:pPr algn="l" fontAlgn="b"/>
                      <a:r>
                        <a:rPr lang="en-GB" sz="1100" u="none" strike="noStrike">
                          <a:effectLst/>
                        </a:rPr>
                        <a:t>Norwich</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27,400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28,100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86,700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55,500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2235713"/>
                  </a:ext>
                </a:extLst>
              </a:tr>
              <a:tr h="0">
                <a:tc>
                  <a:txBody>
                    <a:bodyPr/>
                    <a:lstStyle/>
                    <a:p>
                      <a:pPr algn="l" fontAlgn="b"/>
                      <a:r>
                        <a:rPr lang="en-GB" sz="1100" u="none" strike="noStrike">
                          <a:effectLst/>
                        </a:rPr>
                        <a:t>South Norfolk</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143,100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0824560"/>
                  </a:ext>
                </a:extLst>
              </a:tr>
              <a:tr h="206291">
                <a:tc>
                  <a:txBody>
                    <a:bodyPr/>
                    <a:lstStyle/>
                    <a:p>
                      <a:pPr algn="l" fontAlgn="b"/>
                      <a:r>
                        <a:rPr lang="en-GB" sz="1100" u="none" strike="noStrike">
                          <a:effectLst/>
                        </a:rPr>
                        <a:t>Waveney</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16,000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11,800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90,700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27,900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549142"/>
                  </a:ext>
                </a:extLst>
              </a:tr>
              <a:tr h="144202">
                <a:tc>
                  <a:txBody>
                    <a:bodyPr/>
                    <a:lstStyle/>
                    <a:p>
                      <a:pPr algn="l" fontAlgn="b"/>
                      <a:r>
                        <a:rPr lang="en-GB" sz="1100" u="none" strike="noStrike">
                          <a:effectLst/>
                        </a:rPr>
                        <a:t>Norfolk and Waveney</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84,900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78,900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868,800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163,800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75620853"/>
                  </a:ext>
                </a:extLst>
              </a:tr>
              <a:tr h="136202">
                <a:tc>
                  <a:txBody>
                    <a:bodyPr/>
                    <a:lstStyle/>
                    <a:p>
                      <a:pPr algn="l" fontAlgn="b"/>
                      <a:r>
                        <a:rPr lang="en-GB" sz="1100" u="none" strike="noStrike">
                          <a:effectLst/>
                        </a:rPr>
                        <a:t>England</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5,603,900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5,697,200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45,249,000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11,301,100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8052548"/>
                  </a:ext>
                </a:extLst>
              </a:tr>
            </a:tbl>
          </a:graphicData>
        </a:graphic>
      </p:graphicFrame>
      <p:graphicFrame>
        <p:nvGraphicFramePr>
          <p:cNvPr id="9" name="Table 8" descr="Table showing % of population in each Norfolk district in the most deprived 20% of areas in England">
            <a:extLst>
              <a:ext uri="{FF2B5EF4-FFF2-40B4-BE49-F238E27FC236}">
                <a16:creationId xmlns:a16="http://schemas.microsoft.com/office/drawing/2014/main" id="{45EA0EB6-9F67-4654-BF2C-863D39C768DE}"/>
              </a:ext>
            </a:extLst>
          </p:cNvPr>
          <p:cNvGraphicFramePr>
            <a:graphicFrameLocks noGrp="1"/>
          </p:cNvGraphicFramePr>
          <p:nvPr/>
        </p:nvGraphicFramePr>
        <p:xfrm>
          <a:off x="7149734" y="3731918"/>
          <a:ext cx="4659085" cy="2457783"/>
        </p:xfrm>
        <a:graphic>
          <a:graphicData uri="http://schemas.openxmlformats.org/drawingml/2006/table">
            <a:tbl>
              <a:tblPr>
                <a:tableStyleId>{2D5ABB26-0587-4C30-8999-92F81FD0307C}</a:tableStyleId>
              </a:tblPr>
              <a:tblGrid>
                <a:gridCol w="1637212">
                  <a:extLst>
                    <a:ext uri="{9D8B030D-6E8A-4147-A177-3AD203B41FA5}">
                      <a16:colId xmlns:a16="http://schemas.microsoft.com/office/drawing/2014/main" val="3358716417"/>
                    </a:ext>
                  </a:extLst>
                </a:gridCol>
                <a:gridCol w="687977">
                  <a:extLst>
                    <a:ext uri="{9D8B030D-6E8A-4147-A177-3AD203B41FA5}">
                      <a16:colId xmlns:a16="http://schemas.microsoft.com/office/drawing/2014/main" val="4006440115"/>
                    </a:ext>
                  </a:extLst>
                </a:gridCol>
                <a:gridCol w="696686">
                  <a:extLst>
                    <a:ext uri="{9D8B030D-6E8A-4147-A177-3AD203B41FA5}">
                      <a16:colId xmlns:a16="http://schemas.microsoft.com/office/drawing/2014/main" val="2399277520"/>
                    </a:ext>
                  </a:extLst>
                </a:gridCol>
                <a:gridCol w="756129">
                  <a:extLst>
                    <a:ext uri="{9D8B030D-6E8A-4147-A177-3AD203B41FA5}">
                      <a16:colId xmlns:a16="http://schemas.microsoft.com/office/drawing/2014/main" val="3167495092"/>
                    </a:ext>
                  </a:extLst>
                </a:gridCol>
                <a:gridCol w="881081">
                  <a:extLst>
                    <a:ext uri="{9D8B030D-6E8A-4147-A177-3AD203B41FA5}">
                      <a16:colId xmlns:a16="http://schemas.microsoft.com/office/drawing/2014/main" val="423273416"/>
                    </a:ext>
                  </a:extLst>
                </a:gridCol>
              </a:tblGrid>
              <a:tr h="529895">
                <a:tc>
                  <a:txBody>
                    <a:bodyPr/>
                    <a:lstStyle/>
                    <a:p>
                      <a:pPr algn="l" fontAlgn="b"/>
                      <a:r>
                        <a:rPr lang="en-GB" sz="1100" b="1" u="none" strike="noStrike">
                          <a:effectLst/>
                        </a:rPr>
                        <a:t>District</a:t>
                      </a:r>
                      <a:endParaRPr lang="en-GB" sz="11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Most deprived decile 1</a:t>
                      </a:r>
                      <a:br>
                        <a:rPr lang="en-GB" sz="1100" b="1" u="none" strike="noStrike">
                          <a:effectLst/>
                        </a:rPr>
                      </a:br>
                      <a:r>
                        <a:rPr lang="en-GB" sz="1100" b="1" u="none" strike="noStrike">
                          <a:effectLst/>
                        </a:rPr>
                        <a:t>Core 20</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Most deprived decile 2</a:t>
                      </a:r>
                      <a:br>
                        <a:rPr lang="en-GB" sz="1100" b="1" u="none" strike="noStrike">
                          <a:effectLst/>
                        </a:rPr>
                      </a:br>
                      <a:r>
                        <a:rPr lang="en-GB" sz="1100" b="1" u="none" strike="noStrike">
                          <a:effectLst/>
                        </a:rPr>
                        <a:t>Core 20</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Other deciles</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Core 20 Population</a:t>
                      </a:r>
                      <a:endParaRPr lang="en-GB" sz="110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6762588"/>
                  </a:ext>
                </a:extLst>
              </a:tr>
              <a:tr h="136202">
                <a:tc>
                  <a:txBody>
                    <a:bodyPr/>
                    <a:lstStyle/>
                    <a:p>
                      <a:pPr algn="l" fontAlgn="b"/>
                      <a:r>
                        <a:rPr lang="en-GB" sz="1100" u="none" strike="noStrike" dirty="0">
                          <a:effectLst/>
                        </a:rPr>
                        <a:t>Breckland</a:t>
                      </a:r>
                      <a:endParaRPr lang="en-GB" sz="11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1.7%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8.7%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89.6%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10.4%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5781699"/>
                  </a:ext>
                </a:extLst>
              </a:tr>
              <a:tr h="136202">
                <a:tc>
                  <a:txBody>
                    <a:bodyPr/>
                    <a:lstStyle/>
                    <a:p>
                      <a:pPr algn="l" fontAlgn="b"/>
                      <a:r>
                        <a:rPr lang="en-GB" sz="1100" u="none" strike="noStrike">
                          <a:effectLst/>
                        </a:rPr>
                        <a:t>Broadland</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100.0%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668311"/>
                  </a:ext>
                </a:extLst>
              </a:tr>
              <a:tr h="144202">
                <a:tc>
                  <a:txBody>
                    <a:bodyPr/>
                    <a:lstStyle/>
                    <a:p>
                      <a:pPr algn="l" fontAlgn="b"/>
                      <a:r>
                        <a:rPr lang="en-GB" sz="1100" u="none" strike="noStrike">
                          <a:effectLst/>
                        </a:rPr>
                        <a:t>Great Yarmouth</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27.1%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12.9%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60.0%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40.0%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9101497"/>
                  </a:ext>
                </a:extLst>
              </a:tr>
              <a:tr h="214963">
                <a:tc>
                  <a:txBody>
                    <a:bodyPr/>
                    <a:lstStyle/>
                    <a:p>
                      <a:pPr algn="l" fontAlgn="b"/>
                      <a:r>
                        <a:rPr lang="en-GB" sz="1100" u="none" strike="noStrike">
                          <a:effectLst/>
                        </a:rPr>
                        <a:t>KLWN</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8.0%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7.4%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84.6%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15.4%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24559034"/>
                  </a:ext>
                </a:extLst>
              </a:tr>
              <a:tr h="144202">
                <a:tc>
                  <a:txBody>
                    <a:bodyPr/>
                    <a:lstStyle/>
                    <a:p>
                      <a:pPr algn="l" fontAlgn="b"/>
                      <a:r>
                        <a:rPr lang="en-GB" sz="1100" u="none" strike="noStrike">
                          <a:effectLst/>
                        </a:rPr>
                        <a:t>North Norfolk</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2.6%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97.4%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2.6%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8633713"/>
                  </a:ext>
                </a:extLst>
              </a:tr>
              <a:tr h="136202">
                <a:tc>
                  <a:txBody>
                    <a:bodyPr/>
                    <a:lstStyle/>
                    <a:p>
                      <a:pPr algn="l" fontAlgn="b"/>
                      <a:r>
                        <a:rPr lang="en-GB" sz="1100" u="none" strike="noStrike">
                          <a:effectLst/>
                        </a:rPr>
                        <a:t>Norwich</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19.3%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19.7%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61.0%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39.0%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2235713"/>
                  </a:ext>
                </a:extLst>
              </a:tr>
              <a:tr h="144202">
                <a:tc>
                  <a:txBody>
                    <a:bodyPr/>
                    <a:lstStyle/>
                    <a:p>
                      <a:pPr algn="l" fontAlgn="b"/>
                      <a:r>
                        <a:rPr lang="en-GB" sz="1100" u="none" strike="noStrike">
                          <a:effectLst/>
                        </a:rPr>
                        <a:t>South Norfolk</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100.0%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0824560"/>
                  </a:ext>
                </a:extLst>
              </a:tr>
              <a:tr h="136202">
                <a:tc>
                  <a:txBody>
                    <a:bodyPr/>
                    <a:lstStyle/>
                    <a:p>
                      <a:pPr algn="l" fontAlgn="b"/>
                      <a:r>
                        <a:rPr lang="en-GB" sz="1100" u="none" strike="noStrike">
                          <a:effectLst/>
                        </a:rPr>
                        <a:t>Waveney</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13.5%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76.5%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23.5%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549142"/>
                  </a:ext>
                </a:extLst>
              </a:tr>
              <a:tr h="144202">
                <a:tc>
                  <a:txBody>
                    <a:bodyPr/>
                    <a:lstStyle/>
                    <a:p>
                      <a:pPr algn="l" fontAlgn="b"/>
                      <a:r>
                        <a:rPr lang="en-GB" sz="1100" u="none" strike="noStrike">
                          <a:effectLst/>
                        </a:rPr>
                        <a:t>Norfolk and Waveney</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8.2%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7.6%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84.1%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15.9%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75620853"/>
                  </a:ext>
                </a:extLst>
              </a:tr>
              <a:tr h="136202">
                <a:tc>
                  <a:txBody>
                    <a:bodyPr/>
                    <a:lstStyle/>
                    <a:p>
                      <a:pPr algn="l" fontAlgn="b"/>
                      <a:r>
                        <a:rPr lang="en-GB" sz="1100" u="none" strike="noStrike">
                          <a:effectLst/>
                        </a:rPr>
                        <a:t>England</a:t>
                      </a:r>
                      <a:endParaRPr lang="en-GB" sz="11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chemeClr val="bg1"/>
                          </a:solidFill>
                          <a:effectLst/>
                          <a:latin typeface="Calibri" panose="020F0502020204030204" pitchFamily="34" charset="0"/>
                        </a:rPr>
                        <a:t>9.9%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11A1A"/>
                    </a:solidFill>
                  </a:tcPr>
                </a:tc>
                <a:tc>
                  <a:txBody>
                    <a:bodyPr/>
                    <a:lstStyle/>
                    <a:p>
                      <a:pPr algn="ctr" fontAlgn="b"/>
                      <a:r>
                        <a:rPr lang="en-GB" sz="1100" b="0" i="0" u="none" strike="noStrike">
                          <a:solidFill>
                            <a:schemeClr val="bg1"/>
                          </a:solidFill>
                          <a:effectLst/>
                          <a:latin typeface="Calibri" panose="020F0502020204030204" pitchFamily="34" charset="0"/>
                        </a:rPr>
                        <a:t>10.1%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5E1A"/>
                    </a:solidFill>
                  </a:tcPr>
                </a:tc>
                <a:tc>
                  <a:txBody>
                    <a:bodyPr/>
                    <a:lstStyle/>
                    <a:p>
                      <a:pPr algn="ctr" fontAlgn="b"/>
                      <a:r>
                        <a:rPr lang="en-GB" sz="1100" b="0" i="0" u="none" strike="noStrike">
                          <a:solidFill>
                            <a:srgbClr val="000000"/>
                          </a:solidFill>
                          <a:effectLst/>
                          <a:latin typeface="Calibri" panose="020F0502020204030204" pitchFamily="34" charset="0"/>
                        </a:rPr>
                        <a:t>80.0%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20.0%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8052548"/>
                  </a:ext>
                </a:extLst>
              </a:tr>
            </a:tbl>
          </a:graphicData>
        </a:graphic>
      </p:graphicFrame>
      <p:sp>
        <p:nvSpPr>
          <p:cNvPr id="10" name="TextBox 9">
            <a:extLst>
              <a:ext uri="{FF2B5EF4-FFF2-40B4-BE49-F238E27FC236}">
                <a16:creationId xmlns:a16="http://schemas.microsoft.com/office/drawing/2014/main" id="{C7589FB9-F249-408E-A6C4-251977813A00}"/>
              </a:ext>
            </a:extLst>
          </p:cNvPr>
          <p:cNvSpPr txBox="1"/>
          <p:nvPr/>
        </p:nvSpPr>
        <p:spPr>
          <a:xfrm>
            <a:off x="202748" y="5890335"/>
            <a:ext cx="6209140" cy="923330"/>
          </a:xfrm>
          <a:prstGeom prst="rect">
            <a:avLst/>
          </a:prstGeom>
          <a:noFill/>
        </p:spPr>
        <p:txBody>
          <a:bodyPr wrap="square" lIns="91440" tIns="45720" rIns="91440" bIns="45720" rtlCol="0" anchor="t">
            <a:spAutoFit/>
          </a:bodyPr>
          <a:lstStyle/>
          <a:p>
            <a:r>
              <a:rPr lang="en-GB" dirty="0">
                <a:latin typeface="Arial" panose="020B0604020202020204" pitchFamily="34" charset="0"/>
                <a:cs typeface="Arial" panose="020B0604020202020204" pitchFamily="34" charset="0"/>
              </a:rPr>
              <a:t>40% of the populations of Great Yarmouth and Norwich live in the most deprived 20% of areas in England compared to 16% for Norfolk and Waveney as a whole. </a:t>
            </a:r>
          </a:p>
        </p:txBody>
      </p:sp>
      <p:sp>
        <p:nvSpPr>
          <p:cNvPr id="11" name="Slide Number Placeholder 5">
            <a:extLst>
              <a:ext uri="{FF2B5EF4-FFF2-40B4-BE49-F238E27FC236}">
                <a16:creationId xmlns:a16="http://schemas.microsoft.com/office/drawing/2014/main" id="{98E481A3-0428-433C-8BBF-2011FEF0C090}"/>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7</a:t>
            </a:fld>
            <a:endParaRPr lang="en-GB"/>
          </a:p>
        </p:txBody>
      </p:sp>
    </p:spTree>
    <p:extLst>
      <p:ext uri="{BB962C8B-B14F-4D97-AF65-F5344CB8AC3E}">
        <p14:creationId xmlns:p14="http://schemas.microsoft.com/office/powerpoint/2010/main" val="43431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634767" y="251683"/>
            <a:ext cx="9144000" cy="1174270"/>
          </a:xfrm>
        </p:spPr>
        <p:txBody>
          <a:bodyPr>
            <a:normAutofit/>
          </a:bodyPr>
          <a:lstStyle/>
          <a:p>
            <a:pPr algn="l"/>
            <a:r>
              <a:rPr lang="en-GB" sz="4400" dirty="0">
                <a:latin typeface="Arial"/>
                <a:cs typeface="Arial"/>
              </a:rPr>
              <a:t>2. Age</a:t>
            </a:r>
            <a:endParaRPr lang="en-GB" sz="4400" dirty="0"/>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634767" y="2167908"/>
            <a:ext cx="9943750" cy="3583172"/>
          </a:xfrm>
        </p:spPr>
        <p:txBody>
          <a:bodyPr>
            <a:normAutofit/>
          </a:bodyPr>
          <a:lstStyle/>
          <a:p>
            <a:pPr algn="l"/>
            <a:r>
              <a:rPr lang="en-GB" b="0" i="0" dirty="0">
                <a:effectLst/>
              </a:rPr>
              <a:t>This chapter shows the breakdown of the Norfolk and Waveney population by broad age groups and population pyramids.</a:t>
            </a:r>
            <a:endParaRPr lang="en-GB" dirty="0"/>
          </a:p>
          <a:p>
            <a:pPr algn="l"/>
            <a:endParaRPr lang="en-GB" dirty="0"/>
          </a:p>
          <a:p>
            <a:pPr algn="l"/>
            <a:endParaRPr lang="en-GB" dirty="0"/>
          </a:p>
        </p:txBody>
      </p:sp>
      <p:sp>
        <p:nvSpPr>
          <p:cNvPr id="5" name="Slide Number Placeholder 5">
            <a:extLst>
              <a:ext uri="{FF2B5EF4-FFF2-40B4-BE49-F238E27FC236}">
                <a16:creationId xmlns:a16="http://schemas.microsoft.com/office/drawing/2014/main" id="{8C3D3907-FF79-4925-B308-680213875096}"/>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8</a:t>
            </a:fld>
            <a:endParaRPr lang="en-GB"/>
          </a:p>
        </p:txBody>
      </p:sp>
    </p:spTree>
    <p:extLst>
      <p:ext uri="{BB962C8B-B14F-4D97-AF65-F5344CB8AC3E}">
        <p14:creationId xmlns:p14="http://schemas.microsoft.com/office/powerpoint/2010/main" val="2490966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0CD0A-C8A8-4936-B487-294B653EB74F}"/>
              </a:ext>
            </a:extLst>
          </p:cNvPr>
          <p:cNvSpPr>
            <a:spLocks noGrp="1"/>
          </p:cNvSpPr>
          <p:nvPr>
            <p:ph type="ctrTitle"/>
          </p:nvPr>
        </p:nvSpPr>
        <p:spPr>
          <a:xfrm>
            <a:off x="236988" y="0"/>
            <a:ext cx="9144000" cy="894445"/>
          </a:xfrm>
        </p:spPr>
        <p:txBody>
          <a:bodyPr>
            <a:normAutofit/>
          </a:bodyPr>
          <a:lstStyle/>
          <a:p>
            <a:pPr algn="l"/>
            <a:r>
              <a:rPr lang="en-GB" sz="2800" dirty="0"/>
              <a:t>Summary of change over time for broad age range</a:t>
            </a:r>
          </a:p>
        </p:txBody>
      </p:sp>
      <p:sp>
        <p:nvSpPr>
          <p:cNvPr id="3" name="Subtitle 2">
            <a:extLst>
              <a:ext uri="{FF2B5EF4-FFF2-40B4-BE49-F238E27FC236}">
                <a16:creationId xmlns:a16="http://schemas.microsoft.com/office/drawing/2014/main" id="{70FBC160-28D9-4BB4-8B76-1D6AF98BD776}"/>
              </a:ext>
            </a:extLst>
          </p:cNvPr>
          <p:cNvSpPr>
            <a:spLocks noGrp="1"/>
          </p:cNvSpPr>
          <p:nvPr>
            <p:ph type="subTitle" idx="1"/>
          </p:nvPr>
        </p:nvSpPr>
        <p:spPr>
          <a:xfrm>
            <a:off x="280349" y="912340"/>
            <a:ext cx="11368338" cy="2206302"/>
          </a:xfrm>
        </p:spPr>
        <p:txBody>
          <a:bodyPr vert="horz" lIns="91440" tIns="45720" rIns="91440" bIns="45720" rtlCol="0" anchor="t">
            <a:normAutofit/>
          </a:bodyPr>
          <a:lstStyle/>
          <a:p>
            <a:pPr algn="l"/>
            <a:r>
              <a:rPr lang="en-GB" sz="1800" dirty="0"/>
              <a:t>A breakdown of Norfolk and Waveney's population by broad age group can be found in the table below.</a:t>
            </a:r>
          </a:p>
          <a:p>
            <a:pPr algn="l"/>
            <a:r>
              <a:rPr lang="en-GB" sz="1800" dirty="0"/>
              <a:t>Between the Office for National Statistics (ONS) 2011 and 2020 mid-year population estimates there has been a 5.9% increase in the population overall. This was not uniform across all age groups, however.</a:t>
            </a:r>
          </a:p>
          <a:p>
            <a:pPr algn="l"/>
            <a:r>
              <a:rPr lang="en-GB" sz="1800" dirty="0"/>
              <a:t>The largest percentage change was an increase in number of children and the number of older people.</a:t>
            </a:r>
          </a:p>
          <a:p>
            <a:pPr algn="l"/>
            <a:endParaRPr lang="en-GB" sz="1800" dirty="0"/>
          </a:p>
          <a:p>
            <a:pPr algn="l"/>
            <a:endParaRPr lang="en-GB" dirty="0"/>
          </a:p>
        </p:txBody>
      </p:sp>
      <p:graphicFrame>
        <p:nvGraphicFramePr>
          <p:cNvPr id="12" name="Table 12">
            <a:extLst>
              <a:ext uri="{FF2B5EF4-FFF2-40B4-BE49-F238E27FC236}">
                <a16:creationId xmlns:a16="http://schemas.microsoft.com/office/drawing/2014/main" id="{8ED3C2B6-312E-47B2-96EF-242AF34064E2}"/>
              </a:ext>
            </a:extLst>
          </p:cNvPr>
          <p:cNvGraphicFramePr>
            <a:graphicFrameLocks noGrp="1"/>
          </p:cNvGraphicFramePr>
          <p:nvPr>
            <p:extLst>
              <p:ext uri="{D42A27DB-BD31-4B8C-83A1-F6EECF244321}">
                <p14:modId xmlns:p14="http://schemas.microsoft.com/office/powerpoint/2010/main" val="982683853"/>
              </p:ext>
            </p:extLst>
          </p:nvPr>
        </p:nvGraphicFramePr>
        <p:xfrm>
          <a:off x="373668" y="2246102"/>
          <a:ext cx="11444664" cy="2834640"/>
        </p:xfrm>
        <a:graphic>
          <a:graphicData uri="http://schemas.openxmlformats.org/drawingml/2006/table">
            <a:tbl>
              <a:tblPr firstRow="1" bandRow="1">
                <a:tableStyleId>{F5AB1C69-6EDB-4FF4-983F-18BD219EF322}</a:tableStyleId>
              </a:tblPr>
              <a:tblGrid>
                <a:gridCol w="4188439">
                  <a:extLst>
                    <a:ext uri="{9D8B030D-6E8A-4147-A177-3AD203B41FA5}">
                      <a16:colId xmlns:a16="http://schemas.microsoft.com/office/drawing/2014/main" val="4165070136"/>
                    </a:ext>
                  </a:extLst>
                </a:gridCol>
                <a:gridCol w="1451245">
                  <a:extLst>
                    <a:ext uri="{9D8B030D-6E8A-4147-A177-3AD203B41FA5}">
                      <a16:colId xmlns:a16="http://schemas.microsoft.com/office/drawing/2014/main" val="376193823"/>
                    </a:ext>
                  </a:extLst>
                </a:gridCol>
                <a:gridCol w="1451245">
                  <a:extLst>
                    <a:ext uri="{9D8B030D-6E8A-4147-A177-3AD203B41FA5}">
                      <a16:colId xmlns:a16="http://schemas.microsoft.com/office/drawing/2014/main" val="1091116566"/>
                    </a:ext>
                  </a:extLst>
                </a:gridCol>
                <a:gridCol w="1451245">
                  <a:extLst>
                    <a:ext uri="{9D8B030D-6E8A-4147-A177-3AD203B41FA5}">
                      <a16:colId xmlns:a16="http://schemas.microsoft.com/office/drawing/2014/main" val="3590508181"/>
                    </a:ext>
                  </a:extLst>
                </a:gridCol>
                <a:gridCol w="1451245">
                  <a:extLst>
                    <a:ext uri="{9D8B030D-6E8A-4147-A177-3AD203B41FA5}">
                      <a16:colId xmlns:a16="http://schemas.microsoft.com/office/drawing/2014/main" val="3188025015"/>
                    </a:ext>
                  </a:extLst>
                </a:gridCol>
                <a:gridCol w="1451245">
                  <a:extLst>
                    <a:ext uri="{9D8B030D-6E8A-4147-A177-3AD203B41FA5}">
                      <a16:colId xmlns:a16="http://schemas.microsoft.com/office/drawing/2014/main" val="3574425225"/>
                    </a:ext>
                  </a:extLst>
                </a:gridCol>
              </a:tblGrid>
              <a:tr h="730427">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Mid 2011</a:t>
                      </a:r>
                    </a:p>
                  </a:txBody>
                  <a:tcPr/>
                </a:tc>
                <a:tc>
                  <a:txBody>
                    <a:bodyPr/>
                    <a:lstStyle/>
                    <a:p>
                      <a:r>
                        <a:rPr lang="en-GB" sz="1600">
                          <a:latin typeface="Arial" panose="020B0604020202020204" pitchFamily="34" charset="0"/>
                          <a:cs typeface="Arial" panose="020B0604020202020204" pitchFamily="34" charset="0"/>
                        </a:rPr>
                        <a:t>Mid 2020</a:t>
                      </a:r>
                    </a:p>
                  </a:txBody>
                  <a:tcPr/>
                </a:tc>
                <a:tc>
                  <a:txBody>
                    <a:bodyPr/>
                    <a:lstStyle/>
                    <a:p>
                      <a:r>
                        <a:rPr lang="en-GB" sz="1600">
                          <a:latin typeface="Arial" panose="020B0604020202020204" pitchFamily="34" charset="0"/>
                          <a:cs typeface="Arial" panose="020B0604020202020204" pitchFamily="34" charset="0"/>
                        </a:rPr>
                        <a:t>% change 2011 to 2020</a:t>
                      </a:r>
                    </a:p>
                  </a:txBody>
                  <a:tcPr/>
                </a:tc>
                <a:tc>
                  <a:txBody>
                    <a:bodyPr/>
                    <a:lstStyle/>
                    <a:p>
                      <a:r>
                        <a:rPr lang="en-GB" sz="1600">
                          <a:latin typeface="Arial" panose="020B0604020202020204" pitchFamily="34" charset="0"/>
                          <a:cs typeface="Arial" panose="020B0604020202020204" pitchFamily="34" charset="0"/>
                        </a:rPr>
                        <a:t>Mid 2040 projection</a:t>
                      </a:r>
                    </a:p>
                  </a:txBody>
                  <a:tcPr/>
                </a:tc>
                <a:tc>
                  <a:txBody>
                    <a:bodyPr/>
                    <a:lstStyle/>
                    <a:p>
                      <a:r>
                        <a:rPr lang="en-GB" sz="1600" dirty="0">
                          <a:latin typeface="Arial" panose="020B0604020202020204" pitchFamily="34" charset="0"/>
                          <a:cs typeface="Arial" panose="020B0604020202020204" pitchFamily="34" charset="0"/>
                        </a:rPr>
                        <a:t>Change from mid 2020 – mid 2040</a:t>
                      </a:r>
                    </a:p>
                  </a:txBody>
                  <a:tcPr/>
                </a:tc>
                <a:extLst>
                  <a:ext uri="{0D108BD9-81ED-4DB2-BD59-A6C34878D82A}">
                    <a16:rowId xmlns:a16="http://schemas.microsoft.com/office/drawing/2014/main" val="619300364"/>
                  </a:ext>
                </a:extLst>
              </a:tr>
              <a:tr h="320498">
                <a:tc>
                  <a:txBody>
                    <a:bodyPr/>
                    <a:lstStyle/>
                    <a:p>
                      <a:r>
                        <a:rPr lang="en-GB" sz="1600" dirty="0">
                          <a:latin typeface="Arial" panose="020B0604020202020204" pitchFamily="34" charset="0"/>
                          <a:cs typeface="Arial" panose="020B0604020202020204" pitchFamily="34" charset="0"/>
                        </a:rPr>
                        <a:t>0-4 (Babies and infants)</a:t>
                      </a:r>
                    </a:p>
                  </a:txBody>
                  <a:tcP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52,900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49,700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-5.9%</a:t>
                      </a:r>
                    </a:p>
                  </a:txBody>
                  <a:tcPr marL="0" marR="0" marT="0" marB="0"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53,200</a:t>
                      </a:r>
                    </a:p>
                  </a:txBody>
                  <a:tcPr marL="6350" marR="6350" marT="6350" marB="0" anchor="b"/>
                </a:tc>
                <a:tc>
                  <a:txBody>
                    <a:bodyPr/>
                    <a:lstStyle/>
                    <a:p>
                      <a:pPr algn="ctr" fontAlgn="b"/>
                      <a:r>
                        <a:rPr lang="en-GB" sz="1600" b="0" i="0" u="none" strike="noStrike">
                          <a:solidFill>
                            <a:srgbClr val="000000"/>
                          </a:solidFill>
                          <a:effectLst/>
                          <a:latin typeface="Arial" panose="020B0604020202020204" pitchFamily="34" charset="0"/>
                          <a:cs typeface="Arial" panose="020B0604020202020204" pitchFamily="34" charset="0"/>
                        </a:rPr>
                        <a:t>+7.1%</a:t>
                      </a:r>
                    </a:p>
                  </a:txBody>
                  <a:tcPr marL="0" marR="0" marT="0" marB="0" anchor="ctr"/>
                </a:tc>
                <a:extLst>
                  <a:ext uri="{0D108BD9-81ED-4DB2-BD59-A6C34878D82A}">
                    <a16:rowId xmlns:a16="http://schemas.microsoft.com/office/drawing/2014/main" val="1393853738"/>
                  </a:ext>
                </a:extLst>
              </a:tr>
              <a:tr h="320498">
                <a:tc>
                  <a:txBody>
                    <a:bodyPr/>
                    <a:lstStyle/>
                    <a:p>
                      <a:r>
                        <a:rPr lang="en-GB" sz="1600" dirty="0">
                          <a:latin typeface="Arial" panose="020B0604020202020204" pitchFamily="34" charset="0"/>
                          <a:cs typeface="Arial" panose="020B0604020202020204" pitchFamily="34" charset="0"/>
                        </a:rPr>
                        <a:t>5-11 (children)</a:t>
                      </a:r>
                    </a:p>
                  </a:txBody>
                  <a:tcP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100,300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114,000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+13.7%</a:t>
                      </a:r>
                    </a:p>
                  </a:txBody>
                  <a:tcPr marL="0" marR="0" marT="0" marB="0"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108,700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-4.7%</a:t>
                      </a:r>
                    </a:p>
                  </a:txBody>
                  <a:tcPr marL="0" marR="0" marT="0" marB="0" anchor="ctr"/>
                </a:tc>
                <a:extLst>
                  <a:ext uri="{0D108BD9-81ED-4DB2-BD59-A6C34878D82A}">
                    <a16:rowId xmlns:a16="http://schemas.microsoft.com/office/drawing/2014/main" val="1603773446"/>
                  </a:ext>
                </a:extLst>
              </a:tr>
              <a:tr h="320498">
                <a:tc>
                  <a:txBody>
                    <a:bodyPr/>
                    <a:lstStyle/>
                    <a:p>
                      <a:r>
                        <a:rPr lang="en-GB" sz="1600">
                          <a:latin typeface="Arial" panose="020B0604020202020204" pitchFamily="34" charset="0"/>
                          <a:cs typeface="Arial" panose="020B0604020202020204" pitchFamily="34" charset="0"/>
                        </a:rPr>
                        <a:t>12-15 (young people)</a:t>
                      </a:r>
                    </a:p>
                  </a:txBody>
                  <a:tcPr/>
                </a:tc>
                <a:tc>
                  <a:txBody>
                    <a:bodyPr/>
                    <a:lstStyle/>
                    <a:p>
                      <a:pPr algn="ctr" fontAlgn="b"/>
                      <a:r>
                        <a:rPr lang="en-GB" sz="1600" b="0" i="0" u="none" strike="noStrike" kern="1200">
                          <a:solidFill>
                            <a:srgbClr val="000000"/>
                          </a:solidFill>
                          <a:effectLst/>
                          <a:latin typeface="Arial" panose="020B0604020202020204" pitchFamily="34" charset="0"/>
                          <a:ea typeface="+mn-ea"/>
                          <a:cs typeface="Arial" panose="020B0604020202020204" pitchFamily="34" charset="0"/>
                        </a:rPr>
                        <a:t>57,300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52,400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-8.6%</a:t>
                      </a:r>
                    </a:p>
                  </a:txBody>
                  <a:tcPr marL="0" marR="0" marT="0" marB="0"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56,900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+8.5%</a:t>
                      </a:r>
                    </a:p>
                  </a:txBody>
                  <a:tcPr marL="0" marR="0" marT="0" marB="0" anchor="ctr"/>
                </a:tc>
                <a:extLst>
                  <a:ext uri="{0D108BD9-81ED-4DB2-BD59-A6C34878D82A}">
                    <a16:rowId xmlns:a16="http://schemas.microsoft.com/office/drawing/2014/main" val="401140862"/>
                  </a:ext>
                </a:extLst>
              </a:tr>
              <a:tr h="320498">
                <a:tc>
                  <a:txBody>
                    <a:bodyPr/>
                    <a:lstStyle/>
                    <a:p>
                      <a:r>
                        <a:rPr lang="en-GB" sz="1600" dirty="0">
                          <a:latin typeface="Arial" panose="020B0604020202020204" pitchFamily="34" charset="0"/>
                          <a:cs typeface="Arial" panose="020B0604020202020204" pitchFamily="34" charset="0"/>
                        </a:rPr>
                        <a:t>16-64 (working age adults)</a:t>
                      </a:r>
                    </a:p>
                  </a:txBody>
                  <a:tcP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549,700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558,600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+1.6%</a:t>
                      </a:r>
                    </a:p>
                  </a:txBody>
                  <a:tcPr marL="0" marR="0" marT="0" marB="0"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577,700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+3.4%</a:t>
                      </a:r>
                    </a:p>
                  </a:txBody>
                  <a:tcPr marL="0" marR="0" marT="0" marB="0" anchor="ctr"/>
                </a:tc>
                <a:extLst>
                  <a:ext uri="{0D108BD9-81ED-4DB2-BD59-A6C34878D82A}">
                    <a16:rowId xmlns:a16="http://schemas.microsoft.com/office/drawing/2014/main" val="1779119525"/>
                  </a:ext>
                </a:extLst>
              </a:tr>
              <a:tr h="320498">
                <a:tc>
                  <a:txBody>
                    <a:bodyPr/>
                    <a:lstStyle/>
                    <a:p>
                      <a:r>
                        <a:rPr lang="en-GB" sz="1600">
                          <a:latin typeface="Arial" panose="020B0604020202020204" pitchFamily="34" charset="0"/>
                          <a:cs typeface="Arial" panose="020B0604020202020204" pitchFamily="34" charset="0"/>
                        </a:rPr>
                        <a:t>65+ (older people)</a:t>
                      </a:r>
                    </a:p>
                  </a:txBody>
                  <a:tcPr/>
                </a:tc>
                <a:tc>
                  <a:txBody>
                    <a:bodyPr/>
                    <a:lstStyle/>
                    <a:p>
                      <a:pPr algn="ctr" fontAlgn="b"/>
                      <a:r>
                        <a:rPr lang="en-GB" sz="1600" b="0" i="0" u="none" strike="noStrike" kern="1200">
                          <a:solidFill>
                            <a:srgbClr val="000000"/>
                          </a:solidFill>
                          <a:effectLst/>
                          <a:latin typeface="Arial" panose="020B0604020202020204" pitchFamily="34" charset="0"/>
                          <a:ea typeface="+mn-ea"/>
                          <a:cs typeface="Arial" panose="020B0604020202020204" pitchFamily="34" charset="0"/>
                        </a:rPr>
                        <a:t>214,600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257,900</a:t>
                      </a:r>
                    </a:p>
                  </a:txBody>
                  <a:tcPr marL="6350" marR="6350" marT="6350" marB="0" anchor="b"/>
                </a:tc>
                <a:tc>
                  <a:txBody>
                    <a:bodyPr/>
                    <a:lstStyle/>
                    <a:p>
                      <a:pPr algn="ctr" fontAlgn="b"/>
                      <a:r>
                        <a:rPr lang="en-GB" sz="1600" b="0" i="0" u="none" strike="noStrike">
                          <a:solidFill>
                            <a:srgbClr val="000000"/>
                          </a:solidFill>
                          <a:effectLst/>
                          <a:latin typeface="Arial" panose="020B0604020202020204" pitchFamily="34" charset="0"/>
                          <a:cs typeface="Arial" panose="020B0604020202020204" pitchFamily="34" charset="0"/>
                        </a:rPr>
                        <a:t>+20.1%</a:t>
                      </a:r>
                    </a:p>
                  </a:txBody>
                  <a:tcPr marL="0" marR="0" marT="0" marB="0"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352,800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+36.8%</a:t>
                      </a:r>
                    </a:p>
                  </a:txBody>
                  <a:tcPr marL="0" marR="0" marT="0" marB="0" anchor="ctr"/>
                </a:tc>
                <a:extLst>
                  <a:ext uri="{0D108BD9-81ED-4DB2-BD59-A6C34878D82A}">
                    <a16:rowId xmlns:a16="http://schemas.microsoft.com/office/drawing/2014/main" val="4151956934"/>
                  </a:ext>
                </a:extLst>
              </a:tr>
              <a:tr h="320498">
                <a:tc>
                  <a:txBody>
                    <a:bodyPr/>
                    <a:lstStyle/>
                    <a:p>
                      <a:r>
                        <a:rPr lang="en-GB" sz="1600">
                          <a:latin typeface="Arial" panose="020B0604020202020204" pitchFamily="34" charset="0"/>
                          <a:cs typeface="Arial" panose="020B0604020202020204" pitchFamily="34" charset="0"/>
                        </a:rPr>
                        <a:t>TOTAL</a:t>
                      </a:r>
                    </a:p>
                  </a:txBody>
                  <a:tcPr/>
                </a:tc>
                <a:tc>
                  <a:txBody>
                    <a:bodyPr/>
                    <a:lstStyle/>
                    <a:p>
                      <a:pPr algn="ctr" fontAlgn="b"/>
                      <a:r>
                        <a:rPr lang="en-GB" sz="1600" b="0" i="0" u="none" strike="noStrike" kern="1200">
                          <a:solidFill>
                            <a:srgbClr val="000000"/>
                          </a:solidFill>
                          <a:effectLst/>
                          <a:latin typeface="Arial" panose="020B0604020202020204" pitchFamily="34" charset="0"/>
                          <a:ea typeface="+mn-ea"/>
                          <a:cs typeface="Arial" panose="020B0604020202020204" pitchFamily="34" charset="0"/>
                        </a:rPr>
                        <a:t>974,800</a:t>
                      </a:r>
                    </a:p>
                  </a:txBody>
                  <a:tcPr marL="6350" marR="6350" marT="6350" marB="0" anchor="b"/>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1,032,700</a:t>
                      </a:r>
                    </a:p>
                  </a:txBody>
                  <a:tcPr marL="6350" marR="6350" marT="6350" marB="0" anchor="b"/>
                </a:tc>
                <a:tc>
                  <a:txBody>
                    <a:bodyPr/>
                    <a:lstStyle/>
                    <a:p>
                      <a:pPr algn="ctr"/>
                      <a:r>
                        <a:rPr lang="en-GB" sz="1600">
                          <a:latin typeface="Arial" panose="020B0604020202020204" pitchFamily="34" charset="0"/>
                          <a:cs typeface="Arial" panose="020B0604020202020204" pitchFamily="34" charset="0"/>
                        </a:rPr>
                        <a:t>+5.9%</a:t>
                      </a:r>
                    </a:p>
                  </a:txBody>
                  <a:tcPr anchor="ctr"/>
                </a:tc>
                <a:tc>
                  <a:txBody>
                    <a:bodyPr/>
                    <a:lstStyle/>
                    <a:p>
                      <a:pPr algn="ctr" fontAlgn="b"/>
                      <a:r>
                        <a:rPr lang="en-GB" sz="1600" b="0" i="0" u="none" strike="noStrike" kern="1200" dirty="0">
                          <a:solidFill>
                            <a:srgbClr val="000000"/>
                          </a:solidFill>
                          <a:effectLst/>
                          <a:latin typeface="Arial" panose="020B0604020202020204" pitchFamily="34" charset="0"/>
                          <a:ea typeface="+mn-ea"/>
                          <a:cs typeface="Arial" panose="020B0604020202020204" pitchFamily="34" charset="0"/>
                        </a:rPr>
                        <a:t>1,149,200</a:t>
                      </a:r>
                    </a:p>
                  </a:txBody>
                  <a:tcPr marL="6350" marR="6350" marT="6350" marB="0" anchor="b"/>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+11.3%</a:t>
                      </a:r>
                    </a:p>
                  </a:txBody>
                  <a:tcPr marL="0" marR="0" marT="0" marB="0" anchor="ctr"/>
                </a:tc>
                <a:extLst>
                  <a:ext uri="{0D108BD9-81ED-4DB2-BD59-A6C34878D82A}">
                    <a16:rowId xmlns:a16="http://schemas.microsoft.com/office/drawing/2014/main" val="508777101"/>
                  </a:ext>
                </a:extLst>
              </a:tr>
            </a:tbl>
          </a:graphicData>
        </a:graphic>
      </p:graphicFrame>
      <p:pic>
        <p:nvPicPr>
          <p:cNvPr id="14" name="Graphic 13" descr="Baby outline">
            <a:extLst>
              <a:ext uri="{FF2B5EF4-FFF2-40B4-BE49-F238E27FC236}">
                <a16:creationId xmlns:a16="http://schemas.microsoft.com/office/drawing/2014/main" id="{9B26A07A-63AF-44A8-883B-CB6F537349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61436" y="5214053"/>
            <a:ext cx="914400" cy="914400"/>
          </a:xfrm>
          <a:prstGeom prst="rect">
            <a:avLst/>
          </a:prstGeom>
        </p:spPr>
      </p:pic>
      <p:pic>
        <p:nvPicPr>
          <p:cNvPr id="16" name="Graphic 15" descr="Little Girl With Balloon with solid fill">
            <a:extLst>
              <a:ext uri="{FF2B5EF4-FFF2-40B4-BE49-F238E27FC236}">
                <a16:creationId xmlns:a16="http://schemas.microsoft.com/office/drawing/2014/main" id="{1AF18613-9406-4665-9842-F3A59BFA248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48308" y="5214053"/>
            <a:ext cx="914400" cy="914400"/>
          </a:xfrm>
          <a:prstGeom prst="rect">
            <a:avLst/>
          </a:prstGeom>
        </p:spPr>
      </p:pic>
      <p:pic>
        <p:nvPicPr>
          <p:cNvPr id="18" name="Graphic 17" descr="Woman with cane outline">
            <a:extLst>
              <a:ext uri="{FF2B5EF4-FFF2-40B4-BE49-F238E27FC236}">
                <a16:creationId xmlns:a16="http://schemas.microsoft.com/office/drawing/2014/main" id="{D28BCC36-583C-439E-86A7-1529A69803D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496105" y="5145807"/>
            <a:ext cx="914400" cy="914400"/>
          </a:xfrm>
          <a:prstGeom prst="rect">
            <a:avLst/>
          </a:prstGeom>
        </p:spPr>
      </p:pic>
      <p:pic>
        <p:nvPicPr>
          <p:cNvPr id="20" name="Graphic 19" descr="Office worker male with solid fill">
            <a:extLst>
              <a:ext uri="{FF2B5EF4-FFF2-40B4-BE49-F238E27FC236}">
                <a16:creationId xmlns:a16="http://schemas.microsoft.com/office/drawing/2014/main" id="{4237F029-45CE-41E3-8319-5307E2B58D9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119989" y="5145807"/>
            <a:ext cx="914400" cy="914400"/>
          </a:xfrm>
          <a:prstGeom prst="rect">
            <a:avLst/>
          </a:prstGeom>
        </p:spPr>
      </p:pic>
      <p:pic>
        <p:nvPicPr>
          <p:cNvPr id="22" name="Graphic 21" descr="Dance outline">
            <a:extLst>
              <a:ext uri="{FF2B5EF4-FFF2-40B4-BE49-F238E27FC236}">
                <a16:creationId xmlns:a16="http://schemas.microsoft.com/office/drawing/2014/main" id="{ED3B2CA4-28B9-4D6F-918C-D6073796B0E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238" y="5180677"/>
            <a:ext cx="914400" cy="914400"/>
          </a:xfrm>
          <a:prstGeom prst="rect">
            <a:avLst/>
          </a:prstGeom>
        </p:spPr>
      </p:pic>
      <p:sp>
        <p:nvSpPr>
          <p:cNvPr id="23" name="TextBox 22">
            <a:extLst>
              <a:ext uri="{FF2B5EF4-FFF2-40B4-BE49-F238E27FC236}">
                <a16:creationId xmlns:a16="http://schemas.microsoft.com/office/drawing/2014/main" id="{8FFABAC2-FF31-4684-8075-0D120692BA55}"/>
              </a:ext>
            </a:extLst>
          </p:cNvPr>
          <p:cNvSpPr txBox="1"/>
          <p:nvPr/>
        </p:nvSpPr>
        <p:spPr>
          <a:xfrm>
            <a:off x="2479094" y="6082861"/>
            <a:ext cx="1897712"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-5.9%</a:t>
            </a:r>
          </a:p>
          <a:p>
            <a:pPr algn="ctr"/>
            <a:r>
              <a:rPr lang="en-GB" dirty="0">
                <a:latin typeface="Arial" panose="020B0604020202020204" pitchFamily="34" charset="0"/>
                <a:cs typeface="Arial" panose="020B0604020202020204" pitchFamily="34" charset="0"/>
              </a:rPr>
              <a:t>Babies &amp; infants</a:t>
            </a:r>
          </a:p>
        </p:txBody>
      </p:sp>
      <p:sp>
        <p:nvSpPr>
          <p:cNvPr id="27" name="TextBox 26">
            <a:extLst>
              <a:ext uri="{FF2B5EF4-FFF2-40B4-BE49-F238E27FC236}">
                <a16:creationId xmlns:a16="http://schemas.microsoft.com/office/drawing/2014/main" id="{34F26A93-B95C-4FBE-B39E-A81740F076B8}"/>
              </a:ext>
            </a:extLst>
          </p:cNvPr>
          <p:cNvSpPr txBox="1"/>
          <p:nvPr/>
        </p:nvSpPr>
        <p:spPr>
          <a:xfrm>
            <a:off x="4440011" y="6096655"/>
            <a:ext cx="1085323"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+13.7%</a:t>
            </a:r>
          </a:p>
          <a:p>
            <a:pPr algn="ctr"/>
            <a:r>
              <a:rPr lang="en-GB" dirty="0">
                <a:latin typeface="Arial" panose="020B0604020202020204" pitchFamily="34" charset="0"/>
                <a:cs typeface="Arial" panose="020B0604020202020204" pitchFamily="34" charset="0"/>
              </a:rPr>
              <a:t>Children</a:t>
            </a:r>
          </a:p>
        </p:txBody>
      </p:sp>
      <p:sp>
        <p:nvSpPr>
          <p:cNvPr id="28" name="TextBox 27">
            <a:extLst>
              <a:ext uri="{FF2B5EF4-FFF2-40B4-BE49-F238E27FC236}">
                <a16:creationId xmlns:a16="http://schemas.microsoft.com/office/drawing/2014/main" id="{08CE7DC8-539D-4862-A628-9194DB2B20E6}"/>
              </a:ext>
            </a:extLst>
          </p:cNvPr>
          <p:cNvSpPr txBox="1"/>
          <p:nvPr/>
        </p:nvSpPr>
        <p:spPr>
          <a:xfrm>
            <a:off x="5815096" y="6082862"/>
            <a:ext cx="1616979"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-8.6%</a:t>
            </a:r>
          </a:p>
          <a:p>
            <a:pPr algn="ctr"/>
            <a:r>
              <a:rPr lang="en-GB" dirty="0">
                <a:latin typeface="Arial" panose="020B0604020202020204" pitchFamily="34" charset="0"/>
                <a:cs typeface="Arial" panose="020B0604020202020204" pitchFamily="34" charset="0"/>
              </a:rPr>
              <a:t>Young people</a:t>
            </a:r>
          </a:p>
        </p:txBody>
      </p:sp>
      <p:sp>
        <p:nvSpPr>
          <p:cNvPr id="29" name="TextBox 28">
            <a:extLst>
              <a:ext uri="{FF2B5EF4-FFF2-40B4-BE49-F238E27FC236}">
                <a16:creationId xmlns:a16="http://schemas.microsoft.com/office/drawing/2014/main" id="{74A4D27D-6C0D-47F3-A323-9307913375DB}"/>
              </a:ext>
            </a:extLst>
          </p:cNvPr>
          <p:cNvSpPr txBox="1"/>
          <p:nvPr/>
        </p:nvSpPr>
        <p:spPr>
          <a:xfrm>
            <a:off x="7455245" y="6091338"/>
            <a:ext cx="2302156"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+1.6%</a:t>
            </a:r>
          </a:p>
          <a:p>
            <a:pPr algn="ctr"/>
            <a:r>
              <a:rPr lang="en-GB" dirty="0">
                <a:latin typeface="Arial" panose="020B0604020202020204" pitchFamily="34" charset="0"/>
                <a:cs typeface="Arial" panose="020B0604020202020204" pitchFamily="34" charset="0"/>
              </a:rPr>
              <a:t>Working age adults</a:t>
            </a:r>
          </a:p>
        </p:txBody>
      </p:sp>
      <p:sp>
        <p:nvSpPr>
          <p:cNvPr id="30" name="TextBox 29">
            <a:extLst>
              <a:ext uri="{FF2B5EF4-FFF2-40B4-BE49-F238E27FC236}">
                <a16:creationId xmlns:a16="http://schemas.microsoft.com/office/drawing/2014/main" id="{2A371A1B-84CF-4CF8-AD9F-0E5ED1467E7D}"/>
              </a:ext>
            </a:extLst>
          </p:cNvPr>
          <p:cNvSpPr txBox="1"/>
          <p:nvPr/>
        </p:nvSpPr>
        <p:spPr>
          <a:xfrm>
            <a:off x="10122741" y="6096655"/>
            <a:ext cx="1554255"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+20.1%</a:t>
            </a:r>
          </a:p>
          <a:p>
            <a:pPr algn="ctr"/>
            <a:r>
              <a:rPr lang="en-GB" dirty="0">
                <a:latin typeface="Arial" panose="020B0604020202020204" pitchFamily="34" charset="0"/>
                <a:cs typeface="Arial" panose="020B0604020202020204" pitchFamily="34" charset="0"/>
              </a:rPr>
              <a:t>Older people</a:t>
            </a:r>
          </a:p>
        </p:txBody>
      </p:sp>
      <p:sp>
        <p:nvSpPr>
          <p:cNvPr id="4" name="TextBox 3">
            <a:extLst>
              <a:ext uri="{FF2B5EF4-FFF2-40B4-BE49-F238E27FC236}">
                <a16:creationId xmlns:a16="http://schemas.microsoft.com/office/drawing/2014/main" id="{0D7B1C60-35D6-4B5E-8292-0ED94BB776E9}"/>
              </a:ext>
            </a:extLst>
          </p:cNvPr>
          <p:cNvSpPr txBox="1"/>
          <p:nvPr/>
        </p:nvSpPr>
        <p:spPr>
          <a:xfrm>
            <a:off x="123747" y="5579152"/>
            <a:ext cx="2627923"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 change 2011 to 2020</a:t>
            </a:r>
          </a:p>
        </p:txBody>
      </p:sp>
      <p:sp>
        <p:nvSpPr>
          <p:cNvPr id="17" name="Slide Number Placeholder 5">
            <a:extLst>
              <a:ext uri="{FF2B5EF4-FFF2-40B4-BE49-F238E27FC236}">
                <a16:creationId xmlns:a16="http://schemas.microsoft.com/office/drawing/2014/main" id="{921EBA3F-2BA9-4F3F-AB8F-76C0AC610A96}"/>
              </a:ext>
            </a:extLst>
          </p:cNvPr>
          <p:cNvSpPr txBox="1">
            <a:spLocks/>
          </p:cNvSpPr>
          <p:nvPr/>
        </p:nvSpPr>
        <p:spPr>
          <a:xfrm>
            <a:off x="9392060" y="64468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1D43A4-D862-43B5-BE09-5A519C875FDE}" type="slidenum">
              <a:rPr lang="en-GB" smtClean="0"/>
              <a:pPr/>
              <a:t>9</a:t>
            </a:fld>
            <a:endParaRPr lang="en-GB"/>
          </a:p>
        </p:txBody>
      </p:sp>
    </p:spTree>
    <p:extLst>
      <p:ext uri="{BB962C8B-B14F-4D97-AF65-F5344CB8AC3E}">
        <p14:creationId xmlns:p14="http://schemas.microsoft.com/office/powerpoint/2010/main" val="317166779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ncc">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ncc" id="{5ED13E0B-28A6-4F8E-A9C6-2FA973CC28F8}" vid="{D45EEF4C-118C-47D5-B761-3DEA97C2B1B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D4D47405BD4844881E97D4A5B532AB" ma:contentTypeVersion="17" ma:contentTypeDescription="Create a new document." ma:contentTypeScope="" ma:versionID="a89e13ab7c8ffdc0ab94fa328496b50a">
  <xsd:schema xmlns:xsd="http://www.w3.org/2001/XMLSchema" xmlns:xs="http://www.w3.org/2001/XMLSchema" xmlns:p="http://schemas.microsoft.com/office/2006/metadata/properties" xmlns:ns1="http://schemas.microsoft.com/sharepoint/v3" xmlns:ns2="a1f469ea-46ce-43de-a986-4641ff20d8c2" xmlns:ns3="720d5366-01bf-4566-b1a8-6ea934430614" targetNamespace="http://schemas.microsoft.com/office/2006/metadata/properties" ma:root="true" ma:fieldsID="699f84ddb2f63dd013a972b6d8809b12" ns1:_="" ns2:_="" ns3:_="">
    <xsd:import namespace="http://schemas.microsoft.com/sharepoint/v3"/>
    <xsd:import namespace="a1f469ea-46ce-43de-a986-4641ff20d8c2"/>
    <xsd:import namespace="720d5366-01bf-4566-b1a8-6ea9344306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1:_ip_UnifiedCompliancePolicyProperties" minOccurs="0"/>
                <xsd:element ref="ns1:_ip_UnifiedCompliancePolicyUIAction"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f469ea-46ce-43de-a986-4641ff20d8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20d5366-01bf-4566-b1a8-6ea934430614"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a1f469ea-46ce-43de-a986-4641ff20d8c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D2334A-14EB-42A1-998F-3C969A0012B6}"/>
</file>

<file path=customXml/itemProps2.xml><?xml version="1.0" encoding="utf-8"?>
<ds:datastoreItem xmlns:ds="http://schemas.openxmlformats.org/officeDocument/2006/customXml" ds:itemID="{5846C410-8E1F-435E-B07A-268AE47413F2}">
  <ds:schemaRefs>
    <ds:schemaRef ds:uri="771959c0-ab5c-4e92-9892-e249c5bc7e93"/>
    <ds:schemaRef ds:uri="c760f425-7f2a-418f-9730-053e80e291b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9DD5BE3-D49B-4D46-B626-6660463F26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Themencc</Template>
  <TotalTime>10655</TotalTime>
  <Words>7840</Words>
  <Application>Microsoft Office PowerPoint</Application>
  <PresentationFormat>Widescreen</PresentationFormat>
  <Paragraphs>1314</Paragraphs>
  <Slides>63</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63</vt:i4>
      </vt:variant>
    </vt:vector>
  </HeadingPairs>
  <TitlesOfParts>
    <vt:vector size="69" baseType="lpstr">
      <vt:lpstr>Arial</vt:lpstr>
      <vt:lpstr>Calibri</vt:lpstr>
      <vt:lpstr>Calibri Light</vt:lpstr>
      <vt:lpstr>noto_serif</vt:lpstr>
      <vt:lpstr>1_Office Theme</vt:lpstr>
      <vt:lpstr>Themencc</vt:lpstr>
      <vt:lpstr>PowerPoint Presentation</vt:lpstr>
      <vt:lpstr>Contents</vt:lpstr>
      <vt:lpstr>PowerPoint Presentation</vt:lpstr>
      <vt:lpstr>PowerPoint Presentation</vt:lpstr>
      <vt:lpstr>PowerPoint Presentation</vt:lpstr>
      <vt:lpstr>PowerPoint Presentation</vt:lpstr>
      <vt:lpstr>There are 42 communities across Norfolk and Waveney where some or all the population live in the 20% most deprived areas in England. However, none of these communities are in Broadland or South Norfolk</vt:lpstr>
      <vt:lpstr>2. Age</vt:lpstr>
      <vt:lpstr>Summary of change over time for broad age range</vt:lpstr>
      <vt:lpstr>Population structure – Norfolk and Waveney</vt:lpstr>
      <vt:lpstr>Population structure – NHS locality 2020</vt:lpstr>
      <vt:lpstr>Babies and infants (0-4 year olds)</vt:lpstr>
      <vt:lpstr>Children (5-11 year olds)</vt:lpstr>
      <vt:lpstr>Young People (12-15 year olds)</vt:lpstr>
      <vt:lpstr>Working Age Adults (16-64 year olds)</vt:lpstr>
      <vt:lpstr>Older People (65+ year olds)</vt:lpstr>
      <vt:lpstr>Rural and urban population</vt:lpstr>
      <vt:lpstr>3. Population Change</vt:lpstr>
      <vt:lpstr>The changing population across Norfolk and Waveney</vt:lpstr>
      <vt:lpstr>Migration</vt:lpstr>
      <vt:lpstr>Migration estimates indicate that generally there is a net inflow to Norfolk across all age bands apart from just after higher education</vt:lpstr>
      <vt:lpstr>Population Projections for Norfolk and Waveney</vt:lpstr>
      <vt:lpstr>Population change for local areas</vt:lpstr>
      <vt:lpstr>Old age dependency ratio 2020 to 2040</vt:lpstr>
      <vt:lpstr>4. Hospital catchment populations and projections</vt:lpstr>
      <vt:lpstr>Analysis of hospital catchment populations indicates that for the Queen Elizabeth (QEH) most of the admissions are drawn from within KLWN and some of the surrounding districts. By 2040, the QEH catchment population is expected to increase by about 8% overall (about 16,000 people) with the largest increase in older age groups those aged 75+</vt:lpstr>
      <vt:lpstr>Analysis of hospital catchment populations indicates that for the Norfolk and Norwich University Hospital (NNUH) admissions are drawn from across Norfolk and Waveney. By 2040 the NNUH catchment population is expected to increase by about 12% overall (about 78,000 people) with the largest increase in older age groups those aged 75+</vt:lpstr>
      <vt:lpstr>Analysis of hospital catchment populations indicates that for the James Paget University Hospital (JPUH) most of the admissions are drawn from Great Yarmouth and former district of Waveney and some of the surrounding districts. The JPUH catchment population is expected to increase by about 9% overall (about 17,000 people) with the largest increase in older age groups those aged 75+</vt:lpstr>
      <vt:lpstr>Links</vt:lpstr>
      <vt:lpstr>5. Ethnicity</vt:lpstr>
      <vt:lpstr>2011 national census – Norfolk and Waveney</vt:lpstr>
      <vt:lpstr>More recent estimates of ethnicity (ONS 2019)</vt:lpstr>
      <vt:lpstr>Ethnicity estimates from Annual Population Survey - % ethnic minority UK national</vt:lpstr>
      <vt:lpstr>Links</vt:lpstr>
      <vt:lpstr>6. People with disabilities and vulnerable populations</vt:lpstr>
      <vt:lpstr>Selected population estimates for people with disabilities and mental health issues</vt:lpstr>
      <vt:lpstr>Estimates of people with disabilities based on segmentation information from NHS population and person insight dashboard</vt:lpstr>
      <vt:lpstr>Links</vt:lpstr>
      <vt:lpstr>7. Births</vt:lpstr>
      <vt:lpstr>Birth Trends</vt:lpstr>
      <vt:lpstr>General Fertility Rate</vt:lpstr>
      <vt:lpstr>General Fertility Rate</vt:lpstr>
      <vt:lpstr>Links</vt:lpstr>
      <vt:lpstr>8. Life Expectancy</vt:lpstr>
      <vt:lpstr>Life Expectancy at birth</vt:lpstr>
      <vt:lpstr>Variation in Life Expectancy 2015-2019</vt:lpstr>
      <vt:lpstr>Deprivation and inequality in life expectancy at birth 2017-2019 </vt:lpstr>
      <vt:lpstr>Change in life expectancy gap between most and least deprived between 2012 and 2019</vt:lpstr>
      <vt:lpstr>Contributors to inequality in life expectancy 2015-2017</vt:lpstr>
      <vt:lpstr>Healthy Life Expectancy</vt:lpstr>
      <vt:lpstr>Links</vt:lpstr>
      <vt:lpstr>9. Deaths</vt:lpstr>
      <vt:lpstr>Total Deaths Norfolk and Waveney</vt:lpstr>
      <vt:lpstr>Trends in leading causes of death for Norfolk and Waveney to 2019</vt:lpstr>
      <vt:lpstr>Variation in total mortality rate</vt:lpstr>
      <vt:lpstr>Norfolk and Waveney Males: leading causes of death for specific age groups naturally differ. But prior to COVID19, circulatory conditions, respiratory conditions and cancer are in the top five causes of death across most age groups. These conditions are also distributed in the top 20 long term conditions and account for some of the highest numbers of avoidable admissions</vt:lpstr>
      <vt:lpstr>Norfolk and Waveney Females: the leading causes of death for specific age groups naturally differ. But prior to COVID19, circulatory conditions, respiratory conditions and cancer are in the top five causes of death across most age groups. These conditions are also distributed in the top 20 long term conditions and account for some of the highest numbers of avoidable admissions</vt:lpstr>
      <vt:lpstr>Including COVID19 males: Across Norfolk and Waveney the leading causes of death for specific age groups for 2020. COVID19 was the 3rd leading cause of death for males in 2020</vt:lpstr>
      <vt:lpstr>Including COVID19 females: Across Norfolk and Waveney the leading causes of death for specific age groups for 2020. COVID19 was the 4th leading cause of death for females in 2020</vt:lpstr>
      <vt:lpstr>Premature mortality</vt:lpstr>
      <vt:lpstr>All deaths considered preventable</vt:lpstr>
      <vt:lpstr>The risk factors making the biggest contribution to mortality were tobacco, high blood pressure, diet and high blood glucose. These also make a significant contribution to morbidity along with high body mass index (or obesity), alcohol, drug use and occupational risks. </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Winters, Tim</dc:creator>
  <cp:lastModifiedBy>Robotham, Joshua</cp:lastModifiedBy>
  <cp:revision>34</cp:revision>
  <dcterms:created xsi:type="dcterms:W3CDTF">2021-05-24T08:40:34Z</dcterms:created>
  <dcterms:modified xsi:type="dcterms:W3CDTF">2022-01-10T17:08:31Z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0x010100CAD4D47405BD4844881E97D4A5B532AB</vt:lpwstr>
  </property>
</Properties>
</file>