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31"/>
  </p:notesMasterIdLst>
  <p:sldIdLst>
    <p:sldId id="256" r:id="rId5"/>
    <p:sldId id="309" r:id="rId6"/>
    <p:sldId id="310" r:id="rId7"/>
    <p:sldId id="312" r:id="rId8"/>
    <p:sldId id="313" r:id="rId9"/>
    <p:sldId id="314" r:id="rId10"/>
    <p:sldId id="315" r:id="rId11"/>
    <p:sldId id="257" r:id="rId12"/>
    <p:sldId id="258" r:id="rId13"/>
    <p:sldId id="259" r:id="rId14"/>
    <p:sldId id="260" r:id="rId15"/>
    <p:sldId id="261" r:id="rId16"/>
    <p:sldId id="264" r:id="rId17"/>
    <p:sldId id="265" r:id="rId18"/>
    <p:sldId id="266" r:id="rId19"/>
    <p:sldId id="267" r:id="rId20"/>
    <p:sldId id="268" r:id="rId21"/>
    <p:sldId id="269" r:id="rId22"/>
    <p:sldId id="270" r:id="rId23"/>
    <p:sldId id="271" r:id="rId24"/>
    <p:sldId id="272" r:id="rId25"/>
    <p:sldId id="274" r:id="rId26"/>
    <p:sldId id="275" r:id="rId27"/>
    <p:sldId id="308" r:id="rId28"/>
    <p:sldId id="277" r:id="rId29"/>
    <p:sldId id="306" r:id="rId3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753C2D79-94FD-2B28-1C88-0EF8B57686C6}" v="24" dt="2021-08-25T06:22:56.151"/>
    <p1510:client id="{D1A24E49-2B70-093A-2B55-1451039EF546}" v="2043" dt="2021-08-23T19:56:27.018"/>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81" d="100"/>
          <a:sy n="81" d="100"/>
        </p:scale>
        <p:origin x="725" y="6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theme" Target="theme/theme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presProps" Target="pres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microsoft.com/office/2015/10/relationships/revisionInfo" Target="revisionInfo.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tableStyles" Target="tableStyles.xml"/><Relationship Id="rId8" Type="http://schemas.openxmlformats.org/officeDocument/2006/relationships/slide" Target="slides/slide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1F09960-5688-4700-8F6B-54AAED0D5F71}" type="datetimeFigureOut">
              <a:rPr lang="en-GB" smtClean="0"/>
              <a:t>25/08/2021</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C1CAF15-D6A3-4CAE-9420-4A65590E015C}" type="slidenum">
              <a:rPr lang="en-GB" smtClean="0"/>
              <a:t>‹#›</a:t>
            </a:fld>
            <a:endParaRPr lang="en-GB"/>
          </a:p>
        </p:txBody>
      </p:sp>
    </p:spTree>
    <p:extLst>
      <p:ext uri="{BB962C8B-B14F-4D97-AF65-F5344CB8AC3E}">
        <p14:creationId xmlns:p14="http://schemas.microsoft.com/office/powerpoint/2010/main" val="414760895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0" dirty="0"/>
              <a:t>NNUH = </a:t>
            </a:r>
            <a:r>
              <a:rPr lang="en-GB" dirty="0"/>
              <a:t>67.99</a:t>
            </a:r>
            <a:r>
              <a:rPr lang="en-GB" sz="1200" b="0" dirty="0"/>
              <a:t>%</a:t>
            </a:r>
            <a:br>
              <a:rPr lang="en-GB" sz="1200" b="0" dirty="0">
                <a:cs typeface="+mn-lt"/>
              </a:rPr>
            </a:br>
            <a:r>
              <a:rPr lang="en-GB" sz="1200" b="0" dirty="0"/>
              <a:t>JPUH = </a:t>
            </a:r>
            <a:r>
              <a:rPr lang="en-GB" dirty="0"/>
              <a:t>18.46</a:t>
            </a:r>
            <a:r>
              <a:rPr lang="en-GB" sz="1200" b="0" dirty="0"/>
              <a:t>%</a:t>
            </a:r>
            <a:br>
              <a:rPr lang="en-GB" sz="1200" b="0" dirty="0">
                <a:cs typeface="+mn-lt"/>
              </a:rPr>
            </a:br>
            <a:r>
              <a:rPr lang="en-GB" sz="1200" b="0" dirty="0"/>
              <a:t>QEH = </a:t>
            </a:r>
            <a:r>
              <a:rPr lang="en-GB" dirty="0"/>
              <a:t>14.49</a:t>
            </a:r>
            <a:r>
              <a:rPr lang="en-GB" sz="1200" b="0" dirty="0"/>
              <a:t>%</a:t>
            </a:r>
            <a:br>
              <a:rPr lang="en-GB" sz="1200" b="0" dirty="0">
                <a:cs typeface="+mn-lt"/>
              </a:rPr>
            </a:br>
            <a:br>
              <a:rPr lang="en-GB" sz="1200" b="0" dirty="0">
                <a:cs typeface="+mn-lt"/>
              </a:rPr>
            </a:br>
            <a:r>
              <a:rPr lang="en-GB" sz="1200" b="0" dirty="0"/>
              <a:t>2021 = </a:t>
            </a:r>
            <a:r>
              <a:rPr lang="en-GB" dirty="0"/>
              <a:t>34.57%</a:t>
            </a:r>
            <a:br>
              <a:rPr lang="en-GB" sz="1200" b="0" dirty="0">
                <a:cs typeface="+mn-lt"/>
              </a:rPr>
            </a:br>
            <a:r>
              <a:rPr lang="en-GB" sz="1200" b="0" dirty="0"/>
              <a:t>2020 = </a:t>
            </a:r>
            <a:r>
              <a:rPr lang="en-GB" dirty="0"/>
              <a:t>26.68%</a:t>
            </a:r>
            <a:br>
              <a:rPr lang="en-GB" sz="1200" b="0" dirty="0">
                <a:cs typeface="+mn-lt"/>
              </a:rPr>
            </a:br>
            <a:r>
              <a:rPr lang="en-GB" sz="1200" b="0" dirty="0"/>
              <a:t>2019 = </a:t>
            </a:r>
            <a:r>
              <a:rPr lang="en-GB" dirty="0"/>
              <a:t>19.49</a:t>
            </a:r>
            <a:r>
              <a:rPr lang="en-GB" sz="1200" b="0" dirty="0"/>
              <a:t>%</a:t>
            </a:r>
            <a:br>
              <a:rPr lang="en-GB" sz="1200" b="0" dirty="0">
                <a:cs typeface="+mn-lt"/>
              </a:rPr>
            </a:br>
            <a:r>
              <a:rPr lang="en-GB" sz="1200" b="0" dirty="0"/>
              <a:t>Before 2019 = </a:t>
            </a:r>
            <a:r>
              <a:rPr lang="en-GB" dirty="0"/>
              <a:t>19.26</a:t>
            </a:r>
            <a:r>
              <a:rPr lang="en-GB" sz="1200" b="0" dirty="0"/>
              <a:t>%</a:t>
            </a:r>
            <a:endParaRPr lang="en-GB" b="0" dirty="0"/>
          </a:p>
        </p:txBody>
      </p:sp>
      <p:sp>
        <p:nvSpPr>
          <p:cNvPr id="4" name="Slide Number Placeholder 3"/>
          <p:cNvSpPr>
            <a:spLocks noGrp="1"/>
          </p:cNvSpPr>
          <p:nvPr>
            <p:ph type="sldNum" sz="quarter" idx="5"/>
          </p:nvPr>
        </p:nvSpPr>
        <p:spPr/>
        <p:txBody>
          <a:bodyPr/>
          <a:lstStyle/>
          <a:p>
            <a:fld id="{7C1CAF15-D6A3-4CAE-9420-4A65590E015C}" type="slidenum">
              <a:rPr lang="en-GB" smtClean="0"/>
              <a:t>1</a:t>
            </a:fld>
            <a:endParaRPr lang="en-GB"/>
          </a:p>
        </p:txBody>
      </p:sp>
    </p:spTree>
    <p:extLst>
      <p:ext uri="{BB962C8B-B14F-4D97-AF65-F5344CB8AC3E}">
        <p14:creationId xmlns:p14="http://schemas.microsoft.com/office/powerpoint/2010/main" val="426130432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defRPr/>
            </a:pPr>
            <a:r>
              <a:rPr lang="en-GB" u="sng"/>
              <a:t>2021 &amp; 2020 Births</a:t>
            </a:r>
            <a:endParaRPr lang="en-US"/>
          </a:p>
          <a:p>
            <a:pPr>
              <a:defRPr/>
            </a:pPr>
            <a:endParaRPr lang="en-GB" dirty="0"/>
          </a:p>
          <a:p>
            <a:pPr>
              <a:defRPr/>
            </a:pPr>
            <a:r>
              <a:rPr lang="en-GB"/>
              <a:t>NNUH:</a:t>
            </a:r>
            <a:endParaRPr lang="en-US"/>
          </a:p>
          <a:p>
            <a:pPr>
              <a:defRPr/>
            </a:pPr>
            <a:r>
              <a:rPr lang="en-GB"/>
              <a:t>Informed - Yes = 45.90%, Sometimes = 34.43%, No = 17.21%</a:t>
            </a:r>
            <a:endParaRPr lang="en-US"/>
          </a:p>
          <a:p>
            <a:pPr>
              <a:defRPr/>
            </a:pPr>
            <a:r>
              <a:rPr lang="en-GB"/>
              <a:t>Supported - Yes = 40.98%, Sometimes = 34.43%, No = 23.77%</a:t>
            </a:r>
          </a:p>
          <a:p>
            <a:pPr>
              <a:defRPr/>
            </a:pPr>
            <a:endParaRPr lang="en-GB" dirty="0"/>
          </a:p>
          <a:p>
            <a:pPr>
              <a:defRPr/>
            </a:pPr>
            <a:r>
              <a:rPr lang="en-GB"/>
              <a:t>QEH:</a:t>
            </a:r>
            <a:endParaRPr lang="en-US"/>
          </a:p>
          <a:p>
            <a:pPr>
              <a:defRPr/>
            </a:pPr>
            <a:r>
              <a:rPr lang="en-GB"/>
              <a:t>Informed - Yes = 52.78%, Sometimes = 27.78%, No = 19.44%</a:t>
            </a:r>
            <a:endParaRPr lang="en-US"/>
          </a:p>
          <a:p>
            <a:pPr>
              <a:defRPr/>
            </a:pPr>
            <a:r>
              <a:rPr lang="en-GB"/>
              <a:t>Supported - Yes = 58.33%, Sometimes = 30.56%, No = 8.33%</a:t>
            </a:r>
          </a:p>
          <a:p>
            <a:pPr>
              <a:defRPr/>
            </a:pPr>
            <a:endParaRPr lang="en-GB" dirty="0"/>
          </a:p>
          <a:p>
            <a:pPr>
              <a:defRPr/>
            </a:pPr>
            <a:r>
              <a:rPr lang="en-GB"/>
              <a:t>JPUH:</a:t>
            </a:r>
            <a:endParaRPr lang="en-US"/>
          </a:p>
          <a:p>
            <a:pPr>
              <a:defRPr/>
            </a:pPr>
            <a:r>
              <a:rPr lang="en-GB"/>
              <a:t>Informed - Yes = 44.19%, Sometimes = 34.88%, No = 20.93%</a:t>
            </a:r>
            <a:endParaRPr lang="en-US"/>
          </a:p>
          <a:p>
            <a:pPr>
              <a:defRPr/>
            </a:pPr>
            <a:r>
              <a:rPr lang="en-GB"/>
              <a:t>Supported - Yes = 48.84%, Sometimes = 25.58%, No = 25.58%</a:t>
            </a:r>
            <a:endParaRPr lang="en-US"/>
          </a:p>
        </p:txBody>
      </p:sp>
      <p:sp>
        <p:nvSpPr>
          <p:cNvPr id="4" name="Slide Number Placeholder 3"/>
          <p:cNvSpPr>
            <a:spLocks noGrp="1"/>
          </p:cNvSpPr>
          <p:nvPr>
            <p:ph type="sldNum" sz="quarter" idx="5"/>
          </p:nvPr>
        </p:nvSpPr>
        <p:spPr/>
        <p:txBody>
          <a:bodyPr/>
          <a:lstStyle/>
          <a:p>
            <a:fld id="{7C1CAF15-D6A3-4CAE-9420-4A65590E015C}" type="slidenum">
              <a:rPr lang="en-GB" smtClean="0"/>
              <a:t>11</a:t>
            </a:fld>
            <a:endParaRPr lang="en-GB"/>
          </a:p>
        </p:txBody>
      </p:sp>
    </p:spTree>
    <p:extLst>
      <p:ext uri="{BB962C8B-B14F-4D97-AF65-F5344CB8AC3E}">
        <p14:creationId xmlns:p14="http://schemas.microsoft.com/office/powerpoint/2010/main" val="91374131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u="sng"/>
              <a:t>2021 &amp; 2020 Births</a:t>
            </a:r>
            <a:endParaRPr lang="en-US"/>
          </a:p>
          <a:p>
            <a:endParaRPr lang="en-GB" dirty="0"/>
          </a:p>
          <a:p>
            <a:r>
              <a:rPr lang="en-GB"/>
              <a:t>NNUH - Yes = 40.16%, Sometimes = 16.39%, No = 35.25%</a:t>
            </a:r>
            <a:endParaRPr lang="en-US"/>
          </a:p>
          <a:p>
            <a:endParaRPr lang="en-GB" dirty="0"/>
          </a:p>
          <a:p>
            <a:r>
              <a:rPr lang="en-GB"/>
              <a:t>QEH - Yes = 50%, Sometimes = 16.67%, No = 27.78%</a:t>
            </a:r>
            <a:endParaRPr lang="en-US"/>
          </a:p>
          <a:p>
            <a:endParaRPr lang="en-GB" dirty="0"/>
          </a:p>
          <a:p>
            <a:r>
              <a:rPr lang="en-GB"/>
              <a:t>JPUH - Yes = 48.84%, Sometimes = 11.63%, No = 30.23%</a:t>
            </a:r>
            <a:endParaRPr lang="en-US"/>
          </a:p>
        </p:txBody>
      </p:sp>
      <p:sp>
        <p:nvSpPr>
          <p:cNvPr id="4" name="Slide Number Placeholder 3"/>
          <p:cNvSpPr>
            <a:spLocks noGrp="1"/>
          </p:cNvSpPr>
          <p:nvPr>
            <p:ph type="sldNum" sz="quarter" idx="5"/>
          </p:nvPr>
        </p:nvSpPr>
        <p:spPr/>
        <p:txBody>
          <a:bodyPr/>
          <a:lstStyle/>
          <a:p>
            <a:fld id="{7C1CAF15-D6A3-4CAE-9420-4A65590E015C}" type="slidenum">
              <a:rPr lang="en-GB" smtClean="0"/>
              <a:t>12</a:t>
            </a:fld>
            <a:endParaRPr lang="en-GB"/>
          </a:p>
        </p:txBody>
      </p:sp>
    </p:spTree>
    <p:extLst>
      <p:ext uri="{BB962C8B-B14F-4D97-AF65-F5344CB8AC3E}">
        <p14:creationId xmlns:p14="http://schemas.microsoft.com/office/powerpoint/2010/main" val="86617716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u="sng"/>
              <a:t>All Responses:</a:t>
            </a:r>
          </a:p>
          <a:p>
            <a:endParaRPr lang="en-GB"/>
          </a:p>
          <a:p>
            <a:r>
              <a:rPr lang="en-GB"/>
              <a:t>No = 83.95%</a:t>
            </a:r>
          </a:p>
          <a:p>
            <a:r>
              <a:rPr lang="en-GB"/>
              <a:t>Yes at JPUH = 2.11%</a:t>
            </a:r>
          </a:p>
          <a:p>
            <a:r>
              <a:rPr lang="en-GB"/>
              <a:t>Yes at QEH = 2.11%</a:t>
            </a:r>
          </a:p>
          <a:p>
            <a:r>
              <a:rPr lang="en-GB"/>
              <a:t>Yes at NNUH = 12.11%</a:t>
            </a:r>
          </a:p>
        </p:txBody>
      </p:sp>
      <p:sp>
        <p:nvSpPr>
          <p:cNvPr id="4" name="Slide Number Placeholder 3"/>
          <p:cNvSpPr>
            <a:spLocks noGrp="1"/>
          </p:cNvSpPr>
          <p:nvPr>
            <p:ph type="sldNum" sz="quarter" idx="5"/>
          </p:nvPr>
        </p:nvSpPr>
        <p:spPr/>
        <p:txBody>
          <a:bodyPr/>
          <a:lstStyle/>
          <a:p>
            <a:fld id="{7C1CAF15-D6A3-4CAE-9420-4A65590E015C}" type="slidenum">
              <a:rPr lang="en-GB" smtClean="0"/>
              <a:t>13</a:t>
            </a:fld>
            <a:endParaRPr lang="en-GB"/>
          </a:p>
        </p:txBody>
      </p:sp>
    </p:spTree>
    <p:extLst>
      <p:ext uri="{BB962C8B-B14F-4D97-AF65-F5344CB8AC3E}">
        <p14:creationId xmlns:p14="http://schemas.microsoft.com/office/powerpoint/2010/main" val="181092240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cs typeface="Calibri"/>
              </a:rPr>
              <a:t>QEH Comments:</a:t>
            </a:r>
          </a:p>
          <a:p>
            <a:endParaRPr lang="en-US" dirty="0">
              <a:cs typeface="Calibri"/>
            </a:endParaRPr>
          </a:p>
          <a:p>
            <a:r>
              <a:rPr lang="en-US">
                <a:cs typeface="Calibri"/>
              </a:rPr>
              <a:t>"</a:t>
            </a:r>
            <a:r>
              <a:rPr lang="en-US"/>
              <a:t>I had been supported during our immediate stay at the Rosie in cambridge. Once we move back to the QE I was not asked about how feeding/ expressing was or if I needed help."</a:t>
            </a:r>
          </a:p>
          <a:p>
            <a:r>
              <a:rPr lang="en-US">
                <a:cs typeface="Calibri"/>
              </a:rPr>
              <a:t>"</a:t>
            </a:r>
            <a:r>
              <a:rPr lang="en-US"/>
              <a:t>Only spent one morning on NICU ward but were under NICU care on castlacre ward. Lots of advice given but was often conflicting."</a:t>
            </a:r>
            <a:endParaRPr lang="en-US" dirty="0">
              <a:cs typeface="Calibri"/>
            </a:endParaRPr>
          </a:p>
          <a:p>
            <a:r>
              <a:rPr lang="en-US">
                <a:cs typeface="Calibri"/>
              </a:rPr>
              <a:t>"</a:t>
            </a:r>
            <a:r>
              <a:rPr lang="en-US"/>
              <a:t>It wasn't made clear to me whether my baby would need a feeding tube, but in the end he did not need one."</a:t>
            </a:r>
            <a:endParaRPr lang="en-US" dirty="0">
              <a:cs typeface="Calibri"/>
            </a:endParaRPr>
          </a:p>
          <a:p>
            <a:endParaRPr lang="en-US" dirty="0">
              <a:cs typeface="Calibri"/>
            </a:endParaRPr>
          </a:p>
          <a:p>
            <a:endParaRPr lang="en-US" dirty="0">
              <a:cs typeface="Calibri"/>
            </a:endParaRPr>
          </a:p>
        </p:txBody>
      </p:sp>
      <p:sp>
        <p:nvSpPr>
          <p:cNvPr id="4" name="Slide Number Placeholder 3"/>
          <p:cNvSpPr>
            <a:spLocks noGrp="1"/>
          </p:cNvSpPr>
          <p:nvPr>
            <p:ph type="sldNum" sz="quarter" idx="5"/>
          </p:nvPr>
        </p:nvSpPr>
        <p:spPr/>
        <p:txBody>
          <a:bodyPr/>
          <a:lstStyle/>
          <a:p>
            <a:fld id="{7C1CAF15-D6A3-4CAE-9420-4A65590E015C}" type="slidenum">
              <a:rPr lang="en-GB" smtClean="0"/>
              <a:t>14</a:t>
            </a:fld>
            <a:endParaRPr lang="en-GB"/>
          </a:p>
        </p:txBody>
      </p:sp>
    </p:spTree>
    <p:extLst>
      <p:ext uri="{BB962C8B-B14F-4D97-AF65-F5344CB8AC3E}">
        <p14:creationId xmlns:p14="http://schemas.microsoft.com/office/powerpoint/2010/main" val="51358019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u="sng"/>
              <a:t>2021 &amp; 2020 Births</a:t>
            </a:r>
          </a:p>
          <a:p>
            <a:endParaRPr lang="en-GB"/>
          </a:p>
          <a:p>
            <a:r>
              <a:rPr lang="en-GB" b="1"/>
              <a:t>QEH - Yes = 33.33%, No = 33.33% and Not Sure = 33.33%</a:t>
            </a:r>
          </a:p>
          <a:p>
            <a:endParaRPr lang="en-GB"/>
          </a:p>
          <a:p>
            <a:r>
              <a:rPr lang="en-GB"/>
              <a:t>“Everybody had differing advice and favourite techniques when feeding and winding.”</a:t>
            </a:r>
          </a:p>
          <a:p>
            <a:r>
              <a:rPr lang="en-GB">
                <a:cs typeface="Calibri"/>
              </a:rPr>
              <a:t>"</a:t>
            </a:r>
            <a:r>
              <a:rPr lang="en-GB"/>
              <a:t>No information given."</a:t>
            </a:r>
          </a:p>
          <a:p>
            <a:endParaRPr lang="en-GB">
              <a:cs typeface="Calibri"/>
            </a:endParaRPr>
          </a:p>
          <a:p>
            <a:r>
              <a:rPr lang="en-GB" b="1"/>
              <a:t>JPUH - Yes = 75%, No = 25% and Not Sure = 0%</a:t>
            </a:r>
          </a:p>
          <a:p>
            <a:endParaRPr lang="en-GB" b="1">
              <a:cs typeface="Calibri" panose="020F0502020204030204"/>
            </a:endParaRPr>
          </a:p>
          <a:p>
            <a:r>
              <a:rPr lang="en-GB" b="1"/>
              <a:t>NNUH - Yes = 50%, No = 35.71% and Not Sure = 14.29%</a:t>
            </a:r>
          </a:p>
        </p:txBody>
      </p:sp>
      <p:sp>
        <p:nvSpPr>
          <p:cNvPr id="4" name="Slide Number Placeholder 3"/>
          <p:cNvSpPr>
            <a:spLocks noGrp="1"/>
          </p:cNvSpPr>
          <p:nvPr>
            <p:ph type="sldNum" sz="quarter" idx="5"/>
          </p:nvPr>
        </p:nvSpPr>
        <p:spPr/>
        <p:txBody>
          <a:bodyPr/>
          <a:lstStyle/>
          <a:p>
            <a:fld id="{7C1CAF15-D6A3-4CAE-9420-4A65590E015C}" type="slidenum">
              <a:rPr lang="en-GB" smtClean="0"/>
              <a:t>15</a:t>
            </a:fld>
            <a:endParaRPr lang="en-GB"/>
          </a:p>
        </p:txBody>
      </p:sp>
    </p:spTree>
    <p:extLst>
      <p:ext uri="{BB962C8B-B14F-4D97-AF65-F5344CB8AC3E}">
        <p14:creationId xmlns:p14="http://schemas.microsoft.com/office/powerpoint/2010/main" val="227023775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u="sng"/>
              <a:t>2021 &amp; 2020 Births</a:t>
            </a:r>
          </a:p>
          <a:p>
            <a:endParaRPr lang="en-GB"/>
          </a:p>
          <a:p>
            <a:pPr marL="0" marR="0" lvl="0" indent="0" algn="l" defTabSz="914400" rtl="0" eaLnBrk="1" fontAlgn="auto" latinLnBrk="0" hangingPunct="1">
              <a:lnSpc>
                <a:spcPct val="100000"/>
              </a:lnSpc>
              <a:spcBef>
                <a:spcPts val="0"/>
              </a:spcBef>
              <a:spcAft>
                <a:spcPts val="0"/>
              </a:spcAft>
              <a:buClrTx/>
              <a:buSzTx/>
              <a:buFontTx/>
              <a:buNone/>
              <a:tabLst/>
              <a:defRPr/>
            </a:pPr>
            <a:r>
              <a:rPr lang="en-GB" b="1"/>
              <a:t>QEH - Yes = 33.33%, No = 16.67%, Sometimes = 0% and N/A= 50%</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b="1"/>
          </a:p>
          <a:p>
            <a:pPr marL="0" marR="0" lvl="0" indent="0" algn="l" defTabSz="914400" rtl="0" eaLnBrk="1" fontAlgn="auto" latinLnBrk="0" hangingPunct="1">
              <a:lnSpc>
                <a:spcPct val="100000"/>
              </a:lnSpc>
              <a:spcBef>
                <a:spcPts val="0"/>
              </a:spcBef>
              <a:spcAft>
                <a:spcPts val="0"/>
              </a:spcAft>
              <a:buClrTx/>
              <a:buSzTx/>
              <a:buFontTx/>
              <a:buNone/>
              <a:tabLst/>
              <a:defRPr/>
            </a:pPr>
            <a:r>
              <a:rPr lang="en-GB" b="0"/>
              <a:t>“I was allowed to go and stay with my babies in NICU to establish breastfeeding before they went home.”</a:t>
            </a:r>
          </a:p>
          <a:p>
            <a:endParaRPr lang="en-GB"/>
          </a:p>
          <a:p>
            <a:pPr marL="0" marR="0" lvl="0" indent="0" algn="l" defTabSz="914400" rtl="0" eaLnBrk="1" fontAlgn="auto" latinLnBrk="0" hangingPunct="1">
              <a:lnSpc>
                <a:spcPct val="100000"/>
              </a:lnSpc>
              <a:spcBef>
                <a:spcPts val="0"/>
              </a:spcBef>
              <a:spcAft>
                <a:spcPts val="0"/>
              </a:spcAft>
              <a:buClrTx/>
              <a:buSzTx/>
              <a:buFontTx/>
              <a:buNone/>
              <a:tabLst/>
              <a:defRPr/>
            </a:pPr>
            <a:r>
              <a:rPr lang="en-GB" b="1"/>
              <a:t>JPUH - Yes = 50%, No = 0%, Sometimes = 0% and N/A= 50%</a:t>
            </a:r>
          </a:p>
          <a:p>
            <a:endParaRPr lang="en-GB"/>
          </a:p>
          <a:p>
            <a:pPr marL="0" marR="0" lvl="0" indent="0" algn="l" defTabSz="914400" rtl="0" eaLnBrk="1" fontAlgn="auto" latinLnBrk="0" hangingPunct="1">
              <a:lnSpc>
                <a:spcPct val="100000"/>
              </a:lnSpc>
              <a:spcBef>
                <a:spcPts val="0"/>
              </a:spcBef>
              <a:spcAft>
                <a:spcPts val="0"/>
              </a:spcAft>
              <a:buClrTx/>
              <a:buSzTx/>
              <a:buFontTx/>
              <a:buNone/>
              <a:tabLst/>
              <a:defRPr/>
            </a:pPr>
            <a:r>
              <a:rPr lang="en-GB" b="1"/>
              <a:t>NNUH - Yes = 17.86%, No = 10.71%, Sometimes = 17.86% and N/A= 53.57%</a:t>
            </a:r>
          </a:p>
        </p:txBody>
      </p:sp>
      <p:sp>
        <p:nvSpPr>
          <p:cNvPr id="4" name="Slide Number Placeholder 3"/>
          <p:cNvSpPr>
            <a:spLocks noGrp="1"/>
          </p:cNvSpPr>
          <p:nvPr>
            <p:ph type="sldNum" sz="quarter" idx="5"/>
          </p:nvPr>
        </p:nvSpPr>
        <p:spPr/>
        <p:txBody>
          <a:bodyPr/>
          <a:lstStyle/>
          <a:p>
            <a:fld id="{7C1CAF15-D6A3-4CAE-9420-4A65590E015C}" type="slidenum">
              <a:rPr lang="en-GB" smtClean="0"/>
              <a:t>16</a:t>
            </a:fld>
            <a:endParaRPr lang="en-GB"/>
          </a:p>
        </p:txBody>
      </p:sp>
    </p:spTree>
    <p:extLst>
      <p:ext uri="{BB962C8B-B14F-4D97-AF65-F5344CB8AC3E}">
        <p14:creationId xmlns:p14="http://schemas.microsoft.com/office/powerpoint/2010/main" val="153349755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cs typeface="Calibri"/>
              </a:rPr>
              <a:t>Same order for all responses.</a:t>
            </a:r>
            <a:endParaRPr lang="en-GB"/>
          </a:p>
        </p:txBody>
      </p:sp>
      <p:sp>
        <p:nvSpPr>
          <p:cNvPr id="4" name="Slide Number Placeholder 3"/>
          <p:cNvSpPr>
            <a:spLocks noGrp="1"/>
          </p:cNvSpPr>
          <p:nvPr>
            <p:ph type="sldNum" sz="quarter" idx="5"/>
          </p:nvPr>
        </p:nvSpPr>
        <p:spPr/>
        <p:txBody>
          <a:bodyPr/>
          <a:lstStyle/>
          <a:p>
            <a:fld id="{7C1CAF15-D6A3-4CAE-9420-4A65590E015C}" type="slidenum">
              <a:rPr lang="en-GB" smtClean="0"/>
              <a:t>17</a:t>
            </a:fld>
            <a:endParaRPr lang="en-GB"/>
          </a:p>
        </p:txBody>
      </p:sp>
    </p:spTree>
    <p:extLst>
      <p:ext uri="{BB962C8B-B14F-4D97-AF65-F5344CB8AC3E}">
        <p14:creationId xmlns:p14="http://schemas.microsoft.com/office/powerpoint/2010/main" val="126933835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u="sng"/>
              <a:t>2021 &amp; 2020 Births</a:t>
            </a:r>
            <a:endParaRPr lang="en-US">
              <a:cs typeface="Calibri" panose="020F0502020204030204"/>
            </a:endParaRPr>
          </a:p>
          <a:p>
            <a:endParaRPr lang="en-GB" u="sng" dirty="0">
              <a:cs typeface="Calibri"/>
            </a:endParaRPr>
          </a:p>
          <a:p>
            <a:r>
              <a:rPr lang="en-GB" b="1"/>
              <a:t>QEH - Yes = 52.78%, No = 33.33% and Not Sure = 13.89%</a:t>
            </a:r>
            <a:endParaRPr lang="en-US"/>
          </a:p>
          <a:p>
            <a:endParaRPr lang="en-GB" dirty="0"/>
          </a:p>
          <a:p>
            <a:r>
              <a:rPr lang="en-GB" b="1"/>
              <a:t>JPUH - Yes = 55.56%, No = 31.11%, and Not Sure = 13.33%</a:t>
            </a:r>
            <a:endParaRPr lang="en-US"/>
          </a:p>
          <a:p>
            <a:endParaRPr lang="en-GB" dirty="0"/>
          </a:p>
          <a:p>
            <a:r>
              <a:rPr lang="en-GB" b="1"/>
              <a:t>NNUH - Yes = 41.78%, No = 40.41%, and Not Sure = 17.81%</a:t>
            </a:r>
            <a:endParaRPr lang="en-GB"/>
          </a:p>
        </p:txBody>
      </p:sp>
      <p:sp>
        <p:nvSpPr>
          <p:cNvPr id="4" name="Slide Number Placeholder 3"/>
          <p:cNvSpPr>
            <a:spLocks noGrp="1"/>
          </p:cNvSpPr>
          <p:nvPr>
            <p:ph type="sldNum" sz="quarter" idx="5"/>
          </p:nvPr>
        </p:nvSpPr>
        <p:spPr/>
        <p:txBody>
          <a:bodyPr/>
          <a:lstStyle/>
          <a:p>
            <a:fld id="{7C1CAF15-D6A3-4CAE-9420-4A65590E015C}" type="slidenum">
              <a:rPr lang="en-GB" smtClean="0"/>
              <a:t>18</a:t>
            </a:fld>
            <a:endParaRPr lang="en-GB"/>
          </a:p>
        </p:txBody>
      </p:sp>
    </p:spTree>
    <p:extLst>
      <p:ext uri="{BB962C8B-B14F-4D97-AF65-F5344CB8AC3E}">
        <p14:creationId xmlns:p14="http://schemas.microsoft.com/office/powerpoint/2010/main" val="297209102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u="sng"/>
              <a:t>2021 &amp; 2020 Births</a:t>
            </a:r>
            <a:endParaRPr lang="en-US"/>
          </a:p>
          <a:p>
            <a:endParaRPr lang="en-GB" dirty="0"/>
          </a:p>
          <a:p>
            <a:r>
              <a:rPr lang="en-GB" b="1"/>
              <a:t>QEH - Yes = 45.95%, No = 18.92% and Not Sure = 5.41%</a:t>
            </a:r>
            <a:endParaRPr lang="en-US"/>
          </a:p>
          <a:p>
            <a:endParaRPr lang="en-GB" dirty="0"/>
          </a:p>
          <a:p>
            <a:r>
              <a:rPr lang="en-GB" b="1"/>
              <a:t>JPUH - Yes = 35.56%, No = 33.33%, and Not Sure = 6.67%</a:t>
            </a:r>
            <a:endParaRPr lang="en-US"/>
          </a:p>
          <a:p>
            <a:endParaRPr lang="en-GB" dirty="0"/>
          </a:p>
          <a:p>
            <a:r>
              <a:rPr lang="en-GB" b="1"/>
              <a:t>NNUH - Yes = 20.41%, No = 50.34%, and Not Sure = 5.44%</a:t>
            </a:r>
            <a:endParaRPr lang="en-GB"/>
          </a:p>
        </p:txBody>
      </p:sp>
      <p:sp>
        <p:nvSpPr>
          <p:cNvPr id="4" name="Slide Number Placeholder 3"/>
          <p:cNvSpPr>
            <a:spLocks noGrp="1"/>
          </p:cNvSpPr>
          <p:nvPr>
            <p:ph type="sldNum" sz="quarter" idx="5"/>
          </p:nvPr>
        </p:nvSpPr>
        <p:spPr/>
        <p:txBody>
          <a:bodyPr/>
          <a:lstStyle/>
          <a:p>
            <a:fld id="{7C1CAF15-D6A3-4CAE-9420-4A65590E015C}" type="slidenum">
              <a:rPr lang="en-GB" smtClean="0"/>
              <a:t>19</a:t>
            </a:fld>
            <a:endParaRPr lang="en-GB"/>
          </a:p>
        </p:txBody>
      </p:sp>
    </p:spTree>
    <p:extLst>
      <p:ext uri="{BB962C8B-B14F-4D97-AF65-F5344CB8AC3E}">
        <p14:creationId xmlns:p14="http://schemas.microsoft.com/office/powerpoint/2010/main" val="157213782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u="sng"/>
              <a:t>2021 &amp; 2020 Births</a:t>
            </a:r>
            <a:endParaRPr lang="en-US"/>
          </a:p>
          <a:p>
            <a:endParaRPr lang="en-GB" dirty="0"/>
          </a:p>
          <a:p>
            <a:r>
              <a:rPr lang="en-GB" b="1"/>
              <a:t>QEH - Yes = 54.05%, No = 29.73% and Not Sure = 0%</a:t>
            </a:r>
            <a:endParaRPr lang="en-US"/>
          </a:p>
          <a:p>
            <a:endParaRPr lang="en-GB" dirty="0"/>
          </a:p>
          <a:p>
            <a:r>
              <a:rPr lang="en-GB" b="1"/>
              <a:t>JPUH - Yes = 53.33%, No = 33.33%, and Not Sure = 0%</a:t>
            </a:r>
            <a:endParaRPr lang="en-US"/>
          </a:p>
          <a:p>
            <a:endParaRPr lang="en-GB" dirty="0"/>
          </a:p>
          <a:p>
            <a:r>
              <a:rPr lang="en-GB" b="1"/>
              <a:t>NNUH - Yes = 48.30%, No = 43.54%, and Not Sure = 1.36%</a:t>
            </a:r>
            <a:endParaRPr lang="en-GB"/>
          </a:p>
        </p:txBody>
      </p:sp>
      <p:sp>
        <p:nvSpPr>
          <p:cNvPr id="4" name="Slide Number Placeholder 3"/>
          <p:cNvSpPr>
            <a:spLocks noGrp="1"/>
          </p:cNvSpPr>
          <p:nvPr>
            <p:ph type="sldNum" sz="quarter" idx="5"/>
          </p:nvPr>
        </p:nvSpPr>
        <p:spPr/>
        <p:txBody>
          <a:bodyPr/>
          <a:lstStyle/>
          <a:p>
            <a:fld id="{7C1CAF15-D6A3-4CAE-9420-4A65590E015C}" type="slidenum">
              <a:rPr lang="en-GB" smtClean="0"/>
              <a:t>20</a:t>
            </a:fld>
            <a:endParaRPr lang="en-GB"/>
          </a:p>
        </p:txBody>
      </p:sp>
    </p:spTree>
    <p:extLst>
      <p:ext uri="{BB962C8B-B14F-4D97-AF65-F5344CB8AC3E}">
        <p14:creationId xmlns:p14="http://schemas.microsoft.com/office/powerpoint/2010/main" val="126235451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cs typeface="Calibri"/>
            </a:endParaRPr>
          </a:p>
        </p:txBody>
      </p:sp>
      <p:sp>
        <p:nvSpPr>
          <p:cNvPr id="4" name="Slide Number Placeholder 3"/>
          <p:cNvSpPr>
            <a:spLocks noGrp="1"/>
          </p:cNvSpPr>
          <p:nvPr>
            <p:ph type="sldNum" sz="quarter" idx="5"/>
          </p:nvPr>
        </p:nvSpPr>
        <p:spPr/>
        <p:txBody>
          <a:bodyPr/>
          <a:lstStyle/>
          <a:p>
            <a:fld id="{7C1CAF15-D6A3-4CAE-9420-4A65590E015C}" type="slidenum">
              <a:rPr lang="en-GB" smtClean="0"/>
              <a:t>2</a:t>
            </a:fld>
            <a:endParaRPr lang="en-GB"/>
          </a:p>
        </p:txBody>
      </p:sp>
    </p:spTree>
    <p:extLst>
      <p:ext uri="{BB962C8B-B14F-4D97-AF65-F5344CB8AC3E}">
        <p14:creationId xmlns:p14="http://schemas.microsoft.com/office/powerpoint/2010/main" val="221175832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Other e.g. Lowestoft and Waveney Breastfeeding Support, Friend, Midwifery Support Worker, Lactation Consultant, Clinic, Breastfeeding Norfolk.</a:t>
            </a:r>
          </a:p>
          <a:p>
            <a:endParaRPr lang="en-GB" dirty="0">
              <a:cs typeface="Calibri"/>
            </a:endParaRPr>
          </a:p>
          <a:p>
            <a:r>
              <a:rPr lang="en-GB" u="sng"/>
              <a:t>2021 &amp; 2020 Births</a:t>
            </a:r>
            <a:endParaRPr lang="en-GB"/>
          </a:p>
          <a:p>
            <a:endParaRPr lang="en-GB" dirty="0">
              <a:cs typeface="Calibri"/>
            </a:endParaRPr>
          </a:p>
          <a:p>
            <a:r>
              <a:rPr lang="en-GB"/>
              <a:t>Midwife / Infant Feeding Specialist</a:t>
            </a:r>
          </a:p>
          <a:p>
            <a:r>
              <a:rPr lang="en-GB"/>
              <a:t>Other (please specify)</a:t>
            </a:r>
          </a:p>
          <a:p>
            <a:r>
              <a:rPr lang="en-GB"/>
              <a:t>Health Visitor</a:t>
            </a:r>
          </a:p>
          <a:p>
            <a:r>
              <a:rPr lang="en-GB"/>
              <a:t>NICU Nurse</a:t>
            </a:r>
          </a:p>
          <a:p>
            <a:r>
              <a:rPr lang="en-GB"/>
              <a:t>Not Sure</a:t>
            </a:r>
          </a:p>
          <a:p>
            <a:r>
              <a:rPr lang="en-GB"/>
              <a:t>Peer Support Group</a:t>
            </a:r>
          </a:p>
          <a:p>
            <a:r>
              <a:rPr lang="en-GB"/>
              <a:t>GP</a:t>
            </a:r>
          </a:p>
          <a:p>
            <a:r>
              <a:rPr lang="en-GB"/>
              <a:t>Paediatrician</a:t>
            </a:r>
          </a:p>
          <a:p>
            <a:endParaRPr lang="en-GB" dirty="0">
              <a:cs typeface="Calibri"/>
            </a:endParaRPr>
          </a:p>
        </p:txBody>
      </p:sp>
      <p:sp>
        <p:nvSpPr>
          <p:cNvPr id="4" name="Slide Number Placeholder 3"/>
          <p:cNvSpPr>
            <a:spLocks noGrp="1"/>
          </p:cNvSpPr>
          <p:nvPr>
            <p:ph type="sldNum" sz="quarter" idx="5"/>
          </p:nvPr>
        </p:nvSpPr>
        <p:spPr/>
        <p:txBody>
          <a:bodyPr/>
          <a:lstStyle/>
          <a:p>
            <a:fld id="{7C1CAF15-D6A3-4CAE-9420-4A65590E015C}" type="slidenum">
              <a:rPr lang="en-GB" smtClean="0"/>
              <a:t>21</a:t>
            </a:fld>
            <a:endParaRPr lang="en-GB"/>
          </a:p>
        </p:txBody>
      </p:sp>
    </p:spTree>
    <p:extLst>
      <p:ext uri="{BB962C8B-B14F-4D97-AF65-F5344CB8AC3E}">
        <p14:creationId xmlns:p14="http://schemas.microsoft.com/office/powerpoint/2010/main" val="103596431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u="sng"/>
              <a:t>2021 &amp; 2020 Births</a:t>
            </a:r>
          </a:p>
          <a:p>
            <a:endParaRPr lang="en-GB" u="sng" dirty="0">
              <a:cs typeface="Calibri"/>
            </a:endParaRPr>
          </a:p>
          <a:p>
            <a:r>
              <a:rPr lang="en-GB" b="1"/>
              <a:t>Yes = 37.84% and No = 39.29%</a:t>
            </a:r>
            <a:endParaRPr lang="en-US"/>
          </a:p>
        </p:txBody>
      </p:sp>
      <p:sp>
        <p:nvSpPr>
          <p:cNvPr id="4" name="Slide Number Placeholder 3"/>
          <p:cNvSpPr>
            <a:spLocks noGrp="1"/>
          </p:cNvSpPr>
          <p:nvPr>
            <p:ph type="sldNum" sz="quarter" idx="5"/>
          </p:nvPr>
        </p:nvSpPr>
        <p:spPr/>
        <p:txBody>
          <a:bodyPr/>
          <a:lstStyle/>
          <a:p>
            <a:fld id="{7C1CAF15-D6A3-4CAE-9420-4A65590E015C}" type="slidenum">
              <a:rPr lang="en-GB" smtClean="0"/>
              <a:t>22</a:t>
            </a:fld>
            <a:endParaRPr lang="en-GB"/>
          </a:p>
        </p:txBody>
      </p:sp>
    </p:spTree>
    <p:extLst>
      <p:ext uri="{BB962C8B-B14F-4D97-AF65-F5344CB8AC3E}">
        <p14:creationId xmlns:p14="http://schemas.microsoft.com/office/powerpoint/2010/main" val="310698418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u="sng"/>
              <a:t>2021 &amp; 2020 Births</a:t>
            </a:r>
            <a:endParaRPr lang="en-US"/>
          </a:p>
          <a:p>
            <a:endParaRPr lang="en-GB" dirty="0"/>
          </a:p>
          <a:p>
            <a:r>
              <a:rPr lang="en-GB" b="1"/>
              <a:t>Yes = 30%, Sometimes = 5.91% and No = 6.36%</a:t>
            </a:r>
            <a:endParaRPr lang="en-GB"/>
          </a:p>
        </p:txBody>
      </p:sp>
      <p:sp>
        <p:nvSpPr>
          <p:cNvPr id="4" name="Slide Number Placeholder 3"/>
          <p:cNvSpPr>
            <a:spLocks noGrp="1"/>
          </p:cNvSpPr>
          <p:nvPr>
            <p:ph type="sldNum" sz="quarter" idx="5"/>
          </p:nvPr>
        </p:nvSpPr>
        <p:spPr/>
        <p:txBody>
          <a:bodyPr/>
          <a:lstStyle/>
          <a:p>
            <a:fld id="{7C1CAF15-D6A3-4CAE-9420-4A65590E015C}" type="slidenum">
              <a:rPr lang="en-GB" smtClean="0"/>
              <a:t>23</a:t>
            </a:fld>
            <a:endParaRPr lang="en-GB"/>
          </a:p>
        </p:txBody>
      </p:sp>
    </p:spTree>
    <p:extLst>
      <p:ext uri="{BB962C8B-B14F-4D97-AF65-F5344CB8AC3E}">
        <p14:creationId xmlns:p14="http://schemas.microsoft.com/office/powerpoint/2010/main" val="332733057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cs typeface="Calibri"/>
              </a:rPr>
              <a:t>Same order for 2021 and 2020 births.</a:t>
            </a:r>
          </a:p>
          <a:p>
            <a:endParaRPr lang="en-US" dirty="0">
              <a:cs typeface="Calibri"/>
            </a:endParaRPr>
          </a:p>
          <a:p>
            <a:endParaRPr lang="en-US" dirty="0">
              <a:cs typeface="Calibri"/>
            </a:endParaRPr>
          </a:p>
        </p:txBody>
      </p:sp>
      <p:sp>
        <p:nvSpPr>
          <p:cNvPr id="4" name="Slide Number Placeholder 3"/>
          <p:cNvSpPr>
            <a:spLocks noGrp="1"/>
          </p:cNvSpPr>
          <p:nvPr>
            <p:ph type="sldNum" sz="quarter" idx="5"/>
          </p:nvPr>
        </p:nvSpPr>
        <p:spPr/>
        <p:txBody>
          <a:bodyPr/>
          <a:lstStyle/>
          <a:p>
            <a:fld id="{7C1CAF15-D6A3-4CAE-9420-4A65590E015C}" type="slidenum">
              <a:rPr lang="en-GB" smtClean="0"/>
              <a:t>24</a:t>
            </a:fld>
            <a:endParaRPr lang="en-GB"/>
          </a:p>
        </p:txBody>
      </p:sp>
    </p:spTree>
    <p:extLst>
      <p:ext uri="{BB962C8B-B14F-4D97-AF65-F5344CB8AC3E}">
        <p14:creationId xmlns:p14="http://schemas.microsoft.com/office/powerpoint/2010/main" val="77086020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
              <a:t>Value of physical/face to face support alongside online resources.  </a:t>
            </a:r>
            <a:endParaRPr lang="en-US"/>
          </a:p>
        </p:txBody>
      </p:sp>
      <p:sp>
        <p:nvSpPr>
          <p:cNvPr id="4" name="Slide Number Placeholder 3"/>
          <p:cNvSpPr>
            <a:spLocks noGrp="1"/>
          </p:cNvSpPr>
          <p:nvPr>
            <p:ph type="sldNum" sz="quarter" idx="5"/>
          </p:nvPr>
        </p:nvSpPr>
        <p:spPr/>
        <p:txBody>
          <a:bodyPr/>
          <a:lstStyle/>
          <a:p>
            <a:fld id="{7C1CAF15-D6A3-4CAE-9420-4A65590E015C}" type="slidenum">
              <a:rPr lang="en-GB" smtClean="0"/>
              <a:t>26</a:t>
            </a:fld>
            <a:endParaRPr lang="en-GB"/>
          </a:p>
        </p:txBody>
      </p:sp>
    </p:spTree>
    <p:extLst>
      <p:ext uri="{BB962C8B-B14F-4D97-AF65-F5344CB8AC3E}">
        <p14:creationId xmlns:p14="http://schemas.microsoft.com/office/powerpoint/2010/main" val="323864158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cs typeface="Calibri" panose="020F0502020204030204"/>
            </a:endParaRPr>
          </a:p>
        </p:txBody>
      </p:sp>
      <p:sp>
        <p:nvSpPr>
          <p:cNvPr id="4" name="Slide Number Placeholder 3"/>
          <p:cNvSpPr>
            <a:spLocks noGrp="1"/>
          </p:cNvSpPr>
          <p:nvPr>
            <p:ph type="sldNum" sz="quarter" idx="5"/>
          </p:nvPr>
        </p:nvSpPr>
        <p:spPr/>
        <p:txBody>
          <a:bodyPr/>
          <a:lstStyle/>
          <a:p>
            <a:fld id="{7C1CAF15-D6A3-4CAE-9420-4A65590E015C}" type="slidenum">
              <a:rPr lang="en-GB" smtClean="0"/>
              <a:t>3</a:t>
            </a:fld>
            <a:endParaRPr lang="en-GB"/>
          </a:p>
        </p:txBody>
      </p:sp>
    </p:spTree>
    <p:extLst>
      <p:ext uri="{BB962C8B-B14F-4D97-AF65-F5344CB8AC3E}">
        <p14:creationId xmlns:p14="http://schemas.microsoft.com/office/powerpoint/2010/main" val="262074055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cs typeface="Calibri" panose="020F0502020204030204"/>
            </a:endParaRPr>
          </a:p>
        </p:txBody>
      </p:sp>
      <p:sp>
        <p:nvSpPr>
          <p:cNvPr id="4" name="Slide Number Placeholder 3"/>
          <p:cNvSpPr>
            <a:spLocks noGrp="1"/>
          </p:cNvSpPr>
          <p:nvPr>
            <p:ph type="sldNum" sz="quarter" idx="5"/>
          </p:nvPr>
        </p:nvSpPr>
        <p:spPr/>
        <p:txBody>
          <a:bodyPr/>
          <a:lstStyle/>
          <a:p>
            <a:fld id="{7C1CAF15-D6A3-4CAE-9420-4A65590E015C}" type="slidenum">
              <a:rPr lang="en-GB" smtClean="0"/>
              <a:t>4</a:t>
            </a:fld>
            <a:endParaRPr lang="en-GB"/>
          </a:p>
        </p:txBody>
      </p:sp>
    </p:spTree>
    <p:extLst>
      <p:ext uri="{BB962C8B-B14F-4D97-AF65-F5344CB8AC3E}">
        <p14:creationId xmlns:p14="http://schemas.microsoft.com/office/powerpoint/2010/main" val="412550616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cs typeface="Calibri" panose="020F0502020204030204"/>
            </a:endParaRPr>
          </a:p>
        </p:txBody>
      </p:sp>
      <p:sp>
        <p:nvSpPr>
          <p:cNvPr id="4" name="Slide Number Placeholder 3"/>
          <p:cNvSpPr>
            <a:spLocks noGrp="1"/>
          </p:cNvSpPr>
          <p:nvPr>
            <p:ph type="sldNum" sz="quarter" idx="5"/>
          </p:nvPr>
        </p:nvSpPr>
        <p:spPr/>
        <p:txBody>
          <a:bodyPr/>
          <a:lstStyle/>
          <a:p>
            <a:fld id="{7C1CAF15-D6A3-4CAE-9420-4A65590E015C}" type="slidenum">
              <a:rPr lang="en-GB" smtClean="0"/>
              <a:t>5</a:t>
            </a:fld>
            <a:endParaRPr lang="en-GB"/>
          </a:p>
        </p:txBody>
      </p:sp>
    </p:spTree>
    <p:extLst>
      <p:ext uri="{BB962C8B-B14F-4D97-AF65-F5344CB8AC3E}">
        <p14:creationId xmlns:p14="http://schemas.microsoft.com/office/powerpoint/2010/main" val="112274983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cs typeface="Calibri" panose="020F0502020204030204"/>
            </a:endParaRPr>
          </a:p>
        </p:txBody>
      </p:sp>
      <p:sp>
        <p:nvSpPr>
          <p:cNvPr id="4" name="Slide Number Placeholder 3"/>
          <p:cNvSpPr>
            <a:spLocks noGrp="1"/>
          </p:cNvSpPr>
          <p:nvPr>
            <p:ph type="sldNum" sz="quarter" idx="5"/>
          </p:nvPr>
        </p:nvSpPr>
        <p:spPr/>
        <p:txBody>
          <a:bodyPr/>
          <a:lstStyle/>
          <a:p>
            <a:fld id="{7C1CAF15-D6A3-4CAE-9420-4A65590E015C}" type="slidenum">
              <a:rPr lang="en-GB" smtClean="0"/>
              <a:t>6</a:t>
            </a:fld>
            <a:endParaRPr lang="en-GB"/>
          </a:p>
        </p:txBody>
      </p:sp>
    </p:spTree>
    <p:extLst>
      <p:ext uri="{BB962C8B-B14F-4D97-AF65-F5344CB8AC3E}">
        <p14:creationId xmlns:p14="http://schemas.microsoft.com/office/powerpoint/2010/main" val="127982516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All Responses - similar pattern/trend if filtered by each hospital for births in 2021 and 2020.</a:t>
            </a:r>
            <a:endParaRPr lang="en-US"/>
          </a:p>
        </p:txBody>
      </p:sp>
      <p:sp>
        <p:nvSpPr>
          <p:cNvPr id="4" name="Slide Number Placeholder 3"/>
          <p:cNvSpPr>
            <a:spLocks noGrp="1"/>
          </p:cNvSpPr>
          <p:nvPr>
            <p:ph type="sldNum" sz="quarter" idx="5"/>
          </p:nvPr>
        </p:nvSpPr>
        <p:spPr/>
        <p:txBody>
          <a:bodyPr/>
          <a:lstStyle/>
          <a:p>
            <a:fld id="{7C1CAF15-D6A3-4CAE-9420-4A65590E015C}" type="slidenum">
              <a:rPr lang="en-GB" smtClean="0"/>
              <a:t>8</a:t>
            </a:fld>
            <a:endParaRPr lang="en-GB"/>
          </a:p>
        </p:txBody>
      </p:sp>
    </p:spTree>
    <p:extLst>
      <p:ext uri="{BB962C8B-B14F-4D97-AF65-F5344CB8AC3E}">
        <p14:creationId xmlns:p14="http://schemas.microsoft.com/office/powerpoint/2010/main" val="338982347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u="sng" dirty="0"/>
              <a:t>2021 &amp; 2020 Births</a:t>
            </a:r>
          </a:p>
          <a:p>
            <a:endParaRPr lang="en-GB"/>
          </a:p>
          <a:p>
            <a:r>
              <a:rPr lang="en-GB"/>
              <a:t>NNUH - Yes = 74.38%, No = 10% and Sometimes = 15.63%.</a:t>
            </a:r>
          </a:p>
          <a:p>
            <a:endParaRPr lang="en-GB"/>
          </a:p>
          <a:p>
            <a:pPr marL="0" marR="0" lvl="0" indent="0" algn="l" defTabSz="914400" rtl="0" eaLnBrk="1" fontAlgn="auto" latinLnBrk="0" hangingPunct="1">
              <a:lnSpc>
                <a:spcPct val="100000"/>
              </a:lnSpc>
              <a:spcBef>
                <a:spcPts val="0"/>
              </a:spcBef>
              <a:spcAft>
                <a:spcPts val="0"/>
              </a:spcAft>
              <a:buClrTx/>
              <a:buSzTx/>
              <a:buFontTx/>
              <a:buNone/>
              <a:tabLst/>
              <a:defRPr/>
            </a:pPr>
            <a:r>
              <a:rPr lang="en-GB"/>
              <a:t>QEH - Yes = 65.12%, No = 6.98% and Sometimes = 27.91%.</a:t>
            </a:r>
          </a:p>
          <a:p>
            <a:endParaRPr lang="en-GB"/>
          </a:p>
          <a:p>
            <a:pPr>
              <a:defRPr/>
            </a:pPr>
            <a:r>
              <a:rPr lang="en-GB" dirty="0"/>
              <a:t>JPUH - Yes = 77.55%, No =  14.29% and Sometimes = 8.16%.</a:t>
            </a:r>
            <a:endParaRPr lang="en-GB" dirty="0">
              <a:cs typeface="Calibri"/>
            </a:endParaRPr>
          </a:p>
          <a:p>
            <a:endParaRPr lang="en-GB"/>
          </a:p>
        </p:txBody>
      </p:sp>
      <p:sp>
        <p:nvSpPr>
          <p:cNvPr id="4" name="Slide Number Placeholder 3"/>
          <p:cNvSpPr>
            <a:spLocks noGrp="1"/>
          </p:cNvSpPr>
          <p:nvPr>
            <p:ph type="sldNum" sz="quarter" idx="5"/>
          </p:nvPr>
        </p:nvSpPr>
        <p:spPr/>
        <p:txBody>
          <a:bodyPr/>
          <a:lstStyle/>
          <a:p>
            <a:fld id="{7C1CAF15-D6A3-4CAE-9420-4A65590E015C}" type="slidenum">
              <a:rPr lang="en-GB" smtClean="0"/>
              <a:t>9</a:t>
            </a:fld>
            <a:endParaRPr lang="en-GB"/>
          </a:p>
        </p:txBody>
      </p:sp>
    </p:spTree>
    <p:extLst>
      <p:ext uri="{BB962C8B-B14F-4D97-AF65-F5344CB8AC3E}">
        <p14:creationId xmlns:p14="http://schemas.microsoft.com/office/powerpoint/2010/main" val="235398841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u="sng"/>
              <a:t>2021 &amp; 2020 Births</a:t>
            </a:r>
          </a:p>
          <a:p>
            <a:endParaRPr lang="en-GB"/>
          </a:p>
          <a:p>
            <a:r>
              <a:rPr lang="en-GB"/>
              <a:t>NNUH - Yes = 82.10%, No = 17.90%</a:t>
            </a:r>
          </a:p>
          <a:p>
            <a:endParaRPr lang="en-GB"/>
          </a:p>
          <a:p>
            <a:pPr marL="0" marR="0" lvl="0" indent="0" algn="l" defTabSz="914400" rtl="0" eaLnBrk="1" fontAlgn="auto" latinLnBrk="0" hangingPunct="1">
              <a:lnSpc>
                <a:spcPct val="100000"/>
              </a:lnSpc>
              <a:spcBef>
                <a:spcPts val="0"/>
              </a:spcBef>
              <a:spcAft>
                <a:spcPts val="0"/>
              </a:spcAft>
              <a:buClrTx/>
              <a:buSzTx/>
              <a:buFontTx/>
              <a:buNone/>
              <a:tabLst/>
              <a:defRPr/>
            </a:pPr>
            <a:r>
              <a:rPr lang="en-GB"/>
              <a:t>QEH - Yes = 93.02%, No = 6.98%</a:t>
            </a:r>
          </a:p>
          <a:p>
            <a:endParaRPr lang="en-GB"/>
          </a:p>
          <a:p>
            <a:pPr>
              <a:defRPr/>
            </a:pPr>
            <a:r>
              <a:rPr lang="en-GB"/>
              <a:t>JPUH - Yes = 92%, No =  8%</a:t>
            </a:r>
          </a:p>
        </p:txBody>
      </p:sp>
      <p:sp>
        <p:nvSpPr>
          <p:cNvPr id="4" name="Slide Number Placeholder 3"/>
          <p:cNvSpPr>
            <a:spLocks noGrp="1"/>
          </p:cNvSpPr>
          <p:nvPr>
            <p:ph type="sldNum" sz="quarter" idx="5"/>
          </p:nvPr>
        </p:nvSpPr>
        <p:spPr/>
        <p:txBody>
          <a:bodyPr/>
          <a:lstStyle/>
          <a:p>
            <a:fld id="{7C1CAF15-D6A3-4CAE-9420-4A65590E015C}" type="slidenum">
              <a:rPr lang="en-GB" smtClean="0"/>
              <a:t>10</a:t>
            </a:fld>
            <a:endParaRPr lang="en-GB"/>
          </a:p>
        </p:txBody>
      </p:sp>
    </p:spTree>
    <p:extLst>
      <p:ext uri="{BB962C8B-B14F-4D97-AF65-F5344CB8AC3E}">
        <p14:creationId xmlns:p14="http://schemas.microsoft.com/office/powerpoint/2010/main" val="43259407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D5280B-43DF-4EA8-982C-115C6B90D9CA}"/>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5C13FA33-77EB-4540-8787-D2DA32A419DD}"/>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3D15038B-F8DC-4B69-B304-58E95D116CC0}"/>
              </a:ext>
            </a:extLst>
          </p:cNvPr>
          <p:cNvSpPr>
            <a:spLocks noGrp="1"/>
          </p:cNvSpPr>
          <p:nvPr>
            <p:ph type="dt" sz="half" idx="10"/>
          </p:nvPr>
        </p:nvSpPr>
        <p:spPr/>
        <p:txBody>
          <a:bodyPr/>
          <a:lstStyle/>
          <a:p>
            <a:fld id="{8E4733B6-6451-4C53-BB00-05C649D8F416}" type="datetimeFigureOut">
              <a:rPr lang="en-GB" smtClean="0"/>
              <a:t>25/08/2021</a:t>
            </a:fld>
            <a:endParaRPr lang="en-GB"/>
          </a:p>
        </p:txBody>
      </p:sp>
      <p:sp>
        <p:nvSpPr>
          <p:cNvPr id="5" name="Footer Placeholder 4">
            <a:extLst>
              <a:ext uri="{FF2B5EF4-FFF2-40B4-BE49-F238E27FC236}">
                <a16:creationId xmlns:a16="http://schemas.microsoft.com/office/drawing/2014/main" id="{8B7225CB-0370-4095-A5A4-B96EB7021917}"/>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2A8CACF0-A4FB-4ACA-81EB-15A7F1492C84}"/>
              </a:ext>
            </a:extLst>
          </p:cNvPr>
          <p:cNvSpPr>
            <a:spLocks noGrp="1"/>
          </p:cNvSpPr>
          <p:nvPr>
            <p:ph type="sldNum" sz="quarter" idx="12"/>
          </p:nvPr>
        </p:nvSpPr>
        <p:spPr/>
        <p:txBody>
          <a:bodyPr/>
          <a:lstStyle/>
          <a:p>
            <a:fld id="{3A27D86C-B93D-40A7-B442-68D4DFE9D834}" type="slidenum">
              <a:rPr lang="en-GB" smtClean="0"/>
              <a:t>‹#›</a:t>
            </a:fld>
            <a:endParaRPr lang="en-GB"/>
          </a:p>
        </p:txBody>
      </p:sp>
    </p:spTree>
    <p:extLst>
      <p:ext uri="{BB962C8B-B14F-4D97-AF65-F5344CB8AC3E}">
        <p14:creationId xmlns:p14="http://schemas.microsoft.com/office/powerpoint/2010/main" val="185922718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6A68E8-14F1-4EAB-8640-CB47FB0DA0AE}"/>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84D17132-31AC-4208-93B8-02519F7E58E2}"/>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710AE3CF-C791-4C4F-9CBD-FF7CB9C17DDC}"/>
              </a:ext>
            </a:extLst>
          </p:cNvPr>
          <p:cNvSpPr>
            <a:spLocks noGrp="1"/>
          </p:cNvSpPr>
          <p:nvPr>
            <p:ph type="dt" sz="half" idx="10"/>
          </p:nvPr>
        </p:nvSpPr>
        <p:spPr/>
        <p:txBody>
          <a:bodyPr/>
          <a:lstStyle/>
          <a:p>
            <a:fld id="{8E4733B6-6451-4C53-BB00-05C649D8F416}" type="datetimeFigureOut">
              <a:rPr lang="en-GB" smtClean="0"/>
              <a:t>25/08/2021</a:t>
            </a:fld>
            <a:endParaRPr lang="en-GB"/>
          </a:p>
        </p:txBody>
      </p:sp>
      <p:sp>
        <p:nvSpPr>
          <p:cNvPr id="5" name="Footer Placeholder 4">
            <a:extLst>
              <a:ext uri="{FF2B5EF4-FFF2-40B4-BE49-F238E27FC236}">
                <a16:creationId xmlns:a16="http://schemas.microsoft.com/office/drawing/2014/main" id="{01D0A054-1826-45CD-9CBF-ADE60A9A1717}"/>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595CA848-F1BF-442D-B29C-13BA1C02670F}"/>
              </a:ext>
            </a:extLst>
          </p:cNvPr>
          <p:cNvSpPr>
            <a:spLocks noGrp="1"/>
          </p:cNvSpPr>
          <p:nvPr>
            <p:ph type="sldNum" sz="quarter" idx="12"/>
          </p:nvPr>
        </p:nvSpPr>
        <p:spPr/>
        <p:txBody>
          <a:bodyPr/>
          <a:lstStyle/>
          <a:p>
            <a:fld id="{3A27D86C-B93D-40A7-B442-68D4DFE9D834}" type="slidenum">
              <a:rPr lang="en-GB" smtClean="0"/>
              <a:t>‹#›</a:t>
            </a:fld>
            <a:endParaRPr lang="en-GB"/>
          </a:p>
        </p:txBody>
      </p:sp>
    </p:spTree>
    <p:extLst>
      <p:ext uri="{BB962C8B-B14F-4D97-AF65-F5344CB8AC3E}">
        <p14:creationId xmlns:p14="http://schemas.microsoft.com/office/powerpoint/2010/main" val="247938769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54E0F3B5-5BA8-4A89-A3DE-2AC494E9F38F}"/>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C57ADF6E-C85D-4802-91EE-5789A12BDF84}"/>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AE7C08C6-189D-4C19-9640-22B7A6E0E819}"/>
              </a:ext>
            </a:extLst>
          </p:cNvPr>
          <p:cNvSpPr>
            <a:spLocks noGrp="1"/>
          </p:cNvSpPr>
          <p:nvPr>
            <p:ph type="dt" sz="half" idx="10"/>
          </p:nvPr>
        </p:nvSpPr>
        <p:spPr/>
        <p:txBody>
          <a:bodyPr/>
          <a:lstStyle/>
          <a:p>
            <a:fld id="{8E4733B6-6451-4C53-BB00-05C649D8F416}" type="datetimeFigureOut">
              <a:rPr lang="en-GB" smtClean="0"/>
              <a:t>25/08/2021</a:t>
            </a:fld>
            <a:endParaRPr lang="en-GB"/>
          </a:p>
        </p:txBody>
      </p:sp>
      <p:sp>
        <p:nvSpPr>
          <p:cNvPr id="5" name="Footer Placeholder 4">
            <a:extLst>
              <a:ext uri="{FF2B5EF4-FFF2-40B4-BE49-F238E27FC236}">
                <a16:creationId xmlns:a16="http://schemas.microsoft.com/office/drawing/2014/main" id="{BC3D32C9-B1D5-4BB3-80BB-603DA2357A4F}"/>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7B2326CC-3A27-48AB-9685-6960ADAADE16}"/>
              </a:ext>
            </a:extLst>
          </p:cNvPr>
          <p:cNvSpPr>
            <a:spLocks noGrp="1"/>
          </p:cNvSpPr>
          <p:nvPr>
            <p:ph type="sldNum" sz="quarter" idx="12"/>
          </p:nvPr>
        </p:nvSpPr>
        <p:spPr/>
        <p:txBody>
          <a:bodyPr/>
          <a:lstStyle/>
          <a:p>
            <a:fld id="{3A27D86C-B93D-40A7-B442-68D4DFE9D834}" type="slidenum">
              <a:rPr lang="en-GB" smtClean="0"/>
              <a:t>‹#›</a:t>
            </a:fld>
            <a:endParaRPr lang="en-GB"/>
          </a:p>
        </p:txBody>
      </p:sp>
    </p:spTree>
    <p:extLst>
      <p:ext uri="{BB962C8B-B14F-4D97-AF65-F5344CB8AC3E}">
        <p14:creationId xmlns:p14="http://schemas.microsoft.com/office/powerpoint/2010/main" val="282720193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748DBA-A71F-47E9-A201-4AE3813F2818}"/>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A9FB6217-9E9F-41B7-AA82-FD81BDA87373}"/>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5670CF51-A86A-461E-B661-C2D164AEC41E}"/>
              </a:ext>
            </a:extLst>
          </p:cNvPr>
          <p:cNvSpPr>
            <a:spLocks noGrp="1"/>
          </p:cNvSpPr>
          <p:nvPr>
            <p:ph type="dt" sz="half" idx="10"/>
          </p:nvPr>
        </p:nvSpPr>
        <p:spPr/>
        <p:txBody>
          <a:bodyPr/>
          <a:lstStyle/>
          <a:p>
            <a:fld id="{8E4733B6-6451-4C53-BB00-05C649D8F416}" type="datetimeFigureOut">
              <a:rPr lang="en-GB" smtClean="0"/>
              <a:t>25/08/2021</a:t>
            </a:fld>
            <a:endParaRPr lang="en-GB"/>
          </a:p>
        </p:txBody>
      </p:sp>
      <p:sp>
        <p:nvSpPr>
          <p:cNvPr id="5" name="Footer Placeholder 4">
            <a:extLst>
              <a:ext uri="{FF2B5EF4-FFF2-40B4-BE49-F238E27FC236}">
                <a16:creationId xmlns:a16="http://schemas.microsoft.com/office/drawing/2014/main" id="{9F4C2E5E-C596-48E5-9993-716A18FD575D}"/>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CBF3E564-0257-45FE-984D-AE3C06D7CE8E}"/>
              </a:ext>
            </a:extLst>
          </p:cNvPr>
          <p:cNvSpPr>
            <a:spLocks noGrp="1"/>
          </p:cNvSpPr>
          <p:nvPr>
            <p:ph type="sldNum" sz="quarter" idx="12"/>
          </p:nvPr>
        </p:nvSpPr>
        <p:spPr/>
        <p:txBody>
          <a:bodyPr/>
          <a:lstStyle/>
          <a:p>
            <a:fld id="{3A27D86C-B93D-40A7-B442-68D4DFE9D834}" type="slidenum">
              <a:rPr lang="en-GB" smtClean="0"/>
              <a:t>‹#›</a:t>
            </a:fld>
            <a:endParaRPr lang="en-GB"/>
          </a:p>
        </p:txBody>
      </p:sp>
    </p:spTree>
    <p:extLst>
      <p:ext uri="{BB962C8B-B14F-4D97-AF65-F5344CB8AC3E}">
        <p14:creationId xmlns:p14="http://schemas.microsoft.com/office/powerpoint/2010/main" val="175423792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3F39DC-8AE7-43C9-B02C-7FCBA7625E40}"/>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44C837F0-0416-4965-A528-FF5C1EC1EF7B}"/>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A63C9B5C-2A1A-4998-91BF-45AE85127F97}"/>
              </a:ext>
            </a:extLst>
          </p:cNvPr>
          <p:cNvSpPr>
            <a:spLocks noGrp="1"/>
          </p:cNvSpPr>
          <p:nvPr>
            <p:ph type="dt" sz="half" idx="10"/>
          </p:nvPr>
        </p:nvSpPr>
        <p:spPr/>
        <p:txBody>
          <a:bodyPr/>
          <a:lstStyle/>
          <a:p>
            <a:fld id="{8E4733B6-6451-4C53-BB00-05C649D8F416}" type="datetimeFigureOut">
              <a:rPr lang="en-GB" smtClean="0"/>
              <a:t>25/08/2021</a:t>
            </a:fld>
            <a:endParaRPr lang="en-GB"/>
          </a:p>
        </p:txBody>
      </p:sp>
      <p:sp>
        <p:nvSpPr>
          <p:cNvPr id="5" name="Footer Placeholder 4">
            <a:extLst>
              <a:ext uri="{FF2B5EF4-FFF2-40B4-BE49-F238E27FC236}">
                <a16:creationId xmlns:a16="http://schemas.microsoft.com/office/drawing/2014/main" id="{FDE819DA-B15B-4554-B2BE-8B26CD7FB927}"/>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66B2737D-F5F2-44F6-A2C1-CC07BA1CE475}"/>
              </a:ext>
            </a:extLst>
          </p:cNvPr>
          <p:cNvSpPr>
            <a:spLocks noGrp="1"/>
          </p:cNvSpPr>
          <p:nvPr>
            <p:ph type="sldNum" sz="quarter" idx="12"/>
          </p:nvPr>
        </p:nvSpPr>
        <p:spPr/>
        <p:txBody>
          <a:bodyPr/>
          <a:lstStyle/>
          <a:p>
            <a:fld id="{3A27D86C-B93D-40A7-B442-68D4DFE9D834}" type="slidenum">
              <a:rPr lang="en-GB" smtClean="0"/>
              <a:t>‹#›</a:t>
            </a:fld>
            <a:endParaRPr lang="en-GB"/>
          </a:p>
        </p:txBody>
      </p:sp>
    </p:spTree>
    <p:extLst>
      <p:ext uri="{BB962C8B-B14F-4D97-AF65-F5344CB8AC3E}">
        <p14:creationId xmlns:p14="http://schemas.microsoft.com/office/powerpoint/2010/main" val="235806990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F09A36-1BDD-47A5-B72D-5A90C4EB61C7}"/>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1BEA441C-6C76-40DE-833C-250D00E829A9}"/>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2258E95D-0687-44CA-8601-3CDF54DB34A6}"/>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E1D90287-D63B-4438-B89B-00FA2571A81E}"/>
              </a:ext>
            </a:extLst>
          </p:cNvPr>
          <p:cNvSpPr>
            <a:spLocks noGrp="1"/>
          </p:cNvSpPr>
          <p:nvPr>
            <p:ph type="dt" sz="half" idx="10"/>
          </p:nvPr>
        </p:nvSpPr>
        <p:spPr/>
        <p:txBody>
          <a:bodyPr/>
          <a:lstStyle/>
          <a:p>
            <a:fld id="{8E4733B6-6451-4C53-BB00-05C649D8F416}" type="datetimeFigureOut">
              <a:rPr lang="en-GB" smtClean="0"/>
              <a:t>25/08/2021</a:t>
            </a:fld>
            <a:endParaRPr lang="en-GB"/>
          </a:p>
        </p:txBody>
      </p:sp>
      <p:sp>
        <p:nvSpPr>
          <p:cNvPr id="6" name="Footer Placeholder 5">
            <a:extLst>
              <a:ext uri="{FF2B5EF4-FFF2-40B4-BE49-F238E27FC236}">
                <a16:creationId xmlns:a16="http://schemas.microsoft.com/office/drawing/2014/main" id="{DB915103-7230-4B9A-9DCF-15DC6A9667EA}"/>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D122C94F-267E-4961-AE0E-B525B9C2C70D}"/>
              </a:ext>
            </a:extLst>
          </p:cNvPr>
          <p:cNvSpPr>
            <a:spLocks noGrp="1"/>
          </p:cNvSpPr>
          <p:nvPr>
            <p:ph type="sldNum" sz="quarter" idx="12"/>
          </p:nvPr>
        </p:nvSpPr>
        <p:spPr/>
        <p:txBody>
          <a:bodyPr/>
          <a:lstStyle/>
          <a:p>
            <a:fld id="{3A27D86C-B93D-40A7-B442-68D4DFE9D834}" type="slidenum">
              <a:rPr lang="en-GB" smtClean="0"/>
              <a:t>‹#›</a:t>
            </a:fld>
            <a:endParaRPr lang="en-GB"/>
          </a:p>
        </p:txBody>
      </p:sp>
    </p:spTree>
    <p:extLst>
      <p:ext uri="{BB962C8B-B14F-4D97-AF65-F5344CB8AC3E}">
        <p14:creationId xmlns:p14="http://schemas.microsoft.com/office/powerpoint/2010/main" val="363135779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15062A-8F8E-4CB3-A83E-D113993D1933}"/>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4DFDEABB-078C-412C-8603-DB3E7E56B663}"/>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0306D1EA-B526-4494-A7BE-29D5880E43C9}"/>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56D46053-FC4F-4214-A6EC-7536727BC081}"/>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794DAF75-9BDC-4A51-B9F3-63F6251C8E11}"/>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AE991DCB-CF3A-4E6E-83C6-918DB6A875BC}"/>
              </a:ext>
            </a:extLst>
          </p:cNvPr>
          <p:cNvSpPr>
            <a:spLocks noGrp="1"/>
          </p:cNvSpPr>
          <p:nvPr>
            <p:ph type="dt" sz="half" idx="10"/>
          </p:nvPr>
        </p:nvSpPr>
        <p:spPr/>
        <p:txBody>
          <a:bodyPr/>
          <a:lstStyle/>
          <a:p>
            <a:fld id="{8E4733B6-6451-4C53-BB00-05C649D8F416}" type="datetimeFigureOut">
              <a:rPr lang="en-GB" smtClean="0"/>
              <a:t>25/08/2021</a:t>
            </a:fld>
            <a:endParaRPr lang="en-GB"/>
          </a:p>
        </p:txBody>
      </p:sp>
      <p:sp>
        <p:nvSpPr>
          <p:cNvPr id="8" name="Footer Placeholder 7">
            <a:extLst>
              <a:ext uri="{FF2B5EF4-FFF2-40B4-BE49-F238E27FC236}">
                <a16:creationId xmlns:a16="http://schemas.microsoft.com/office/drawing/2014/main" id="{232E6AD3-8F69-4933-8D6B-36B1C50260E0}"/>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D3DFB100-1C44-4117-BAE5-7F146E6D91C1}"/>
              </a:ext>
            </a:extLst>
          </p:cNvPr>
          <p:cNvSpPr>
            <a:spLocks noGrp="1"/>
          </p:cNvSpPr>
          <p:nvPr>
            <p:ph type="sldNum" sz="quarter" idx="12"/>
          </p:nvPr>
        </p:nvSpPr>
        <p:spPr/>
        <p:txBody>
          <a:bodyPr/>
          <a:lstStyle/>
          <a:p>
            <a:fld id="{3A27D86C-B93D-40A7-B442-68D4DFE9D834}" type="slidenum">
              <a:rPr lang="en-GB" smtClean="0"/>
              <a:t>‹#›</a:t>
            </a:fld>
            <a:endParaRPr lang="en-GB"/>
          </a:p>
        </p:txBody>
      </p:sp>
    </p:spTree>
    <p:extLst>
      <p:ext uri="{BB962C8B-B14F-4D97-AF65-F5344CB8AC3E}">
        <p14:creationId xmlns:p14="http://schemas.microsoft.com/office/powerpoint/2010/main" val="12307966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29CB2C-A0C1-4C7C-B484-3C2BEA27CEAC}"/>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20DEAE32-BB6B-43A7-BCC9-FE8952854F9A}"/>
              </a:ext>
            </a:extLst>
          </p:cNvPr>
          <p:cNvSpPr>
            <a:spLocks noGrp="1"/>
          </p:cNvSpPr>
          <p:nvPr>
            <p:ph type="dt" sz="half" idx="10"/>
          </p:nvPr>
        </p:nvSpPr>
        <p:spPr/>
        <p:txBody>
          <a:bodyPr/>
          <a:lstStyle/>
          <a:p>
            <a:fld id="{8E4733B6-6451-4C53-BB00-05C649D8F416}" type="datetimeFigureOut">
              <a:rPr lang="en-GB" smtClean="0"/>
              <a:t>25/08/2021</a:t>
            </a:fld>
            <a:endParaRPr lang="en-GB"/>
          </a:p>
        </p:txBody>
      </p:sp>
      <p:sp>
        <p:nvSpPr>
          <p:cNvPr id="4" name="Footer Placeholder 3">
            <a:extLst>
              <a:ext uri="{FF2B5EF4-FFF2-40B4-BE49-F238E27FC236}">
                <a16:creationId xmlns:a16="http://schemas.microsoft.com/office/drawing/2014/main" id="{7C98EAB5-F2BE-4D4D-8B52-CDFBF8623A56}"/>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688A8F37-63C8-4A11-8649-E14134C6FC64}"/>
              </a:ext>
            </a:extLst>
          </p:cNvPr>
          <p:cNvSpPr>
            <a:spLocks noGrp="1"/>
          </p:cNvSpPr>
          <p:nvPr>
            <p:ph type="sldNum" sz="quarter" idx="12"/>
          </p:nvPr>
        </p:nvSpPr>
        <p:spPr/>
        <p:txBody>
          <a:bodyPr/>
          <a:lstStyle/>
          <a:p>
            <a:fld id="{3A27D86C-B93D-40A7-B442-68D4DFE9D834}" type="slidenum">
              <a:rPr lang="en-GB" smtClean="0"/>
              <a:t>‹#›</a:t>
            </a:fld>
            <a:endParaRPr lang="en-GB"/>
          </a:p>
        </p:txBody>
      </p:sp>
    </p:spTree>
    <p:extLst>
      <p:ext uri="{BB962C8B-B14F-4D97-AF65-F5344CB8AC3E}">
        <p14:creationId xmlns:p14="http://schemas.microsoft.com/office/powerpoint/2010/main" val="261906386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FBC2EA0C-0C71-4A3B-A58B-6E91816EBB95}"/>
              </a:ext>
            </a:extLst>
          </p:cNvPr>
          <p:cNvSpPr>
            <a:spLocks noGrp="1"/>
          </p:cNvSpPr>
          <p:nvPr>
            <p:ph type="dt" sz="half" idx="10"/>
          </p:nvPr>
        </p:nvSpPr>
        <p:spPr/>
        <p:txBody>
          <a:bodyPr/>
          <a:lstStyle/>
          <a:p>
            <a:fld id="{8E4733B6-6451-4C53-BB00-05C649D8F416}" type="datetimeFigureOut">
              <a:rPr lang="en-GB" smtClean="0"/>
              <a:t>25/08/2021</a:t>
            </a:fld>
            <a:endParaRPr lang="en-GB"/>
          </a:p>
        </p:txBody>
      </p:sp>
      <p:sp>
        <p:nvSpPr>
          <p:cNvPr id="3" name="Footer Placeholder 2">
            <a:extLst>
              <a:ext uri="{FF2B5EF4-FFF2-40B4-BE49-F238E27FC236}">
                <a16:creationId xmlns:a16="http://schemas.microsoft.com/office/drawing/2014/main" id="{55741DF9-35C4-4EDC-B483-955A8EE9540C}"/>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73750541-9661-46B4-AEDF-CA8F45C00B30}"/>
              </a:ext>
            </a:extLst>
          </p:cNvPr>
          <p:cNvSpPr>
            <a:spLocks noGrp="1"/>
          </p:cNvSpPr>
          <p:nvPr>
            <p:ph type="sldNum" sz="quarter" idx="12"/>
          </p:nvPr>
        </p:nvSpPr>
        <p:spPr/>
        <p:txBody>
          <a:bodyPr/>
          <a:lstStyle/>
          <a:p>
            <a:fld id="{3A27D86C-B93D-40A7-B442-68D4DFE9D834}" type="slidenum">
              <a:rPr lang="en-GB" smtClean="0"/>
              <a:t>‹#›</a:t>
            </a:fld>
            <a:endParaRPr lang="en-GB"/>
          </a:p>
        </p:txBody>
      </p:sp>
    </p:spTree>
    <p:extLst>
      <p:ext uri="{BB962C8B-B14F-4D97-AF65-F5344CB8AC3E}">
        <p14:creationId xmlns:p14="http://schemas.microsoft.com/office/powerpoint/2010/main" val="320834860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7549CD-6ED9-4DAB-8435-860F3A8EFE15}"/>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3C2B5A71-90F7-4A33-8969-329F41E0CA8F}"/>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E604DAFF-8AF3-4830-B1A8-BF4B966E02D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F8131849-63EA-4AD9-8DF8-52EE8F713D60}"/>
              </a:ext>
            </a:extLst>
          </p:cNvPr>
          <p:cNvSpPr>
            <a:spLocks noGrp="1"/>
          </p:cNvSpPr>
          <p:nvPr>
            <p:ph type="dt" sz="half" idx="10"/>
          </p:nvPr>
        </p:nvSpPr>
        <p:spPr/>
        <p:txBody>
          <a:bodyPr/>
          <a:lstStyle/>
          <a:p>
            <a:fld id="{8E4733B6-6451-4C53-BB00-05C649D8F416}" type="datetimeFigureOut">
              <a:rPr lang="en-GB" smtClean="0"/>
              <a:t>25/08/2021</a:t>
            </a:fld>
            <a:endParaRPr lang="en-GB"/>
          </a:p>
        </p:txBody>
      </p:sp>
      <p:sp>
        <p:nvSpPr>
          <p:cNvPr id="6" name="Footer Placeholder 5">
            <a:extLst>
              <a:ext uri="{FF2B5EF4-FFF2-40B4-BE49-F238E27FC236}">
                <a16:creationId xmlns:a16="http://schemas.microsoft.com/office/drawing/2014/main" id="{B53949B1-F285-49B7-8B36-4B19E5C6FACA}"/>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0FA7A481-B1C1-46CC-8346-A2C7AF7E8A11}"/>
              </a:ext>
            </a:extLst>
          </p:cNvPr>
          <p:cNvSpPr>
            <a:spLocks noGrp="1"/>
          </p:cNvSpPr>
          <p:nvPr>
            <p:ph type="sldNum" sz="quarter" idx="12"/>
          </p:nvPr>
        </p:nvSpPr>
        <p:spPr/>
        <p:txBody>
          <a:bodyPr/>
          <a:lstStyle/>
          <a:p>
            <a:fld id="{3A27D86C-B93D-40A7-B442-68D4DFE9D834}" type="slidenum">
              <a:rPr lang="en-GB" smtClean="0"/>
              <a:t>‹#›</a:t>
            </a:fld>
            <a:endParaRPr lang="en-GB"/>
          </a:p>
        </p:txBody>
      </p:sp>
    </p:spTree>
    <p:extLst>
      <p:ext uri="{BB962C8B-B14F-4D97-AF65-F5344CB8AC3E}">
        <p14:creationId xmlns:p14="http://schemas.microsoft.com/office/powerpoint/2010/main" val="377142702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C8F547-15AE-4030-985A-E5D44B4F7E24}"/>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9FA4984B-2694-46F8-B3F0-FDC0E29ECF87}"/>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9B35589D-ADD2-4362-9F3B-BA08390D86F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E1F6BD24-55B3-488D-8237-22309DAF19A2}"/>
              </a:ext>
            </a:extLst>
          </p:cNvPr>
          <p:cNvSpPr>
            <a:spLocks noGrp="1"/>
          </p:cNvSpPr>
          <p:nvPr>
            <p:ph type="dt" sz="half" idx="10"/>
          </p:nvPr>
        </p:nvSpPr>
        <p:spPr/>
        <p:txBody>
          <a:bodyPr/>
          <a:lstStyle/>
          <a:p>
            <a:fld id="{8E4733B6-6451-4C53-BB00-05C649D8F416}" type="datetimeFigureOut">
              <a:rPr lang="en-GB" smtClean="0"/>
              <a:t>25/08/2021</a:t>
            </a:fld>
            <a:endParaRPr lang="en-GB"/>
          </a:p>
        </p:txBody>
      </p:sp>
      <p:sp>
        <p:nvSpPr>
          <p:cNvPr id="6" name="Footer Placeholder 5">
            <a:extLst>
              <a:ext uri="{FF2B5EF4-FFF2-40B4-BE49-F238E27FC236}">
                <a16:creationId xmlns:a16="http://schemas.microsoft.com/office/drawing/2014/main" id="{5D238F3E-8919-4875-A3FD-324A83DED9AD}"/>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80DDECB3-E8DB-41F4-83F4-81A27EAB4F2C}"/>
              </a:ext>
            </a:extLst>
          </p:cNvPr>
          <p:cNvSpPr>
            <a:spLocks noGrp="1"/>
          </p:cNvSpPr>
          <p:nvPr>
            <p:ph type="sldNum" sz="quarter" idx="12"/>
          </p:nvPr>
        </p:nvSpPr>
        <p:spPr/>
        <p:txBody>
          <a:bodyPr/>
          <a:lstStyle/>
          <a:p>
            <a:fld id="{3A27D86C-B93D-40A7-B442-68D4DFE9D834}" type="slidenum">
              <a:rPr lang="en-GB" smtClean="0"/>
              <a:t>‹#›</a:t>
            </a:fld>
            <a:endParaRPr lang="en-GB"/>
          </a:p>
        </p:txBody>
      </p:sp>
    </p:spTree>
    <p:extLst>
      <p:ext uri="{BB962C8B-B14F-4D97-AF65-F5344CB8AC3E}">
        <p14:creationId xmlns:p14="http://schemas.microsoft.com/office/powerpoint/2010/main" val="91423157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99AF0336-7AED-4666-B710-D4004F796778}"/>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3BF3E84E-79B3-48A7-9EF0-0A49B45392A6}"/>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C4B899DE-64A1-41FB-9322-7402947843D5}"/>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E4733B6-6451-4C53-BB00-05C649D8F416}" type="datetimeFigureOut">
              <a:rPr lang="en-GB" smtClean="0"/>
              <a:t>25/08/2021</a:t>
            </a:fld>
            <a:endParaRPr lang="en-GB"/>
          </a:p>
        </p:txBody>
      </p:sp>
      <p:sp>
        <p:nvSpPr>
          <p:cNvPr id="5" name="Footer Placeholder 4">
            <a:extLst>
              <a:ext uri="{FF2B5EF4-FFF2-40B4-BE49-F238E27FC236}">
                <a16:creationId xmlns:a16="http://schemas.microsoft.com/office/drawing/2014/main" id="{5F7B14CD-DAD3-48E8-8AC4-B90A4B8B110D}"/>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5EF4AC7C-ABAB-4FEB-9097-036C686A300D}"/>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A27D86C-B93D-40A7-B442-68D4DFE9D834}" type="slidenum">
              <a:rPr lang="en-GB" smtClean="0"/>
              <a:t>‹#›</a:t>
            </a:fld>
            <a:endParaRPr lang="en-GB"/>
          </a:p>
        </p:txBody>
      </p:sp>
    </p:spTree>
    <p:extLst>
      <p:ext uri="{BB962C8B-B14F-4D97-AF65-F5344CB8AC3E}">
        <p14:creationId xmlns:p14="http://schemas.microsoft.com/office/powerpoint/2010/main" val="384952706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F5251A8E-1A1E-43C4-AE50-2A3D0B6C89B0}"/>
              </a:ext>
            </a:extLst>
          </p:cNvPr>
          <p:cNvSpPr>
            <a:spLocks noGrp="1"/>
          </p:cNvSpPr>
          <p:nvPr>
            <p:ph type="title"/>
          </p:nvPr>
        </p:nvSpPr>
        <p:spPr>
          <a:xfrm>
            <a:off x="838200" y="2766218"/>
            <a:ext cx="10515600" cy="1325563"/>
          </a:xfrm>
        </p:spPr>
        <p:txBody>
          <a:bodyPr>
            <a:normAutofit fontScale="90000"/>
          </a:bodyPr>
          <a:lstStyle/>
          <a:p>
            <a:pPr algn="ctr"/>
            <a:r>
              <a:rPr lang="en-GB" b="1" dirty="0"/>
              <a:t>Infant Feeding Survey Results</a:t>
            </a:r>
            <a:br>
              <a:rPr lang="en-GB" b="1" dirty="0"/>
            </a:br>
            <a:br>
              <a:rPr lang="en-GB" b="1" dirty="0"/>
            </a:br>
            <a:r>
              <a:rPr lang="en-GB" sz="3300" b="1" dirty="0"/>
              <a:t>431 </a:t>
            </a:r>
            <a:r>
              <a:rPr lang="en-GB" sz="3300" b="1" dirty="0">
                <a:ea typeface="+mj-lt"/>
                <a:cs typeface="+mj-lt"/>
              </a:rPr>
              <a:t>Respondents</a:t>
            </a:r>
            <a:br>
              <a:rPr lang="en-GB" sz="3300" b="1" dirty="0"/>
            </a:br>
            <a:endParaRPr lang="en-GB" b="1"/>
          </a:p>
        </p:txBody>
      </p:sp>
    </p:spTree>
    <p:extLst>
      <p:ext uri="{BB962C8B-B14F-4D97-AF65-F5344CB8AC3E}">
        <p14:creationId xmlns:p14="http://schemas.microsoft.com/office/powerpoint/2010/main" val="411847195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3CAA27-40F1-4532-89B4-BA4B8BE08120}"/>
              </a:ext>
            </a:extLst>
          </p:cNvPr>
          <p:cNvSpPr>
            <a:spLocks noGrp="1"/>
          </p:cNvSpPr>
          <p:nvPr>
            <p:ph type="title"/>
          </p:nvPr>
        </p:nvSpPr>
        <p:spPr>
          <a:xfrm>
            <a:off x="838200" y="365126"/>
            <a:ext cx="10515600" cy="655292"/>
          </a:xfrm>
        </p:spPr>
        <p:txBody>
          <a:bodyPr>
            <a:normAutofit/>
          </a:bodyPr>
          <a:lstStyle/>
          <a:p>
            <a:pPr algn="ctr"/>
            <a:r>
              <a:rPr lang="en-GB" sz="2500" b="1" i="0">
                <a:solidFill>
                  <a:srgbClr val="333E48"/>
                </a:solidFill>
                <a:effectLst/>
              </a:rPr>
              <a:t>Did you stay on a postnatal ward after the birth of your baby?</a:t>
            </a:r>
          </a:p>
        </p:txBody>
      </p:sp>
      <p:sp>
        <p:nvSpPr>
          <p:cNvPr id="11" name="TextBox 10">
            <a:extLst>
              <a:ext uri="{FF2B5EF4-FFF2-40B4-BE49-F238E27FC236}">
                <a16:creationId xmlns:a16="http://schemas.microsoft.com/office/drawing/2014/main" id="{51050B8A-2F9D-4399-A75D-0D42ACBC8785}"/>
              </a:ext>
            </a:extLst>
          </p:cNvPr>
          <p:cNvSpPr txBox="1"/>
          <p:nvPr/>
        </p:nvSpPr>
        <p:spPr>
          <a:xfrm>
            <a:off x="5264426" y="835752"/>
            <a:ext cx="1663148" cy="369332"/>
          </a:xfrm>
          <a:prstGeom prst="rect">
            <a:avLst/>
          </a:prstGeom>
          <a:noFill/>
        </p:spPr>
        <p:txBody>
          <a:bodyPr wrap="square" rtlCol="0">
            <a:spAutoFit/>
          </a:bodyPr>
          <a:lstStyle/>
          <a:p>
            <a:pPr algn="ctr"/>
            <a:r>
              <a:rPr lang="en-GB"/>
              <a:t>All Responses</a:t>
            </a:r>
          </a:p>
        </p:txBody>
      </p:sp>
      <p:pic>
        <p:nvPicPr>
          <p:cNvPr id="4" name="Picture 4" descr="Chart, bar chart&#10;&#10;Description automatically generated">
            <a:extLst>
              <a:ext uri="{FF2B5EF4-FFF2-40B4-BE49-F238E27FC236}">
                <a16:creationId xmlns:a16="http://schemas.microsoft.com/office/drawing/2014/main" id="{8CDF2CD3-7E57-429E-90E5-CE41BA4EEE45}"/>
              </a:ext>
            </a:extLst>
          </p:cNvPr>
          <p:cNvPicPr>
            <a:picLocks noChangeAspect="1"/>
          </p:cNvPicPr>
          <p:nvPr/>
        </p:nvPicPr>
        <p:blipFill rotWithShape="1">
          <a:blip r:embed="rId3"/>
          <a:srcRect l="23308" t="25259" r="20426" b="-346"/>
          <a:stretch/>
        </p:blipFill>
        <p:spPr>
          <a:xfrm>
            <a:off x="1331344" y="1497488"/>
            <a:ext cx="9961906" cy="4823846"/>
          </a:xfrm>
          <a:prstGeom prst="rect">
            <a:avLst/>
          </a:prstGeom>
        </p:spPr>
      </p:pic>
    </p:spTree>
    <p:extLst>
      <p:ext uri="{BB962C8B-B14F-4D97-AF65-F5344CB8AC3E}">
        <p14:creationId xmlns:p14="http://schemas.microsoft.com/office/powerpoint/2010/main" val="178947594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3CAA27-40F1-4532-89B4-BA4B8BE08120}"/>
              </a:ext>
            </a:extLst>
          </p:cNvPr>
          <p:cNvSpPr>
            <a:spLocks noGrp="1"/>
          </p:cNvSpPr>
          <p:nvPr>
            <p:ph type="title"/>
          </p:nvPr>
        </p:nvSpPr>
        <p:spPr>
          <a:xfrm>
            <a:off x="361376" y="138715"/>
            <a:ext cx="11767931" cy="860527"/>
          </a:xfrm>
        </p:spPr>
        <p:txBody>
          <a:bodyPr>
            <a:normAutofit/>
          </a:bodyPr>
          <a:lstStyle/>
          <a:p>
            <a:pPr algn="ctr"/>
            <a:r>
              <a:rPr lang="en-GB" sz="2500" b="1"/>
              <a:t>Once your baby was born, did you feel well informed and supported in your feeding decisions while on the postnatal ward?</a:t>
            </a:r>
          </a:p>
        </p:txBody>
      </p:sp>
      <p:sp>
        <p:nvSpPr>
          <p:cNvPr id="11" name="TextBox 10">
            <a:extLst>
              <a:ext uri="{FF2B5EF4-FFF2-40B4-BE49-F238E27FC236}">
                <a16:creationId xmlns:a16="http://schemas.microsoft.com/office/drawing/2014/main" id="{E3BEBE3C-F2A5-4AFC-AF4A-81EEAE04D448}"/>
              </a:ext>
            </a:extLst>
          </p:cNvPr>
          <p:cNvSpPr txBox="1"/>
          <p:nvPr/>
        </p:nvSpPr>
        <p:spPr>
          <a:xfrm>
            <a:off x="5264426" y="943684"/>
            <a:ext cx="1663148" cy="369332"/>
          </a:xfrm>
          <a:prstGeom prst="rect">
            <a:avLst/>
          </a:prstGeom>
          <a:noFill/>
        </p:spPr>
        <p:txBody>
          <a:bodyPr wrap="square" rtlCol="0">
            <a:spAutoFit/>
          </a:bodyPr>
          <a:lstStyle/>
          <a:p>
            <a:pPr algn="ctr"/>
            <a:r>
              <a:rPr lang="en-GB"/>
              <a:t>All Responses</a:t>
            </a:r>
          </a:p>
        </p:txBody>
      </p:sp>
      <p:pic>
        <p:nvPicPr>
          <p:cNvPr id="3" name="Picture 3" descr="Chart&#10;&#10;Description automatically generated">
            <a:extLst>
              <a:ext uri="{FF2B5EF4-FFF2-40B4-BE49-F238E27FC236}">
                <a16:creationId xmlns:a16="http://schemas.microsoft.com/office/drawing/2014/main" id="{CF64AB2C-BE4F-413F-BE4A-1F2355E7C67D}"/>
              </a:ext>
            </a:extLst>
          </p:cNvPr>
          <p:cNvPicPr>
            <a:picLocks noChangeAspect="1"/>
          </p:cNvPicPr>
          <p:nvPr/>
        </p:nvPicPr>
        <p:blipFill rotWithShape="1">
          <a:blip r:embed="rId3"/>
          <a:srcRect l="20000" t="21602" r="21806" b="1063"/>
          <a:stretch/>
        </p:blipFill>
        <p:spPr>
          <a:xfrm>
            <a:off x="2855344" y="1360208"/>
            <a:ext cx="6494944" cy="5497088"/>
          </a:xfrm>
          <a:prstGeom prst="rect">
            <a:avLst/>
          </a:prstGeom>
        </p:spPr>
      </p:pic>
      <p:sp>
        <p:nvSpPr>
          <p:cNvPr id="4" name="TextBox 3">
            <a:extLst>
              <a:ext uri="{FF2B5EF4-FFF2-40B4-BE49-F238E27FC236}">
                <a16:creationId xmlns:a16="http://schemas.microsoft.com/office/drawing/2014/main" id="{B96CA868-051B-4352-BB1E-99B1801EBF33}"/>
              </a:ext>
            </a:extLst>
          </p:cNvPr>
          <p:cNvSpPr txBox="1"/>
          <p:nvPr/>
        </p:nvSpPr>
        <p:spPr>
          <a:xfrm>
            <a:off x="2524666" y="2050211"/>
            <a:ext cx="1276710" cy="784830"/>
          </a:xfrm>
          <a:prstGeom prst="rect">
            <a:avLst/>
          </a:prstGeom>
          <a:solidFill>
            <a:schemeClr val="bg1">
              <a:lumMod val="95000"/>
            </a:schemeClr>
          </a:solid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sz="1500"/>
              <a:t>Informed (enough information)</a:t>
            </a:r>
          </a:p>
        </p:txBody>
      </p:sp>
      <p:sp>
        <p:nvSpPr>
          <p:cNvPr id="7" name="TextBox 6">
            <a:extLst>
              <a:ext uri="{FF2B5EF4-FFF2-40B4-BE49-F238E27FC236}">
                <a16:creationId xmlns:a16="http://schemas.microsoft.com/office/drawing/2014/main" id="{F42FF11D-137B-49A6-A14D-2B3F5302CFED}"/>
              </a:ext>
            </a:extLst>
          </p:cNvPr>
          <p:cNvSpPr txBox="1"/>
          <p:nvPr/>
        </p:nvSpPr>
        <p:spPr>
          <a:xfrm>
            <a:off x="2524665" y="4034286"/>
            <a:ext cx="1276710" cy="1246495"/>
          </a:xfrm>
          <a:prstGeom prst="rect">
            <a:avLst/>
          </a:prstGeom>
          <a:solidFill>
            <a:schemeClr val="bg1">
              <a:lumMod val="95000"/>
            </a:schemeClr>
          </a:solid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sz="1500" dirty="0"/>
              <a:t>Supported (encouraged/given practical </a:t>
            </a:r>
            <a:r>
              <a:rPr lang="en-GB" sz="1500"/>
              <a:t>advice etc)</a:t>
            </a:r>
          </a:p>
        </p:txBody>
      </p:sp>
    </p:spTree>
    <p:extLst>
      <p:ext uri="{BB962C8B-B14F-4D97-AF65-F5344CB8AC3E}">
        <p14:creationId xmlns:p14="http://schemas.microsoft.com/office/powerpoint/2010/main" val="247095241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3CAA27-40F1-4532-89B4-BA4B8BE08120}"/>
              </a:ext>
            </a:extLst>
          </p:cNvPr>
          <p:cNvSpPr>
            <a:spLocks noGrp="1"/>
          </p:cNvSpPr>
          <p:nvPr>
            <p:ph type="title"/>
          </p:nvPr>
        </p:nvSpPr>
        <p:spPr>
          <a:xfrm>
            <a:off x="265043" y="212899"/>
            <a:ext cx="11767931" cy="979797"/>
          </a:xfrm>
        </p:spPr>
        <p:txBody>
          <a:bodyPr>
            <a:normAutofit/>
          </a:bodyPr>
          <a:lstStyle/>
          <a:p>
            <a:pPr algn="ctr"/>
            <a:r>
              <a:rPr lang="en-GB" sz="2500" b="1"/>
              <a:t>While on the postnatal ward did you feel you received/could receive the same amount of support overnight (compared to during the day)?</a:t>
            </a:r>
          </a:p>
        </p:txBody>
      </p:sp>
      <p:sp>
        <p:nvSpPr>
          <p:cNvPr id="11" name="TextBox 10">
            <a:extLst>
              <a:ext uri="{FF2B5EF4-FFF2-40B4-BE49-F238E27FC236}">
                <a16:creationId xmlns:a16="http://schemas.microsoft.com/office/drawing/2014/main" id="{0ADA1187-E4B4-4DD1-94CB-9FE20A51E9D8}"/>
              </a:ext>
            </a:extLst>
          </p:cNvPr>
          <p:cNvSpPr txBox="1"/>
          <p:nvPr/>
        </p:nvSpPr>
        <p:spPr>
          <a:xfrm>
            <a:off x="4897902" y="1032702"/>
            <a:ext cx="1663148" cy="369332"/>
          </a:xfrm>
          <a:prstGeom prst="rect">
            <a:avLst/>
          </a:prstGeom>
          <a:noFill/>
        </p:spPr>
        <p:txBody>
          <a:bodyPr wrap="square" rtlCol="0">
            <a:spAutoFit/>
          </a:bodyPr>
          <a:lstStyle/>
          <a:p>
            <a:pPr algn="ctr"/>
            <a:r>
              <a:rPr lang="en-GB"/>
              <a:t>All Responses</a:t>
            </a:r>
          </a:p>
        </p:txBody>
      </p:sp>
      <p:pic>
        <p:nvPicPr>
          <p:cNvPr id="3" name="Picture 3" descr="Chart, bar chart&#10;&#10;Description automatically generated">
            <a:extLst>
              <a:ext uri="{FF2B5EF4-FFF2-40B4-BE49-F238E27FC236}">
                <a16:creationId xmlns:a16="http://schemas.microsoft.com/office/drawing/2014/main" id="{D4216B4E-9DAB-4B20-858C-B58EAC3D47C8}"/>
              </a:ext>
            </a:extLst>
          </p:cNvPr>
          <p:cNvPicPr>
            <a:picLocks noChangeAspect="1"/>
          </p:cNvPicPr>
          <p:nvPr/>
        </p:nvPicPr>
        <p:blipFill rotWithShape="1">
          <a:blip r:embed="rId3"/>
          <a:srcRect l="21131" t="26782" r="20635" b="1927"/>
          <a:stretch/>
        </p:blipFill>
        <p:spPr>
          <a:xfrm>
            <a:off x="1877682" y="1409510"/>
            <a:ext cx="8449465" cy="5330417"/>
          </a:xfrm>
          <a:prstGeom prst="rect">
            <a:avLst/>
          </a:prstGeom>
        </p:spPr>
      </p:pic>
    </p:spTree>
    <p:extLst>
      <p:ext uri="{BB962C8B-B14F-4D97-AF65-F5344CB8AC3E}">
        <p14:creationId xmlns:p14="http://schemas.microsoft.com/office/powerpoint/2010/main" val="29983047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3CAA27-40F1-4532-89B4-BA4B8BE08120}"/>
              </a:ext>
            </a:extLst>
          </p:cNvPr>
          <p:cNvSpPr>
            <a:spLocks noGrp="1"/>
          </p:cNvSpPr>
          <p:nvPr>
            <p:ph type="title"/>
          </p:nvPr>
        </p:nvSpPr>
        <p:spPr>
          <a:xfrm>
            <a:off x="265043" y="212899"/>
            <a:ext cx="11767931" cy="581925"/>
          </a:xfrm>
        </p:spPr>
        <p:txBody>
          <a:bodyPr>
            <a:normAutofit/>
          </a:bodyPr>
          <a:lstStyle/>
          <a:p>
            <a:pPr algn="ctr"/>
            <a:r>
              <a:rPr lang="en-GB" sz="2500" b="1"/>
              <a:t>Did your baby spend time in a Neonatal Intensive Care Unit (NICU)? (Select all that apply)</a:t>
            </a:r>
          </a:p>
        </p:txBody>
      </p:sp>
      <p:sp>
        <p:nvSpPr>
          <p:cNvPr id="10" name="TextBox 9">
            <a:extLst>
              <a:ext uri="{FF2B5EF4-FFF2-40B4-BE49-F238E27FC236}">
                <a16:creationId xmlns:a16="http://schemas.microsoft.com/office/drawing/2014/main" id="{BA939C01-8886-40E8-8143-7B5D38308AFB}"/>
              </a:ext>
            </a:extLst>
          </p:cNvPr>
          <p:cNvSpPr txBox="1"/>
          <p:nvPr/>
        </p:nvSpPr>
        <p:spPr>
          <a:xfrm>
            <a:off x="5121964" y="875811"/>
            <a:ext cx="2054087" cy="369332"/>
          </a:xfrm>
          <a:prstGeom prst="rect">
            <a:avLst/>
          </a:prstGeom>
          <a:noFill/>
        </p:spPr>
        <p:txBody>
          <a:bodyPr wrap="square" rtlCol="0">
            <a:spAutoFit/>
          </a:bodyPr>
          <a:lstStyle/>
          <a:p>
            <a:pPr algn="ctr"/>
            <a:r>
              <a:rPr lang="en-GB"/>
              <a:t>2021 &amp; 2020 Births</a:t>
            </a:r>
          </a:p>
        </p:txBody>
      </p:sp>
      <p:pic>
        <p:nvPicPr>
          <p:cNvPr id="5" name="Picture 5" descr="Chart&#10;&#10;Description automatically generated">
            <a:extLst>
              <a:ext uri="{FF2B5EF4-FFF2-40B4-BE49-F238E27FC236}">
                <a16:creationId xmlns:a16="http://schemas.microsoft.com/office/drawing/2014/main" id="{5CDF966A-654A-424D-BA91-C3B6630B04D8}"/>
              </a:ext>
            </a:extLst>
          </p:cNvPr>
          <p:cNvPicPr>
            <a:picLocks noChangeAspect="1"/>
          </p:cNvPicPr>
          <p:nvPr/>
        </p:nvPicPr>
        <p:blipFill rotWithShape="1">
          <a:blip r:embed="rId3"/>
          <a:srcRect l="16185" t="24434" r="20694" b="-452"/>
          <a:stretch/>
        </p:blipFill>
        <p:spPr>
          <a:xfrm>
            <a:off x="1820173" y="1165097"/>
            <a:ext cx="9268617" cy="5699734"/>
          </a:xfrm>
          <a:prstGeom prst="rect">
            <a:avLst/>
          </a:prstGeom>
        </p:spPr>
      </p:pic>
    </p:spTree>
    <p:extLst>
      <p:ext uri="{BB962C8B-B14F-4D97-AF65-F5344CB8AC3E}">
        <p14:creationId xmlns:p14="http://schemas.microsoft.com/office/powerpoint/2010/main" val="51895215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3CAA27-40F1-4532-89B4-BA4B8BE08120}"/>
              </a:ext>
            </a:extLst>
          </p:cNvPr>
          <p:cNvSpPr>
            <a:spLocks noGrp="1"/>
          </p:cNvSpPr>
          <p:nvPr>
            <p:ph type="title"/>
          </p:nvPr>
        </p:nvSpPr>
        <p:spPr>
          <a:xfrm>
            <a:off x="265043" y="212899"/>
            <a:ext cx="11767931" cy="887031"/>
          </a:xfrm>
        </p:spPr>
        <p:txBody>
          <a:bodyPr>
            <a:normAutofit/>
          </a:bodyPr>
          <a:lstStyle/>
          <a:p>
            <a:pPr algn="ctr"/>
            <a:r>
              <a:rPr lang="en-GB" sz="2500" b="1"/>
              <a:t>Did you feel well informed and supported in your feeding choices for your baby while on NICU?</a:t>
            </a:r>
          </a:p>
        </p:txBody>
      </p:sp>
      <p:sp>
        <p:nvSpPr>
          <p:cNvPr id="10" name="TextBox 9">
            <a:extLst>
              <a:ext uri="{FF2B5EF4-FFF2-40B4-BE49-F238E27FC236}">
                <a16:creationId xmlns:a16="http://schemas.microsoft.com/office/drawing/2014/main" id="{5C6FD7C9-C7BA-42E3-AD41-1CA401D3A0C8}"/>
              </a:ext>
            </a:extLst>
          </p:cNvPr>
          <p:cNvSpPr txBox="1"/>
          <p:nvPr/>
        </p:nvSpPr>
        <p:spPr>
          <a:xfrm>
            <a:off x="5068956" y="1037810"/>
            <a:ext cx="2054087" cy="369332"/>
          </a:xfrm>
          <a:prstGeom prst="rect">
            <a:avLst/>
          </a:prstGeom>
          <a:noFill/>
        </p:spPr>
        <p:txBody>
          <a:bodyPr wrap="square" rtlCol="0">
            <a:spAutoFit/>
          </a:bodyPr>
          <a:lstStyle/>
          <a:p>
            <a:pPr algn="ctr"/>
            <a:r>
              <a:rPr lang="en-GB"/>
              <a:t>2021 &amp; 2020 Births</a:t>
            </a:r>
          </a:p>
        </p:txBody>
      </p:sp>
      <p:pic>
        <p:nvPicPr>
          <p:cNvPr id="6" name="Picture 6" descr="Chart, bar chart&#10;&#10;Description automatically generated">
            <a:extLst>
              <a:ext uri="{FF2B5EF4-FFF2-40B4-BE49-F238E27FC236}">
                <a16:creationId xmlns:a16="http://schemas.microsoft.com/office/drawing/2014/main" id="{12282B24-736C-496E-8851-D71286CACD37}"/>
              </a:ext>
            </a:extLst>
          </p:cNvPr>
          <p:cNvPicPr>
            <a:picLocks noChangeAspect="1"/>
          </p:cNvPicPr>
          <p:nvPr/>
        </p:nvPicPr>
        <p:blipFill rotWithShape="1">
          <a:blip r:embed="rId3"/>
          <a:srcRect l="17868" t="22716" r="17241" b="-494"/>
          <a:stretch/>
        </p:blipFill>
        <p:spPr>
          <a:xfrm>
            <a:off x="2567797" y="1410589"/>
            <a:ext cx="7186823" cy="5443330"/>
          </a:xfrm>
          <a:prstGeom prst="rect">
            <a:avLst/>
          </a:prstGeom>
        </p:spPr>
      </p:pic>
      <p:sp>
        <p:nvSpPr>
          <p:cNvPr id="7" name="TextBox 6">
            <a:extLst>
              <a:ext uri="{FF2B5EF4-FFF2-40B4-BE49-F238E27FC236}">
                <a16:creationId xmlns:a16="http://schemas.microsoft.com/office/drawing/2014/main" id="{273FB7CC-68B8-4588-8AB2-7EDDF786213B}"/>
              </a:ext>
            </a:extLst>
          </p:cNvPr>
          <p:cNvSpPr txBox="1"/>
          <p:nvPr/>
        </p:nvSpPr>
        <p:spPr>
          <a:xfrm>
            <a:off x="2452779" y="2064588"/>
            <a:ext cx="1276710" cy="784830"/>
          </a:xfrm>
          <a:prstGeom prst="rect">
            <a:avLst/>
          </a:prstGeom>
          <a:solidFill>
            <a:schemeClr val="bg1">
              <a:lumMod val="95000"/>
            </a:schemeClr>
          </a:solid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sz="1500"/>
              <a:t>Informed (enough information)</a:t>
            </a:r>
          </a:p>
        </p:txBody>
      </p:sp>
      <p:sp>
        <p:nvSpPr>
          <p:cNvPr id="12" name="TextBox 11">
            <a:extLst>
              <a:ext uri="{FF2B5EF4-FFF2-40B4-BE49-F238E27FC236}">
                <a16:creationId xmlns:a16="http://schemas.microsoft.com/office/drawing/2014/main" id="{B68A23A6-C807-4706-AF51-9027A0F94BD8}"/>
              </a:ext>
            </a:extLst>
          </p:cNvPr>
          <p:cNvSpPr txBox="1"/>
          <p:nvPr/>
        </p:nvSpPr>
        <p:spPr>
          <a:xfrm>
            <a:off x="2452778" y="4034286"/>
            <a:ext cx="1276710" cy="1246495"/>
          </a:xfrm>
          <a:prstGeom prst="rect">
            <a:avLst/>
          </a:prstGeom>
          <a:solidFill>
            <a:schemeClr val="bg1">
              <a:lumMod val="95000"/>
            </a:schemeClr>
          </a:solid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sz="1500" dirty="0"/>
              <a:t>Supported (encouraged/given practical </a:t>
            </a:r>
            <a:r>
              <a:rPr lang="en-GB" sz="1500"/>
              <a:t>advice etc)</a:t>
            </a:r>
          </a:p>
        </p:txBody>
      </p:sp>
    </p:spTree>
    <p:extLst>
      <p:ext uri="{BB962C8B-B14F-4D97-AF65-F5344CB8AC3E}">
        <p14:creationId xmlns:p14="http://schemas.microsoft.com/office/powerpoint/2010/main" val="384244732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3CAA27-40F1-4532-89B4-BA4B8BE08120}"/>
              </a:ext>
            </a:extLst>
          </p:cNvPr>
          <p:cNvSpPr>
            <a:spLocks noGrp="1"/>
          </p:cNvSpPr>
          <p:nvPr>
            <p:ph type="title"/>
          </p:nvPr>
        </p:nvSpPr>
        <p:spPr>
          <a:xfrm>
            <a:off x="265043" y="212900"/>
            <a:ext cx="11767931" cy="994852"/>
          </a:xfrm>
        </p:spPr>
        <p:txBody>
          <a:bodyPr>
            <a:normAutofit/>
          </a:bodyPr>
          <a:lstStyle/>
          <a:p>
            <a:pPr algn="ctr"/>
            <a:r>
              <a:rPr lang="en-GB" sz="2500" b="1" i="0">
                <a:solidFill>
                  <a:srgbClr val="333E48"/>
                </a:solidFill>
                <a:effectLst/>
              </a:rPr>
              <a:t>Did you feel you were given consistent information from all Health Care Professionals about feeding your baby (however you chose) when on NICU?</a:t>
            </a:r>
          </a:p>
        </p:txBody>
      </p:sp>
      <p:sp>
        <p:nvSpPr>
          <p:cNvPr id="10" name="TextBox 9">
            <a:extLst>
              <a:ext uri="{FF2B5EF4-FFF2-40B4-BE49-F238E27FC236}">
                <a16:creationId xmlns:a16="http://schemas.microsoft.com/office/drawing/2014/main" id="{B555CF2D-D7E2-4E40-A681-AD7676C97494}"/>
              </a:ext>
            </a:extLst>
          </p:cNvPr>
          <p:cNvSpPr txBox="1"/>
          <p:nvPr/>
        </p:nvSpPr>
        <p:spPr>
          <a:xfrm>
            <a:off x="5121964" y="1126849"/>
            <a:ext cx="2054087" cy="369332"/>
          </a:xfrm>
          <a:prstGeom prst="rect">
            <a:avLst/>
          </a:prstGeom>
          <a:noFill/>
        </p:spPr>
        <p:txBody>
          <a:bodyPr wrap="square" rtlCol="0">
            <a:spAutoFit/>
          </a:bodyPr>
          <a:lstStyle/>
          <a:p>
            <a:pPr algn="ctr"/>
            <a:r>
              <a:rPr lang="en-GB"/>
              <a:t>2021 &amp; 2020 Births</a:t>
            </a:r>
          </a:p>
        </p:txBody>
      </p:sp>
      <p:pic>
        <p:nvPicPr>
          <p:cNvPr id="5" name="Picture 5" descr="Chart, bar chart&#10;&#10;Description automatically generated">
            <a:extLst>
              <a:ext uri="{FF2B5EF4-FFF2-40B4-BE49-F238E27FC236}">
                <a16:creationId xmlns:a16="http://schemas.microsoft.com/office/drawing/2014/main" id="{6AFBFB1A-4056-4F63-AD17-9942B2BBADA9}"/>
              </a:ext>
            </a:extLst>
          </p:cNvPr>
          <p:cNvPicPr>
            <a:picLocks noChangeAspect="1"/>
          </p:cNvPicPr>
          <p:nvPr/>
        </p:nvPicPr>
        <p:blipFill rotWithShape="1">
          <a:blip r:embed="rId3"/>
          <a:srcRect l="23066" t="28797" r="21845" b="316"/>
          <a:stretch/>
        </p:blipFill>
        <p:spPr>
          <a:xfrm>
            <a:off x="1417608" y="1605503"/>
            <a:ext cx="9487483" cy="5258677"/>
          </a:xfrm>
          <a:prstGeom prst="rect">
            <a:avLst/>
          </a:prstGeom>
        </p:spPr>
      </p:pic>
    </p:spTree>
    <p:extLst>
      <p:ext uri="{BB962C8B-B14F-4D97-AF65-F5344CB8AC3E}">
        <p14:creationId xmlns:p14="http://schemas.microsoft.com/office/powerpoint/2010/main" val="7154556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3CAA27-40F1-4532-89B4-BA4B8BE08120}"/>
              </a:ext>
            </a:extLst>
          </p:cNvPr>
          <p:cNvSpPr>
            <a:spLocks noGrp="1"/>
          </p:cNvSpPr>
          <p:nvPr>
            <p:ph type="title"/>
          </p:nvPr>
        </p:nvSpPr>
        <p:spPr>
          <a:xfrm>
            <a:off x="265043" y="212900"/>
            <a:ext cx="11767931" cy="926788"/>
          </a:xfrm>
        </p:spPr>
        <p:txBody>
          <a:bodyPr>
            <a:normAutofit/>
          </a:bodyPr>
          <a:lstStyle/>
          <a:p>
            <a:pPr algn="ctr"/>
            <a:r>
              <a:rPr lang="en-GB" sz="2500" b="1" i="0">
                <a:solidFill>
                  <a:srgbClr val="333E48"/>
                </a:solidFill>
                <a:effectLst/>
              </a:rPr>
              <a:t>If your baby had top up feed during their stay on NICU did you feel supported in moving to breastfeeding your baby once at home?</a:t>
            </a:r>
          </a:p>
        </p:txBody>
      </p:sp>
      <p:sp>
        <p:nvSpPr>
          <p:cNvPr id="12" name="TextBox 11">
            <a:extLst>
              <a:ext uri="{FF2B5EF4-FFF2-40B4-BE49-F238E27FC236}">
                <a16:creationId xmlns:a16="http://schemas.microsoft.com/office/drawing/2014/main" id="{0DB597A2-A617-4471-BB0A-D487B7820CFB}"/>
              </a:ext>
            </a:extLst>
          </p:cNvPr>
          <p:cNvSpPr txBox="1"/>
          <p:nvPr/>
        </p:nvSpPr>
        <p:spPr>
          <a:xfrm>
            <a:off x="5327501" y="1039047"/>
            <a:ext cx="2054087" cy="369332"/>
          </a:xfrm>
          <a:prstGeom prst="rect">
            <a:avLst/>
          </a:prstGeom>
          <a:noFill/>
        </p:spPr>
        <p:txBody>
          <a:bodyPr wrap="square" rtlCol="0">
            <a:spAutoFit/>
          </a:bodyPr>
          <a:lstStyle/>
          <a:p>
            <a:pPr algn="ctr"/>
            <a:r>
              <a:rPr lang="en-GB"/>
              <a:t>2021 &amp; 2020 Births</a:t>
            </a:r>
          </a:p>
        </p:txBody>
      </p:sp>
      <p:pic>
        <p:nvPicPr>
          <p:cNvPr id="5" name="Picture 5" descr="Chart&#10;&#10;Description automatically generated">
            <a:extLst>
              <a:ext uri="{FF2B5EF4-FFF2-40B4-BE49-F238E27FC236}">
                <a16:creationId xmlns:a16="http://schemas.microsoft.com/office/drawing/2014/main" id="{8619E443-A1A2-4625-9CEA-8F5DAB133336}"/>
              </a:ext>
            </a:extLst>
          </p:cNvPr>
          <p:cNvPicPr>
            <a:picLocks noChangeAspect="1"/>
          </p:cNvPicPr>
          <p:nvPr/>
        </p:nvPicPr>
        <p:blipFill rotWithShape="1">
          <a:blip r:embed="rId3"/>
          <a:srcRect l="21348" t="26295" r="20940" b="3607"/>
          <a:stretch/>
        </p:blipFill>
        <p:spPr>
          <a:xfrm>
            <a:off x="1805795" y="1412590"/>
            <a:ext cx="8697078" cy="5442798"/>
          </a:xfrm>
          <a:prstGeom prst="rect">
            <a:avLst/>
          </a:prstGeom>
        </p:spPr>
      </p:pic>
    </p:spTree>
    <p:extLst>
      <p:ext uri="{BB962C8B-B14F-4D97-AF65-F5344CB8AC3E}">
        <p14:creationId xmlns:p14="http://schemas.microsoft.com/office/powerpoint/2010/main" val="69385454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3CAA27-40F1-4532-89B4-BA4B8BE08120}"/>
              </a:ext>
            </a:extLst>
          </p:cNvPr>
          <p:cNvSpPr>
            <a:spLocks noGrp="1"/>
          </p:cNvSpPr>
          <p:nvPr>
            <p:ph type="title"/>
          </p:nvPr>
        </p:nvSpPr>
        <p:spPr>
          <a:xfrm>
            <a:off x="265043" y="212899"/>
            <a:ext cx="11767931" cy="582231"/>
          </a:xfrm>
        </p:spPr>
        <p:txBody>
          <a:bodyPr>
            <a:normAutofit/>
          </a:bodyPr>
          <a:lstStyle/>
          <a:p>
            <a:pPr algn="ctr"/>
            <a:r>
              <a:rPr lang="en-GB" sz="2500" b="1" i="0">
                <a:solidFill>
                  <a:srgbClr val="333E48"/>
                </a:solidFill>
                <a:effectLst/>
              </a:rPr>
              <a:t>If you experienced challenges in feeding your baby once at home, did you…</a:t>
            </a:r>
          </a:p>
        </p:txBody>
      </p:sp>
      <p:sp>
        <p:nvSpPr>
          <p:cNvPr id="14" name="TextBox 13">
            <a:extLst>
              <a:ext uri="{FF2B5EF4-FFF2-40B4-BE49-F238E27FC236}">
                <a16:creationId xmlns:a16="http://schemas.microsoft.com/office/drawing/2014/main" id="{9FDD8096-4B78-4D29-8991-B86D3DDDCE66}"/>
              </a:ext>
            </a:extLst>
          </p:cNvPr>
          <p:cNvSpPr txBox="1"/>
          <p:nvPr/>
        </p:nvSpPr>
        <p:spPr>
          <a:xfrm>
            <a:off x="5121964" y="703301"/>
            <a:ext cx="2054087" cy="369332"/>
          </a:xfrm>
          <a:prstGeom prst="rect">
            <a:avLst/>
          </a:prstGeom>
          <a:noFill/>
        </p:spPr>
        <p:txBody>
          <a:bodyPr wrap="square" rtlCol="0">
            <a:spAutoFit/>
          </a:bodyPr>
          <a:lstStyle/>
          <a:p>
            <a:pPr algn="ctr"/>
            <a:r>
              <a:rPr lang="en-GB"/>
              <a:t>2021 &amp; 2020 Births</a:t>
            </a:r>
          </a:p>
        </p:txBody>
      </p:sp>
      <p:pic>
        <p:nvPicPr>
          <p:cNvPr id="3" name="Picture 3" descr="Graphical user interface, application, Word&#10;&#10;Description automatically generated">
            <a:extLst>
              <a:ext uri="{FF2B5EF4-FFF2-40B4-BE49-F238E27FC236}">
                <a16:creationId xmlns:a16="http://schemas.microsoft.com/office/drawing/2014/main" id="{F02A6035-1116-421A-B7C1-425813825B6E}"/>
              </a:ext>
            </a:extLst>
          </p:cNvPr>
          <p:cNvPicPr>
            <a:picLocks noChangeAspect="1"/>
          </p:cNvPicPr>
          <p:nvPr/>
        </p:nvPicPr>
        <p:blipFill rotWithShape="1">
          <a:blip r:embed="rId3"/>
          <a:srcRect l="64421" t="35327" r="13547" b="29708"/>
          <a:stretch/>
        </p:blipFill>
        <p:spPr>
          <a:xfrm>
            <a:off x="713118" y="1152276"/>
            <a:ext cx="10885961" cy="5708134"/>
          </a:xfrm>
          <a:prstGeom prst="rect">
            <a:avLst/>
          </a:prstGeom>
        </p:spPr>
      </p:pic>
    </p:spTree>
    <p:extLst>
      <p:ext uri="{BB962C8B-B14F-4D97-AF65-F5344CB8AC3E}">
        <p14:creationId xmlns:p14="http://schemas.microsoft.com/office/powerpoint/2010/main" val="128680211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3CAA27-40F1-4532-89B4-BA4B8BE08120}"/>
              </a:ext>
            </a:extLst>
          </p:cNvPr>
          <p:cNvSpPr>
            <a:spLocks noGrp="1"/>
          </p:cNvSpPr>
          <p:nvPr>
            <p:ph type="title"/>
          </p:nvPr>
        </p:nvSpPr>
        <p:spPr>
          <a:xfrm>
            <a:off x="265043" y="212900"/>
            <a:ext cx="11767931" cy="926788"/>
          </a:xfrm>
        </p:spPr>
        <p:txBody>
          <a:bodyPr>
            <a:normAutofit/>
          </a:bodyPr>
          <a:lstStyle/>
          <a:p>
            <a:pPr algn="ctr"/>
            <a:r>
              <a:rPr lang="en-GB" sz="2500" b="1" i="0">
                <a:solidFill>
                  <a:srgbClr val="333E48"/>
                </a:solidFill>
                <a:effectLst/>
              </a:rPr>
              <a:t>Did you feel you were given consistent information from all Health Care Professionals regarding postnatal feeding support once at home?</a:t>
            </a:r>
          </a:p>
        </p:txBody>
      </p:sp>
      <p:sp>
        <p:nvSpPr>
          <p:cNvPr id="11" name="TextBox 10">
            <a:extLst>
              <a:ext uri="{FF2B5EF4-FFF2-40B4-BE49-F238E27FC236}">
                <a16:creationId xmlns:a16="http://schemas.microsoft.com/office/drawing/2014/main" id="{23C3046E-5A6E-4BC7-B422-B7E13BB74AAC}"/>
              </a:ext>
            </a:extLst>
          </p:cNvPr>
          <p:cNvSpPr txBox="1"/>
          <p:nvPr/>
        </p:nvSpPr>
        <p:spPr>
          <a:xfrm>
            <a:off x="5042791" y="994534"/>
            <a:ext cx="1663148" cy="369332"/>
          </a:xfrm>
          <a:prstGeom prst="rect">
            <a:avLst/>
          </a:prstGeom>
          <a:noFill/>
        </p:spPr>
        <p:txBody>
          <a:bodyPr wrap="square" rtlCol="0">
            <a:spAutoFit/>
          </a:bodyPr>
          <a:lstStyle/>
          <a:p>
            <a:pPr algn="ctr"/>
            <a:r>
              <a:rPr lang="en-GB"/>
              <a:t>All Responses</a:t>
            </a:r>
          </a:p>
        </p:txBody>
      </p:sp>
      <p:pic>
        <p:nvPicPr>
          <p:cNvPr id="5" name="Picture 5" descr="Chart, bar chart&#10;&#10;Description automatically generated">
            <a:extLst>
              <a:ext uri="{FF2B5EF4-FFF2-40B4-BE49-F238E27FC236}">
                <a16:creationId xmlns:a16="http://schemas.microsoft.com/office/drawing/2014/main" id="{CF01739E-CB1F-4C63-B545-89FC35543873}"/>
              </a:ext>
            </a:extLst>
          </p:cNvPr>
          <p:cNvPicPr>
            <a:picLocks noChangeAspect="1"/>
          </p:cNvPicPr>
          <p:nvPr/>
        </p:nvPicPr>
        <p:blipFill rotWithShape="1">
          <a:blip r:embed="rId3"/>
          <a:srcRect l="22548" t="30909" r="21081" b="2545"/>
          <a:stretch/>
        </p:blipFill>
        <p:spPr>
          <a:xfrm>
            <a:off x="900021" y="1461729"/>
            <a:ext cx="10500749" cy="5273660"/>
          </a:xfrm>
          <a:prstGeom prst="rect">
            <a:avLst/>
          </a:prstGeom>
        </p:spPr>
      </p:pic>
    </p:spTree>
    <p:extLst>
      <p:ext uri="{BB962C8B-B14F-4D97-AF65-F5344CB8AC3E}">
        <p14:creationId xmlns:p14="http://schemas.microsoft.com/office/powerpoint/2010/main" val="130426364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3CAA27-40F1-4532-89B4-BA4B8BE08120}"/>
              </a:ext>
            </a:extLst>
          </p:cNvPr>
          <p:cNvSpPr>
            <a:spLocks noGrp="1"/>
          </p:cNvSpPr>
          <p:nvPr>
            <p:ph type="title"/>
          </p:nvPr>
        </p:nvSpPr>
        <p:spPr>
          <a:xfrm>
            <a:off x="265043" y="212900"/>
            <a:ext cx="11767931" cy="926788"/>
          </a:xfrm>
        </p:spPr>
        <p:txBody>
          <a:bodyPr>
            <a:normAutofit/>
          </a:bodyPr>
          <a:lstStyle/>
          <a:p>
            <a:pPr algn="ctr"/>
            <a:r>
              <a:rPr lang="en-GB" sz="2500" b="1" i="0">
                <a:solidFill>
                  <a:srgbClr val="333E48"/>
                </a:solidFill>
                <a:effectLst/>
              </a:rPr>
              <a:t>Did you feel you were given consistent information from all Health Care Professionals regarding Tongue Tie?</a:t>
            </a:r>
          </a:p>
        </p:txBody>
      </p:sp>
      <p:sp>
        <p:nvSpPr>
          <p:cNvPr id="9" name="TextBox 8">
            <a:extLst>
              <a:ext uri="{FF2B5EF4-FFF2-40B4-BE49-F238E27FC236}">
                <a16:creationId xmlns:a16="http://schemas.microsoft.com/office/drawing/2014/main" id="{0BC72C52-F439-4EC4-8395-391EABD3F5F7}"/>
              </a:ext>
            </a:extLst>
          </p:cNvPr>
          <p:cNvSpPr txBox="1"/>
          <p:nvPr/>
        </p:nvSpPr>
        <p:spPr>
          <a:xfrm>
            <a:off x="5272829" y="1023288"/>
            <a:ext cx="1663148" cy="369332"/>
          </a:xfrm>
          <a:prstGeom prst="rect">
            <a:avLst/>
          </a:prstGeom>
          <a:noFill/>
        </p:spPr>
        <p:txBody>
          <a:bodyPr wrap="square" rtlCol="0">
            <a:spAutoFit/>
          </a:bodyPr>
          <a:lstStyle/>
          <a:p>
            <a:pPr algn="ctr"/>
            <a:r>
              <a:rPr lang="en-GB"/>
              <a:t>All Responses</a:t>
            </a:r>
          </a:p>
        </p:txBody>
      </p:sp>
      <p:pic>
        <p:nvPicPr>
          <p:cNvPr id="3" name="Picture 3" descr="Chart, bar chart&#10;&#10;Description automatically generated">
            <a:extLst>
              <a:ext uri="{FF2B5EF4-FFF2-40B4-BE49-F238E27FC236}">
                <a16:creationId xmlns:a16="http://schemas.microsoft.com/office/drawing/2014/main" id="{6161CF4B-38AB-40AC-9ACD-EEB556CA4A57}"/>
              </a:ext>
            </a:extLst>
          </p:cNvPr>
          <p:cNvPicPr>
            <a:picLocks noChangeAspect="1"/>
          </p:cNvPicPr>
          <p:nvPr/>
        </p:nvPicPr>
        <p:blipFill rotWithShape="1">
          <a:blip r:embed="rId3"/>
          <a:srcRect l="21918" t="27027" r="22016" b="2436"/>
          <a:stretch/>
        </p:blipFill>
        <p:spPr>
          <a:xfrm>
            <a:off x="1971544" y="1596416"/>
            <a:ext cx="8244767" cy="5264118"/>
          </a:xfrm>
          <a:prstGeom prst="rect">
            <a:avLst/>
          </a:prstGeom>
        </p:spPr>
      </p:pic>
    </p:spTree>
    <p:extLst>
      <p:ext uri="{BB962C8B-B14F-4D97-AF65-F5344CB8AC3E}">
        <p14:creationId xmlns:p14="http://schemas.microsoft.com/office/powerpoint/2010/main" val="382342510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3CAA27-40F1-4532-89B4-BA4B8BE08120}"/>
              </a:ext>
            </a:extLst>
          </p:cNvPr>
          <p:cNvSpPr>
            <a:spLocks noGrp="1"/>
          </p:cNvSpPr>
          <p:nvPr>
            <p:ph type="title"/>
          </p:nvPr>
        </p:nvSpPr>
        <p:spPr>
          <a:xfrm>
            <a:off x="838200" y="112249"/>
            <a:ext cx="10515600" cy="510231"/>
          </a:xfrm>
        </p:spPr>
        <p:txBody>
          <a:bodyPr>
            <a:normAutofit/>
          </a:bodyPr>
          <a:lstStyle/>
          <a:p>
            <a:pPr algn="ctr"/>
            <a:r>
              <a:rPr lang="en-GB" sz="2500" b="1" dirty="0">
                <a:ea typeface="+mj-lt"/>
                <a:cs typeface="+mj-lt"/>
              </a:rPr>
              <a:t>Themes (QEH)</a:t>
            </a:r>
            <a:endParaRPr lang="en-US" b="1" dirty="0"/>
          </a:p>
        </p:txBody>
      </p:sp>
      <p:sp>
        <p:nvSpPr>
          <p:cNvPr id="4" name="TextBox 3">
            <a:extLst>
              <a:ext uri="{FF2B5EF4-FFF2-40B4-BE49-F238E27FC236}">
                <a16:creationId xmlns:a16="http://schemas.microsoft.com/office/drawing/2014/main" id="{D87979B4-4B26-4579-A866-C37713C15C55}"/>
              </a:ext>
            </a:extLst>
          </p:cNvPr>
          <p:cNvSpPr txBox="1"/>
          <p:nvPr/>
        </p:nvSpPr>
        <p:spPr>
          <a:xfrm>
            <a:off x="103704" y="828136"/>
            <a:ext cx="11931257" cy="575542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285750" indent="-285750">
              <a:buFont typeface="Arial"/>
              <a:buChar char="•"/>
            </a:pPr>
            <a:r>
              <a:rPr lang="en" sz="1600" dirty="0">
                <a:ea typeface="+mn-lt"/>
                <a:cs typeface="+mn-lt"/>
              </a:rPr>
              <a:t>Regardless of whether birthing people intend to breast or bottle feed it is important to ensure famillies remain</a:t>
            </a:r>
            <a:r>
              <a:rPr lang="en" sz="1600" b="1" dirty="0">
                <a:ea typeface="+mn-lt"/>
                <a:cs typeface="+mn-lt"/>
              </a:rPr>
              <a:t> informed and supported throughout the antenatal period</a:t>
            </a:r>
            <a:r>
              <a:rPr lang="en" sz="1600" dirty="0">
                <a:ea typeface="+mn-lt"/>
                <a:cs typeface="+mn-lt"/>
              </a:rPr>
              <a:t> as their pregnancy develops and infant feeding options may change.  Some respondents highlighted that sharing their intentions meant the end of information and/or support rather than an ongoing conversation. </a:t>
            </a:r>
            <a:endParaRPr lang="en-US" sz="1600" dirty="0">
              <a:ea typeface="+mn-lt"/>
              <a:cs typeface="+mn-lt"/>
            </a:endParaRPr>
          </a:p>
          <a:p>
            <a:r>
              <a:rPr lang="en" sz="1600" dirty="0">
                <a:ea typeface="+mn-lt"/>
                <a:cs typeface="+mn-lt"/>
              </a:rPr>
              <a:t> </a:t>
            </a:r>
            <a:r>
              <a:rPr lang="en" sz="1600" i="1" dirty="0">
                <a:ea typeface="+mn-lt"/>
                <a:cs typeface="+mn-lt"/>
              </a:rPr>
              <a:t> </a:t>
            </a:r>
            <a:endParaRPr lang="en-US" sz="1600" dirty="0">
              <a:cs typeface="Calibri"/>
            </a:endParaRPr>
          </a:p>
          <a:p>
            <a:pPr algn="ctr"/>
            <a:r>
              <a:rPr lang="en" sz="1600" i="1" dirty="0">
                <a:ea typeface="+mn-lt"/>
                <a:cs typeface="+mn-lt"/>
              </a:rPr>
              <a:t>"I was only asked if I was breast or bottle feeding and wasn't really given any further information about either option." </a:t>
            </a:r>
            <a:endParaRPr lang="en" sz="1600" i="1" dirty="0">
              <a:cs typeface="Calibri"/>
            </a:endParaRPr>
          </a:p>
          <a:p>
            <a:pPr algn="ctr"/>
            <a:endParaRPr lang="en" sz="1600" i="1" dirty="0">
              <a:ea typeface="+mn-lt"/>
              <a:cs typeface="+mn-lt"/>
            </a:endParaRPr>
          </a:p>
          <a:p>
            <a:pPr marL="285750" indent="-285750">
              <a:buFont typeface="Arial"/>
              <a:buChar char="•"/>
            </a:pPr>
            <a:r>
              <a:rPr lang="en" sz="1600" b="1" dirty="0">
                <a:ea typeface="+mn-lt"/>
                <a:cs typeface="+mn-lt"/>
              </a:rPr>
              <a:t>Realistic information, advice and support regarding breast, bottle, combi and supplemetary feeding antenatally which recognises the challenges of feeding</a:t>
            </a:r>
            <a:r>
              <a:rPr lang="en" sz="1600" dirty="0">
                <a:ea typeface="+mn-lt"/>
                <a:cs typeface="+mn-lt"/>
              </a:rPr>
              <a:t> would have been helpful for many respondents.  Specific</a:t>
            </a:r>
            <a:r>
              <a:rPr lang="en" sz="1600" b="1" dirty="0">
                <a:ea typeface="+mn-lt"/>
                <a:cs typeface="+mn-lt"/>
              </a:rPr>
              <a:t> gaps identified were</a:t>
            </a:r>
            <a:r>
              <a:rPr lang="en" sz="1600" dirty="0">
                <a:ea typeface="+mn-lt"/>
                <a:cs typeface="+mn-lt"/>
              </a:rPr>
              <a:t> </a:t>
            </a:r>
            <a:r>
              <a:rPr lang="en" sz="1600" b="1" dirty="0">
                <a:ea typeface="+mn-lt"/>
                <a:cs typeface="+mn-lt"/>
              </a:rPr>
              <a:t>expressing</a:t>
            </a:r>
            <a:r>
              <a:rPr lang="en" sz="1600" dirty="0">
                <a:ea typeface="+mn-lt"/>
                <a:cs typeface="+mn-lt"/>
              </a:rPr>
              <a:t>, </a:t>
            </a:r>
            <a:r>
              <a:rPr lang="en" sz="1600" b="1" dirty="0">
                <a:ea typeface="+mn-lt"/>
                <a:cs typeface="+mn-lt"/>
              </a:rPr>
              <a:t>tandem nursing, feeding twins,</a:t>
            </a:r>
            <a:r>
              <a:rPr lang="en" sz="1600" dirty="0">
                <a:ea typeface="+mn-lt"/>
                <a:cs typeface="+mn-lt"/>
              </a:rPr>
              <a:t> </a:t>
            </a:r>
            <a:r>
              <a:rPr lang="en" sz="1600" b="1" dirty="0">
                <a:ea typeface="+mn-lt"/>
                <a:cs typeface="+mn-lt"/>
              </a:rPr>
              <a:t>tongue tie</a:t>
            </a:r>
            <a:r>
              <a:rPr lang="en" sz="1600" dirty="0">
                <a:ea typeface="+mn-lt"/>
                <a:cs typeface="+mn-lt"/>
              </a:rPr>
              <a:t>, as well as knowing </a:t>
            </a:r>
            <a:r>
              <a:rPr lang="en" sz="1600" b="1" dirty="0">
                <a:ea typeface="+mn-lt"/>
                <a:cs typeface="+mn-lt"/>
              </a:rPr>
              <a:t>how often to feed </a:t>
            </a:r>
            <a:r>
              <a:rPr lang="en" sz="1600" dirty="0">
                <a:ea typeface="+mn-lt"/>
                <a:cs typeface="+mn-lt"/>
              </a:rPr>
              <a:t>a newborn baby, </a:t>
            </a:r>
            <a:r>
              <a:rPr lang="en" sz="1600" b="1" dirty="0">
                <a:ea typeface="+mn-lt"/>
                <a:cs typeface="+mn-lt"/>
              </a:rPr>
              <a:t>when to wake them for feeding</a:t>
            </a:r>
            <a:r>
              <a:rPr lang="en" sz="1600" dirty="0">
                <a:ea typeface="+mn-lt"/>
                <a:cs typeface="+mn-lt"/>
              </a:rPr>
              <a:t> / how long in between feeds, </a:t>
            </a:r>
            <a:r>
              <a:rPr lang="en" sz="1600" b="1" dirty="0">
                <a:ea typeface="+mn-lt"/>
                <a:cs typeface="+mn-lt"/>
              </a:rPr>
              <a:t>how to make up a bottle, what is a good latch, what to expect in terms of milk flow and the common </a:t>
            </a:r>
            <a:r>
              <a:rPr lang="en-US" sz="1600" b="1" dirty="0">
                <a:ea typeface="+mn-lt"/>
                <a:cs typeface="+mn-lt"/>
              </a:rPr>
              <a:t>signs of feeding problems/challenges</a:t>
            </a:r>
            <a:r>
              <a:rPr lang="en" sz="1600" dirty="0">
                <a:ea typeface="+mn-lt"/>
                <a:cs typeface="+mn-lt"/>
              </a:rPr>
              <a:t>.  For many reasons postnatally this information can be forgotten and/or change in appropriateness due to complications/changes in childbirth and feeding plans so it is important to </a:t>
            </a:r>
            <a:r>
              <a:rPr lang="en" sz="1600" b="1" dirty="0">
                <a:ea typeface="+mn-lt"/>
                <a:cs typeface="+mn-lt"/>
              </a:rPr>
              <a:t>continue providing non-judgmental information, advice and support regarding breast, bottle and combi feeding to all birthing people</a:t>
            </a:r>
            <a:r>
              <a:rPr lang="en" sz="1600" dirty="0">
                <a:ea typeface="+mn-lt"/>
                <a:cs typeface="+mn-lt"/>
              </a:rPr>
              <a:t>, with some respondents sharing the pressure they felt to breast feed.  Amongst birthing people with previous feeding experience it was felt that they received less information and/or support, as assumptions made rather than recognition that their current journey may be very different. </a:t>
            </a:r>
          </a:p>
          <a:p>
            <a:endParaRPr lang="en" sz="1600" dirty="0">
              <a:ea typeface="+mn-lt"/>
              <a:cs typeface="+mn-lt"/>
            </a:endParaRPr>
          </a:p>
          <a:p>
            <a:pPr algn="ctr"/>
            <a:r>
              <a:rPr lang="en" sz="1600" i="1" dirty="0">
                <a:ea typeface="+mn-lt"/>
                <a:cs typeface="+mn-lt"/>
              </a:rPr>
              <a:t>"It seemed that as soon as I said breastfeeding they were happy with my answer" </a:t>
            </a:r>
          </a:p>
          <a:p>
            <a:pPr algn="ctr"/>
            <a:r>
              <a:rPr lang="en" sz="1600" i="1" dirty="0">
                <a:ea typeface="+mn-lt"/>
                <a:cs typeface="+mn-lt"/>
              </a:rPr>
              <a:t>"I wanted to bottle feed and I felt so much pressure to breast feed I changed my mind" </a:t>
            </a:r>
            <a:endParaRPr lang="en" sz="1600" dirty="0">
              <a:ea typeface="+mn-lt"/>
              <a:cs typeface="+mn-lt"/>
            </a:endParaRPr>
          </a:p>
          <a:p>
            <a:pPr algn="ctr"/>
            <a:r>
              <a:rPr lang="en" sz="1600" i="1" dirty="0">
                <a:ea typeface="+mn-lt"/>
                <a:cs typeface="+mn-lt"/>
              </a:rPr>
              <a:t>"It felt as soon as I said I was going to be bottle feeding no one wanted to know myself or my baby. As a first time mum I felt I was left on my own."   </a:t>
            </a:r>
            <a:r>
              <a:rPr lang="en" sz="1600" dirty="0">
                <a:ea typeface="+mn-lt"/>
                <a:cs typeface="+mn-lt"/>
              </a:rPr>
              <a:t>compared to </a:t>
            </a:r>
            <a:endParaRPr lang="en" dirty="0"/>
          </a:p>
          <a:p>
            <a:pPr algn="ctr"/>
            <a:endParaRPr lang="en" sz="1600" dirty="0">
              <a:ea typeface="+mn-lt"/>
              <a:cs typeface="+mn-lt"/>
            </a:endParaRPr>
          </a:p>
          <a:p>
            <a:pPr algn="ctr"/>
            <a:r>
              <a:rPr lang="en" sz="1600" i="1" dirty="0">
                <a:ea typeface="+mn-lt"/>
                <a:cs typeface="+mn-lt"/>
              </a:rPr>
              <a:t>"It was lovely to be told by a student nurse that a fed baby is what matters, this was after I shared my feelings about breast feeding and the bad experience with my first son".   </a:t>
            </a:r>
            <a:endParaRPr lang="en" sz="1600" dirty="0">
              <a:cs typeface="Calibri"/>
            </a:endParaRPr>
          </a:p>
        </p:txBody>
      </p:sp>
    </p:spTree>
    <p:extLst>
      <p:ext uri="{BB962C8B-B14F-4D97-AF65-F5344CB8AC3E}">
        <p14:creationId xmlns:p14="http://schemas.microsoft.com/office/powerpoint/2010/main" val="87235739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3CAA27-40F1-4532-89B4-BA4B8BE08120}"/>
              </a:ext>
            </a:extLst>
          </p:cNvPr>
          <p:cNvSpPr>
            <a:spLocks noGrp="1"/>
          </p:cNvSpPr>
          <p:nvPr>
            <p:ph type="title"/>
          </p:nvPr>
        </p:nvSpPr>
        <p:spPr>
          <a:xfrm>
            <a:off x="265043" y="212900"/>
            <a:ext cx="11767931" cy="674996"/>
          </a:xfrm>
        </p:spPr>
        <p:txBody>
          <a:bodyPr>
            <a:normAutofit/>
          </a:bodyPr>
          <a:lstStyle/>
          <a:p>
            <a:pPr algn="ctr"/>
            <a:r>
              <a:rPr lang="en-GB" sz="2500" b="1" i="0">
                <a:solidFill>
                  <a:srgbClr val="333E48"/>
                </a:solidFill>
                <a:effectLst/>
              </a:rPr>
              <a:t>Did anyone speak to you about the possibility of your baby having a Tongue Tie?</a:t>
            </a:r>
          </a:p>
        </p:txBody>
      </p:sp>
      <p:sp>
        <p:nvSpPr>
          <p:cNvPr id="8" name="TextBox 7">
            <a:extLst>
              <a:ext uri="{FF2B5EF4-FFF2-40B4-BE49-F238E27FC236}">
                <a16:creationId xmlns:a16="http://schemas.microsoft.com/office/drawing/2014/main" id="{6C00B780-4A8C-4ECB-8D67-E9F5859C8BF3}"/>
              </a:ext>
            </a:extLst>
          </p:cNvPr>
          <p:cNvSpPr txBox="1"/>
          <p:nvPr/>
        </p:nvSpPr>
        <p:spPr>
          <a:xfrm>
            <a:off x="5061841" y="887896"/>
            <a:ext cx="1663148" cy="369332"/>
          </a:xfrm>
          <a:prstGeom prst="rect">
            <a:avLst/>
          </a:prstGeom>
          <a:noFill/>
        </p:spPr>
        <p:txBody>
          <a:bodyPr wrap="square" rtlCol="0">
            <a:spAutoFit/>
          </a:bodyPr>
          <a:lstStyle/>
          <a:p>
            <a:pPr algn="ctr"/>
            <a:r>
              <a:rPr lang="en-GB"/>
              <a:t>All Responses</a:t>
            </a:r>
          </a:p>
        </p:txBody>
      </p:sp>
      <p:pic>
        <p:nvPicPr>
          <p:cNvPr id="4" name="Picture 4" descr="Chart, bar chart&#10;&#10;Description automatically generated">
            <a:extLst>
              <a:ext uri="{FF2B5EF4-FFF2-40B4-BE49-F238E27FC236}">
                <a16:creationId xmlns:a16="http://schemas.microsoft.com/office/drawing/2014/main" id="{B4C0EF02-9045-42EC-BA2E-6AF9255F49C1}"/>
              </a:ext>
            </a:extLst>
          </p:cNvPr>
          <p:cNvPicPr>
            <a:picLocks noChangeAspect="1"/>
          </p:cNvPicPr>
          <p:nvPr/>
        </p:nvPicPr>
        <p:blipFill rotWithShape="1">
          <a:blip r:embed="rId3"/>
          <a:srcRect l="19715" t="20485" r="21530" b="809"/>
          <a:stretch/>
        </p:blipFill>
        <p:spPr>
          <a:xfrm>
            <a:off x="1748288" y="1246633"/>
            <a:ext cx="8711003" cy="5616844"/>
          </a:xfrm>
          <a:prstGeom prst="rect">
            <a:avLst/>
          </a:prstGeom>
        </p:spPr>
      </p:pic>
    </p:spTree>
    <p:extLst>
      <p:ext uri="{BB962C8B-B14F-4D97-AF65-F5344CB8AC3E}">
        <p14:creationId xmlns:p14="http://schemas.microsoft.com/office/powerpoint/2010/main" val="88958834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3CAA27-40F1-4532-89B4-BA4B8BE08120}"/>
              </a:ext>
            </a:extLst>
          </p:cNvPr>
          <p:cNvSpPr>
            <a:spLocks noGrp="1"/>
          </p:cNvSpPr>
          <p:nvPr>
            <p:ph type="title"/>
          </p:nvPr>
        </p:nvSpPr>
        <p:spPr>
          <a:xfrm>
            <a:off x="265043" y="212900"/>
            <a:ext cx="11767931" cy="674996"/>
          </a:xfrm>
        </p:spPr>
        <p:txBody>
          <a:bodyPr>
            <a:normAutofit/>
          </a:bodyPr>
          <a:lstStyle/>
          <a:p>
            <a:pPr algn="ctr"/>
            <a:r>
              <a:rPr lang="en-GB" sz="2500" b="1" i="0">
                <a:solidFill>
                  <a:srgbClr val="333E48"/>
                </a:solidFill>
                <a:effectLst/>
              </a:rPr>
              <a:t>If yes, who was this?</a:t>
            </a:r>
          </a:p>
        </p:txBody>
      </p:sp>
      <p:sp>
        <p:nvSpPr>
          <p:cNvPr id="9" name="TextBox 8">
            <a:extLst>
              <a:ext uri="{FF2B5EF4-FFF2-40B4-BE49-F238E27FC236}">
                <a16:creationId xmlns:a16="http://schemas.microsoft.com/office/drawing/2014/main" id="{84ECA161-8C09-4AD9-9122-ECB80BF7E610}"/>
              </a:ext>
            </a:extLst>
          </p:cNvPr>
          <p:cNvSpPr txBox="1"/>
          <p:nvPr/>
        </p:nvSpPr>
        <p:spPr>
          <a:xfrm>
            <a:off x="5061841" y="887896"/>
            <a:ext cx="1663148" cy="369332"/>
          </a:xfrm>
          <a:prstGeom prst="rect">
            <a:avLst/>
          </a:prstGeom>
          <a:noFill/>
        </p:spPr>
        <p:txBody>
          <a:bodyPr wrap="square" rtlCol="0">
            <a:spAutoFit/>
          </a:bodyPr>
          <a:lstStyle/>
          <a:p>
            <a:pPr algn="ctr"/>
            <a:r>
              <a:rPr lang="en-GB"/>
              <a:t>All Responses</a:t>
            </a:r>
          </a:p>
        </p:txBody>
      </p:sp>
      <p:pic>
        <p:nvPicPr>
          <p:cNvPr id="3" name="Picture 4" descr="Graphical user interface, application, Word&#10;&#10;Description automatically generated">
            <a:extLst>
              <a:ext uri="{FF2B5EF4-FFF2-40B4-BE49-F238E27FC236}">
                <a16:creationId xmlns:a16="http://schemas.microsoft.com/office/drawing/2014/main" id="{5D4E741D-E392-4261-A5AB-5D864F0085C1}"/>
              </a:ext>
            </a:extLst>
          </p:cNvPr>
          <p:cNvPicPr>
            <a:picLocks noChangeAspect="1"/>
          </p:cNvPicPr>
          <p:nvPr/>
        </p:nvPicPr>
        <p:blipFill rotWithShape="1">
          <a:blip r:embed="rId3"/>
          <a:srcRect l="64404" t="64263" r="16048" b="14747"/>
          <a:stretch/>
        </p:blipFill>
        <p:spPr>
          <a:xfrm>
            <a:off x="331149" y="1712994"/>
            <a:ext cx="11707165" cy="4128930"/>
          </a:xfrm>
          <a:prstGeom prst="rect">
            <a:avLst/>
          </a:prstGeom>
        </p:spPr>
      </p:pic>
    </p:spTree>
    <p:extLst>
      <p:ext uri="{BB962C8B-B14F-4D97-AF65-F5344CB8AC3E}">
        <p14:creationId xmlns:p14="http://schemas.microsoft.com/office/powerpoint/2010/main" val="359941042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3CAA27-40F1-4532-89B4-BA4B8BE08120}"/>
              </a:ext>
            </a:extLst>
          </p:cNvPr>
          <p:cNvSpPr>
            <a:spLocks noGrp="1"/>
          </p:cNvSpPr>
          <p:nvPr>
            <p:ph type="title"/>
          </p:nvPr>
        </p:nvSpPr>
        <p:spPr>
          <a:xfrm>
            <a:off x="265043" y="212900"/>
            <a:ext cx="11767931" cy="674996"/>
          </a:xfrm>
        </p:spPr>
        <p:txBody>
          <a:bodyPr>
            <a:normAutofit/>
          </a:bodyPr>
          <a:lstStyle/>
          <a:p>
            <a:pPr algn="ctr"/>
            <a:r>
              <a:rPr lang="en-GB" sz="2500" b="1" i="0">
                <a:solidFill>
                  <a:srgbClr val="333E48"/>
                </a:solidFill>
                <a:effectLst/>
              </a:rPr>
              <a:t>Was your baby diagnosed with Tongue Tie at a clinic (NHS or Private)?</a:t>
            </a:r>
          </a:p>
        </p:txBody>
      </p:sp>
      <p:sp>
        <p:nvSpPr>
          <p:cNvPr id="10" name="TextBox 9">
            <a:extLst>
              <a:ext uri="{FF2B5EF4-FFF2-40B4-BE49-F238E27FC236}">
                <a16:creationId xmlns:a16="http://schemas.microsoft.com/office/drawing/2014/main" id="{AFF5B53F-93F4-4348-AC63-F03F4DD91587}"/>
              </a:ext>
            </a:extLst>
          </p:cNvPr>
          <p:cNvSpPr txBox="1"/>
          <p:nvPr/>
        </p:nvSpPr>
        <p:spPr>
          <a:xfrm>
            <a:off x="4887823" y="887896"/>
            <a:ext cx="1663148" cy="369332"/>
          </a:xfrm>
          <a:prstGeom prst="rect">
            <a:avLst/>
          </a:prstGeom>
          <a:noFill/>
        </p:spPr>
        <p:txBody>
          <a:bodyPr wrap="square" rtlCol="0">
            <a:spAutoFit/>
          </a:bodyPr>
          <a:lstStyle/>
          <a:p>
            <a:pPr algn="ctr"/>
            <a:r>
              <a:rPr lang="en-GB"/>
              <a:t>All Responses</a:t>
            </a:r>
          </a:p>
        </p:txBody>
      </p:sp>
      <p:pic>
        <p:nvPicPr>
          <p:cNvPr id="3" name="Picture 4" descr="Chart, bar chart&#10;&#10;Description automatically generated">
            <a:extLst>
              <a:ext uri="{FF2B5EF4-FFF2-40B4-BE49-F238E27FC236}">
                <a16:creationId xmlns:a16="http://schemas.microsoft.com/office/drawing/2014/main" id="{92423558-373A-4FC6-A56D-E6F19C04C39D}"/>
              </a:ext>
            </a:extLst>
          </p:cNvPr>
          <p:cNvPicPr>
            <a:picLocks noChangeAspect="1"/>
          </p:cNvPicPr>
          <p:nvPr/>
        </p:nvPicPr>
        <p:blipFill rotWithShape="1">
          <a:blip r:embed="rId3"/>
          <a:srcRect l="23931" t="26361" r="21503" b="2292"/>
          <a:stretch/>
        </p:blipFill>
        <p:spPr>
          <a:xfrm>
            <a:off x="1676400" y="1514512"/>
            <a:ext cx="9775050" cy="5179136"/>
          </a:xfrm>
          <a:prstGeom prst="rect">
            <a:avLst/>
          </a:prstGeom>
        </p:spPr>
      </p:pic>
    </p:spTree>
    <p:extLst>
      <p:ext uri="{BB962C8B-B14F-4D97-AF65-F5344CB8AC3E}">
        <p14:creationId xmlns:p14="http://schemas.microsoft.com/office/powerpoint/2010/main" val="157761361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3CAA27-40F1-4532-89B4-BA4B8BE08120}"/>
              </a:ext>
            </a:extLst>
          </p:cNvPr>
          <p:cNvSpPr>
            <a:spLocks noGrp="1"/>
          </p:cNvSpPr>
          <p:nvPr>
            <p:ph type="title"/>
          </p:nvPr>
        </p:nvSpPr>
        <p:spPr>
          <a:xfrm>
            <a:off x="265043" y="212900"/>
            <a:ext cx="11767931" cy="674996"/>
          </a:xfrm>
        </p:spPr>
        <p:txBody>
          <a:bodyPr>
            <a:normAutofit fontScale="90000"/>
          </a:bodyPr>
          <a:lstStyle/>
          <a:p>
            <a:pPr algn="ctr"/>
            <a:r>
              <a:rPr lang="en-GB" sz="2500" b="1" i="0">
                <a:solidFill>
                  <a:srgbClr val="333E48"/>
                </a:solidFill>
                <a:effectLst/>
              </a:rPr>
              <a:t>Did you feel supported following your babies Tongue Tie diagnosis at a NHS Tongue Tie clinic?</a:t>
            </a:r>
          </a:p>
        </p:txBody>
      </p:sp>
      <p:sp>
        <p:nvSpPr>
          <p:cNvPr id="10" name="TextBox 9">
            <a:extLst>
              <a:ext uri="{FF2B5EF4-FFF2-40B4-BE49-F238E27FC236}">
                <a16:creationId xmlns:a16="http://schemas.microsoft.com/office/drawing/2014/main" id="{7757471A-0976-4F01-90BB-F17C8480E68A}"/>
              </a:ext>
            </a:extLst>
          </p:cNvPr>
          <p:cNvSpPr txBox="1"/>
          <p:nvPr/>
        </p:nvSpPr>
        <p:spPr>
          <a:xfrm>
            <a:off x="5264426" y="730765"/>
            <a:ext cx="1663148" cy="369332"/>
          </a:xfrm>
          <a:prstGeom prst="rect">
            <a:avLst/>
          </a:prstGeom>
          <a:noFill/>
        </p:spPr>
        <p:txBody>
          <a:bodyPr wrap="square" rtlCol="0">
            <a:spAutoFit/>
          </a:bodyPr>
          <a:lstStyle/>
          <a:p>
            <a:pPr algn="ctr"/>
            <a:r>
              <a:rPr lang="en-GB"/>
              <a:t>All Responses</a:t>
            </a:r>
          </a:p>
        </p:txBody>
      </p:sp>
      <p:pic>
        <p:nvPicPr>
          <p:cNvPr id="3" name="Picture 4" descr="Chart&#10;&#10;Description automatically generated">
            <a:extLst>
              <a:ext uri="{FF2B5EF4-FFF2-40B4-BE49-F238E27FC236}">
                <a16:creationId xmlns:a16="http://schemas.microsoft.com/office/drawing/2014/main" id="{45FC74F1-8F80-4C1B-A3F4-84E4861DAEA9}"/>
              </a:ext>
            </a:extLst>
          </p:cNvPr>
          <p:cNvPicPr>
            <a:picLocks noChangeAspect="1"/>
          </p:cNvPicPr>
          <p:nvPr/>
        </p:nvPicPr>
        <p:blipFill rotWithShape="1">
          <a:blip r:embed="rId3"/>
          <a:srcRect l="22044" t="25215" r="20876" b="2579"/>
          <a:stretch/>
        </p:blipFill>
        <p:spPr>
          <a:xfrm>
            <a:off x="1690779" y="1179473"/>
            <a:ext cx="8811689" cy="5674305"/>
          </a:xfrm>
          <a:prstGeom prst="rect">
            <a:avLst/>
          </a:prstGeom>
        </p:spPr>
      </p:pic>
    </p:spTree>
    <p:extLst>
      <p:ext uri="{BB962C8B-B14F-4D97-AF65-F5344CB8AC3E}">
        <p14:creationId xmlns:p14="http://schemas.microsoft.com/office/powerpoint/2010/main" val="199945334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3CAA27-40F1-4532-89B4-BA4B8BE08120}"/>
              </a:ext>
            </a:extLst>
          </p:cNvPr>
          <p:cNvSpPr>
            <a:spLocks noGrp="1"/>
          </p:cNvSpPr>
          <p:nvPr>
            <p:ph type="title"/>
          </p:nvPr>
        </p:nvSpPr>
        <p:spPr>
          <a:xfrm>
            <a:off x="212034" y="99068"/>
            <a:ext cx="11767931" cy="511000"/>
          </a:xfrm>
        </p:spPr>
        <p:txBody>
          <a:bodyPr>
            <a:normAutofit/>
          </a:bodyPr>
          <a:lstStyle/>
          <a:p>
            <a:pPr algn="ctr"/>
            <a:r>
              <a:rPr lang="en-GB" sz="2500" b="1" i="0">
                <a:solidFill>
                  <a:srgbClr val="333E48"/>
                </a:solidFill>
                <a:effectLst/>
              </a:rPr>
              <a:t>During pregnancy would you have liked...</a:t>
            </a:r>
          </a:p>
        </p:txBody>
      </p:sp>
      <p:sp>
        <p:nvSpPr>
          <p:cNvPr id="10" name="TextBox 9">
            <a:extLst>
              <a:ext uri="{FF2B5EF4-FFF2-40B4-BE49-F238E27FC236}">
                <a16:creationId xmlns:a16="http://schemas.microsoft.com/office/drawing/2014/main" id="{1D28D0C0-74E4-4D7D-A851-FB7D79044FBD}"/>
              </a:ext>
            </a:extLst>
          </p:cNvPr>
          <p:cNvSpPr txBox="1"/>
          <p:nvPr/>
        </p:nvSpPr>
        <p:spPr>
          <a:xfrm>
            <a:off x="5021744" y="610068"/>
            <a:ext cx="1663148" cy="369332"/>
          </a:xfrm>
          <a:prstGeom prst="rect">
            <a:avLst/>
          </a:prstGeom>
          <a:noFill/>
        </p:spPr>
        <p:txBody>
          <a:bodyPr wrap="square" rtlCol="0">
            <a:spAutoFit/>
          </a:bodyPr>
          <a:lstStyle/>
          <a:p>
            <a:pPr algn="ctr"/>
            <a:r>
              <a:rPr lang="en-GB"/>
              <a:t>All Responses</a:t>
            </a:r>
          </a:p>
        </p:txBody>
      </p:sp>
      <p:pic>
        <p:nvPicPr>
          <p:cNvPr id="3" name="Picture 4" descr="Graphical user interface, application, Word&#10;&#10;Description automatically generated">
            <a:extLst>
              <a:ext uri="{FF2B5EF4-FFF2-40B4-BE49-F238E27FC236}">
                <a16:creationId xmlns:a16="http://schemas.microsoft.com/office/drawing/2014/main" id="{78A93276-56B8-4C89-BB58-42B4115CC357}"/>
              </a:ext>
            </a:extLst>
          </p:cNvPr>
          <p:cNvPicPr>
            <a:picLocks noChangeAspect="1"/>
          </p:cNvPicPr>
          <p:nvPr/>
        </p:nvPicPr>
        <p:blipFill rotWithShape="1">
          <a:blip r:embed="rId3"/>
          <a:srcRect l="64281" t="19714" r="13619" b="51238"/>
          <a:stretch/>
        </p:blipFill>
        <p:spPr>
          <a:xfrm>
            <a:off x="80514" y="1123520"/>
            <a:ext cx="12020859" cy="5237981"/>
          </a:xfrm>
          <a:prstGeom prst="rect">
            <a:avLst/>
          </a:prstGeom>
        </p:spPr>
      </p:pic>
    </p:spTree>
    <p:extLst>
      <p:ext uri="{BB962C8B-B14F-4D97-AF65-F5344CB8AC3E}">
        <p14:creationId xmlns:p14="http://schemas.microsoft.com/office/powerpoint/2010/main" val="174980973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3CAA27-40F1-4532-89B4-BA4B8BE08120}"/>
              </a:ext>
            </a:extLst>
          </p:cNvPr>
          <p:cNvSpPr>
            <a:spLocks noGrp="1"/>
          </p:cNvSpPr>
          <p:nvPr>
            <p:ph type="title"/>
          </p:nvPr>
        </p:nvSpPr>
        <p:spPr>
          <a:xfrm>
            <a:off x="265043" y="212900"/>
            <a:ext cx="11767931" cy="674996"/>
          </a:xfrm>
        </p:spPr>
        <p:txBody>
          <a:bodyPr>
            <a:normAutofit fontScale="90000"/>
          </a:bodyPr>
          <a:lstStyle/>
          <a:p>
            <a:pPr algn="ctr"/>
            <a:r>
              <a:rPr lang="en-GB" sz="2500" b="1" i="0">
                <a:solidFill>
                  <a:srgbClr val="333E48"/>
                </a:solidFill>
                <a:effectLst/>
              </a:rPr>
              <a:t>If your baby required additional milk for medical reasons would you be interested in talking about donor breastmilk. (This milk will have been screened and checked to ensure it is safe for your baby)</a:t>
            </a:r>
          </a:p>
        </p:txBody>
      </p:sp>
      <p:sp>
        <p:nvSpPr>
          <p:cNvPr id="10" name="TextBox 9">
            <a:extLst>
              <a:ext uri="{FF2B5EF4-FFF2-40B4-BE49-F238E27FC236}">
                <a16:creationId xmlns:a16="http://schemas.microsoft.com/office/drawing/2014/main" id="{F60E060A-50E0-4F59-B1C0-BB6AFEAA8E0E}"/>
              </a:ext>
            </a:extLst>
          </p:cNvPr>
          <p:cNvSpPr txBox="1"/>
          <p:nvPr/>
        </p:nvSpPr>
        <p:spPr>
          <a:xfrm>
            <a:off x="4824046" y="887896"/>
            <a:ext cx="1663148" cy="369332"/>
          </a:xfrm>
          <a:prstGeom prst="rect">
            <a:avLst/>
          </a:prstGeom>
          <a:noFill/>
        </p:spPr>
        <p:txBody>
          <a:bodyPr wrap="square" rtlCol="0">
            <a:spAutoFit/>
          </a:bodyPr>
          <a:lstStyle/>
          <a:p>
            <a:pPr algn="ctr"/>
            <a:r>
              <a:rPr lang="en-GB"/>
              <a:t>All Responses</a:t>
            </a:r>
          </a:p>
        </p:txBody>
      </p:sp>
      <p:pic>
        <p:nvPicPr>
          <p:cNvPr id="3" name="Picture 4" descr="Chart, bar chart&#10;&#10;Description automatically generated">
            <a:extLst>
              <a:ext uri="{FF2B5EF4-FFF2-40B4-BE49-F238E27FC236}">
                <a16:creationId xmlns:a16="http://schemas.microsoft.com/office/drawing/2014/main" id="{12C45A5B-3547-428D-A508-68AFD9DB3FE1}"/>
              </a:ext>
            </a:extLst>
          </p:cNvPr>
          <p:cNvPicPr>
            <a:picLocks noChangeAspect="1"/>
          </p:cNvPicPr>
          <p:nvPr/>
        </p:nvPicPr>
        <p:blipFill rotWithShape="1">
          <a:blip r:embed="rId2"/>
          <a:srcRect l="22302" t="33943" r="20503" b="3133"/>
          <a:stretch/>
        </p:blipFill>
        <p:spPr>
          <a:xfrm>
            <a:off x="583722" y="1293928"/>
            <a:ext cx="11040185" cy="5569417"/>
          </a:xfrm>
          <a:prstGeom prst="rect">
            <a:avLst/>
          </a:prstGeom>
        </p:spPr>
      </p:pic>
    </p:spTree>
    <p:extLst>
      <p:ext uri="{BB962C8B-B14F-4D97-AF65-F5344CB8AC3E}">
        <p14:creationId xmlns:p14="http://schemas.microsoft.com/office/powerpoint/2010/main" val="148519915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3CAA27-40F1-4532-89B4-BA4B8BE08120}"/>
              </a:ext>
            </a:extLst>
          </p:cNvPr>
          <p:cNvSpPr>
            <a:spLocks noGrp="1"/>
          </p:cNvSpPr>
          <p:nvPr>
            <p:ph type="title"/>
          </p:nvPr>
        </p:nvSpPr>
        <p:spPr>
          <a:xfrm>
            <a:off x="265043" y="212900"/>
            <a:ext cx="11767931" cy="674996"/>
          </a:xfrm>
        </p:spPr>
        <p:txBody>
          <a:bodyPr>
            <a:normAutofit fontScale="90000"/>
          </a:bodyPr>
          <a:lstStyle/>
          <a:p>
            <a:pPr algn="ctr"/>
            <a:r>
              <a:rPr lang="en-GB" sz="2500" b="1" i="0">
                <a:solidFill>
                  <a:srgbClr val="333E48"/>
                </a:solidFill>
                <a:effectLst/>
              </a:rPr>
              <a:t>After your baby's birth (postnatally) what support would you have liked to help you with feeding your baby?</a:t>
            </a:r>
          </a:p>
        </p:txBody>
      </p:sp>
      <p:sp>
        <p:nvSpPr>
          <p:cNvPr id="5" name="TextBox 4">
            <a:extLst>
              <a:ext uri="{FF2B5EF4-FFF2-40B4-BE49-F238E27FC236}">
                <a16:creationId xmlns:a16="http://schemas.microsoft.com/office/drawing/2014/main" id="{15AD5076-35E8-4AF4-98DF-E50144C6ED79}"/>
              </a:ext>
            </a:extLst>
          </p:cNvPr>
          <p:cNvSpPr txBox="1"/>
          <p:nvPr/>
        </p:nvSpPr>
        <p:spPr>
          <a:xfrm>
            <a:off x="5317434" y="795563"/>
            <a:ext cx="1663148" cy="369332"/>
          </a:xfrm>
          <a:prstGeom prst="rect">
            <a:avLst/>
          </a:prstGeom>
          <a:noFill/>
        </p:spPr>
        <p:txBody>
          <a:bodyPr wrap="square" rtlCol="0">
            <a:spAutoFit/>
          </a:bodyPr>
          <a:lstStyle/>
          <a:p>
            <a:pPr algn="ctr"/>
            <a:r>
              <a:rPr lang="en-GB"/>
              <a:t>All Responses</a:t>
            </a:r>
          </a:p>
        </p:txBody>
      </p:sp>
      <p:pic>
        <p:nvPicPr>
          <p:cNvPr id="3" name="Picture 3" descr="Graphical user interface, application&#10;&#10;Description automatically generated">
            <a:extLst>
              <a:ext uri="{FF2B5EF4-FFF2-40B4-BE49-F238E27FC236}">
                <a16:creationId xmlns:a16="http://schemas.microsoft.com/office/drawing/2014/main" id="{544AE430-8AF5-4A3F-B4DD-1C81D0A69806}"/>
              </a:ext>
            </a:extLst>
          </p:cNvPr>
          <p:cNvPicPr>
            <a:picLocks noChangeAspect="1"/>
          </p:cNvPicPr>
          <p:nvPr/>
        </p:nvPicPr>
        <p:blipFill rotWithShape="1">
          <a:blip r:embed="rId3"/>
          <a:srcRect l="64236" t="35872" r="13487" b="29730"/>
          <a:stretch/>
        </p:blipFill>
        <p:spPr>
          <a:xfrm>
            <a:off x="569344" y="1166654"/>
            <a:ext cx="11173973" cy="5685212"/>
          </a:xfrm>
          <a:prstGeom prst="rect">
            <a:avLst/>
          </a:prstGeom>
        </p:spPr>
      </p:pic>
    </p:spTree>
    <p:extLst>
      <p:ext uri="{BB962C8B-B14F-4D97-AF65-F5344CB8AC3E}">
        <p14:creationId xmlns:p14="http://schemas.microsoft.com/office/powerpoint/2010/main" val="400287569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3CAA27-40F1-4532-89B4-BA4B8BE08120}"/>
              </a:ext>
            </a:extLst>
          </p:cNvPr>
          <p:cNvSpPr>
            <a:spLocks noGrp="1"/>
          </p:cNvSpPr>
          <p:nvPr>
            <p:ph type="title"/>
          </p:nvPr>
        </p:nvSpPr>
        <p:spPr>
          <a:xfrm>
            <a:off x="838200" y="180634"/>
            <a:ext cx="10515600" cy="826532"/>
          </a:xfrm>
        </p:spPr>
        <p:txBody>
          <a:bodyPr>
            <a:normAutofit/>
          </a:bodyPr>
          <a:lstStyle/>
          <a:p>
            <a:pPr algn="ctr"/>
            <a:r>
              <a:rPr lang="en-GB" sz="2500" b="1" dirty="0">
                <a:ea typeface="+mj-lt"/>
                <a:cs typeface="+mj-lt"/>
              </a:rPr>
              <a:t>Themes (QEH)</a:t>
            </a:r>
            <a:endParaRPr lang="en-US" dirty="0"/>
          </a:p>
        </p:txBody>
      </p:sp>
      <p:sp>
        <p:nvSpPr>
          <p:cNvPr id="4" name="TextBox 3">
            <a:extLst>
              <a:ext uri="{FF2B5EF4-FFF2-40B4-BE49-F238E27FC236}">
                <a16:creationId xmlns:a16="http://schemas.microsoft.com/office/drawing/2014/main" id="{D87979B4-4B26-4579-A866-C37713C15C55}"/>
              </a:ext>
            </a:extLst>
          </p:cNvPr>
          <p:cNvSpPr txBox="1"/>
          <p:nvPr/>
        </p:nvSpPr>
        <p:spPr>
          <a:xfrm>
            <a:off x="324929" y="828136"/>
            <a:ext cx="11513387" cy="526297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285750" indent="-285750">
              <a:buFont typeface="Arial"/>
              <a:buChar char="•"/>
            </a:pPr>
            <a:r>
              <a:rPr lang="en" sz="1600" dirty="0">
                <a:ea typeface="+mn-lt"/>
                <a:cs typeface="+mn-lt"/>
              </a:rPr>
              <a:t>The importance of </a:t>
            </a:r>
            <a:r>
              <a:rPr lang="en" sz="1600" b="1" dirty="0">
                <a:ea typeface="+mn-lt"/>
                <a:cs typeface="+mn-lt"/>
              </a:rPr>
              <a:t>non-judgmental advice and support when birthing people are experiencing issues/challenges </a:t>
            </a:r>
            <a:r>
              <a:rPr lang="en" sz="1600" dirty="0">
                <a:ea typeface="+mn-lt"/>
                <a:cs typeface="+mn-lt"/>
              </a:rPr>
              <a:t>in feeding their baby, to enable them to understand and explore other feeding methods/options e.g. using shield, pump.</a:t>
            </a:r>
          </a:p>
          <a:p>
            <a:pPr marL="285750" indent="-285750">
              <a:buFont typeface="Arial"/>
              <a:buChar char="•"/>
            </a:pPr>
            <a:endParaRPr lang="en" sz="1600" dirty="0">
              <a:ea typeface="+mn-lt"/>
              <a:cs typeface="+mn-lt"/>
            </a:endParaRPr>
          </a:p>
          <a:p>
            <a:pPr marL="285750" indent="-285750">
              <a:buFont typeface="Arial"/>
              <a:buChar char="•"/>
            </a:pPr>
            <a:r>
              <a:rPr lang="en" sz="1600" dirty="0">
                <a:ea typeface="+mn-lt"/>
                <a:cs typeface="+mn-lt"/>
              </a:rPr>
              <a:t>Need for </a:t>
            </a:r>
            <a:r>
              <a:rPr lang="en" sz="1600" b="1" dirty="0">
                <a:ea typeface="+mn-lt"/>
                <a:cs typeface="+mn-lt"/>
              </a:rPr>
              <a:t>consistency in feeding information, advice and support across midwives, doctors and other health care professionals </a:t>
            </a:r>
            <a:r>
              <a:rPr lang="en" sz="1600" dirty="0">
                <a:ea typeface="+mn-lt"/>
                <a:cs typeface="+mn-lt"/>
              </a:rPr>
              <a:t>to reduce </a:t>
            </a:r>
            <a:r>
              <a:rPr lang="en" sz="1600" i="1" dirty="0">
                <a:ea typeface="+mn-lt"/>
                <a:cs typeface="+mn-lt"/>
              </a:rPr>
              <a:t>"confusing and conflicting advice".  </a:t>
            </a:r>
            <a:r>
              <a:rPr lang="en" sz="1600" dirty="0">
                <a:ea typeface="+mn-lt"/>
                <a:cs typeface="+mn-lt"/>
              </a:rPr>
              <a:t>There was strong appreciation of the Infant Feeding Team, NICU and other knowledgeable staff recognising their helpfulness and understanding of different and appropriate feeding methods.  The importance of </a:t>
            </a:r>
            <a:r>
              <a:rPr lang="en" sz="1600" b="1" dirty="0">
                <a:ea typeface="+mn-lt"/>
                <a:cs typeface="+mn-lt"/>
              </a:rPr>
              <a:t>improving awareness and understanding of infant feeding across the workforce</a:t>
            </a:r>
            <a:r>
              <a:rPr lang="en" sz="1600" dirty="0">
                <a:ea typeface="+mn-lt"/>
                <a:cs typeface="+mn-lt"/>
              </a:rPr>
              <a:t>, particularly in relation to the signs/symptoms of tongue tie, was noted given the sometimes limited availability of the Infant Feeding Team.  </a:t>
            </a:r>
            <a:endParaRPr lang="en" sz="1600" dirty="0">
              <a:cs typeface="Calibri" panose="020F0502020204030204"/>
            </a:endParaRPr>
          </a:p>
          <a:p>
            <a:endParaRPr lang="en" sz="1600" dirty="0">
              <a:ea typeface="+mn-lt"/>
              <a:cs typeface="+mn-lt"/>
            </a:endParaRPr>
          </a:p>
          <a:p>
            <a:pPr marL="285750" indent="-285750">
              <a:buFont typeface="Arial"/>
              <a:buChar char="•"/>
            </a:pPr>
            <a:r>
              <a:rPr lang="en" sz="1600" b="1" dirty="0">
                <a:ea typeface="+mn-lt"/>
                <a:cs typeface="+mn-lt"/>
              </a:rPr>
              <a:t>Value of initial practical support</a:t>
            </a:r>
            <a:r>
              <a:rPr lang="en" sz="1600" dirty="0">
                <a:ea typeface="+mn-lt"/>
                <a:cs typeface="+mn-lt"/>
              </a:rPr>
              <a:t> particularly </a:t>
            </a:r>
            <a:r>
              <a:rPr lang="en" sz="1600" b="1" dirty="0">
                <a:ea typeface="+mn-lt"/>
                <a:cs typeface="+mn-lt"/>
              </a:rPr>
              <a:t>from midwifes, </a:t>
            </a:r>
            <a:r>
              <a:rPr lang="en" sz="1600" dirty="0">
                <a:ea typeface="+mn-lt"/>
                <a:cs typeface="+mn-lt"/>
              </a:rPr>
              <a:t>for example teaching techniques/positions, and</a:t>
            </a:r>
            <a:r>
              <a:rPr lang="en" sz="1600" b="1" dirty="0">
                <a:ea typeface="+mn-lt"/>
                <a:cs typeface="+mn-lt"/>
              </a:rPr>
              <a:t> regular visits to ask how feeding is going </a:t>
            </a:r>
            <a:r>
              <a:rPr lang="en" sz="1600" dirty="0">
                <a:ea typeface="+mn-lt"/>
                <a:cs typeface="+mn-lt"/>
              </a:rPr>
              <a:t>so that birthing people do not feel they have to 'chase' support. </a:t>
            </a:r>
            <a:r>
              <a:rPr lang="en-US" sz="1600" dirty="0">
                <a:ea typeface="+mn-lt"/>
                <a:cs typeface="+mn-lt"/>
              </a:rPr>
              <a:t> The importance of the following characteristics was frequently quoted </a:t>
            </a:r>
            <a:r>
              <a:rPr lang="en-US" sz="1600" b="1" dirty="0">
                <a:ea typeface="+mn-lt"/>
                <a:cs typeface="+mn-lt"/>
              </a:rPr>
              <a:t>non-judgmental, friendly, helpful, encouraging, thoughtful, knowledgeable, supportive, reassuring and understanding. </a:t>
            </a:r>
            <a:endParaRPr lang="en" sz="1600" b="1" dirty="0">
              <a:ea typeface="+mn-lt"/>
              <a:cs typeface="+mn-lt"/>
            </a:endParaRPr>
          </a:p>
          <a:p>
            <a:endParaRPr lang="en" sz="1600" dirty="0">
              <a:cs typeface="Calibri" panose="020F0502020204030204"/>
            </a:endParaRPr>
          </a:p>
          <a:p>
            <a:pPr marL="285750" indent="-285750">
              <a:buFont typeface="Arial"/>
              <a:buChar char="•"/>
            </a:pPr>
            <a:r>
              <a:rPr lang="en-US" sz="1600" dirty="0">
                <a:ea typeface="+mn-lt"/>
                <a:cs typeface="+mn-lt"/>
              </a:rPr>
              <a:t>Benefit of supporting birthing people as much as possible to ensure latch and feeding correctly before discharge and ensuring that </a:t>
            </a:r>
            <a:r>
              <a:rPr lang="en-US" sz="1600" b="1" dirty="0">
                <a:ea typeface="+mn-lt"/>
                <a:cs typeface="+mn-lt"/>
              </a:rPr>
              <a:t>information given on how and where to access ongoing support at home including local orgs/groups and </a:t>
            </a:r>
            <a:r>
              <a:rPr lang="en" sz="1600" b="1" dirty="0">
                <a:ea typeface="+mn-lt"/>
                <a:cs typeface="+mn-lt"/>
              </a:rPr>
              <a:t>where to meet other breastfeeding parents. </a:t>
            </a:r>
            <a:endParaRPr lang="en" sz="1600" b="1" dirty="0">
              <a:cs typeface="Calibri" panose="020F0502020204030204"/>
            </a:endParaRPr>
          </a:p>
          <a:p>
            <a:pPr marL="285750" indent="-285750">
              <a:buFont typeface="Arial"/>
              <a:buChar char="•"/>
            </a:pPr>
            <a:endParaRPr lang="en" sz="1600" b="1" dirty="0">
              <a:ea typeface="+mn-lt"/>
              <a:cs typeface="+mn-lt"/>
            </a:endParaRPr>
          </a:p>
          <a:p>
            <a:pPr marL="285750" indent="-285750">
              <a:buFont typeface="Arial"/>
              <a:buChar char="•"/>
            </a:pPr>
            <a:r>
              <a:rPr lang="en" sz="1600" dirty="0">
                <a:ea typeface="+mn-lt"/>
                <a:cs typeface="+mn-lt"/>
              </a:rPr>
              <a:t>There were some comments about QEH's policy of only treating babies for tongue tie until 6 weeks and how this can exclude famillies particularly those with a late diagnosis and who are unable to travel to Norwich.  There were also comments about the lack of follow up support after a tongue tie procedure.</a:t>
            </a:r>
            <a:endParaRPr lang="en" sz="1600" b="1" dirty="0">
              <a:ea typeface="+mn-lt"/>
              <a:cs typeface="+mn-lt"/>
            </a:endParaRPr>
          </a:p>
        </p:txBody>
      </p:sp>
    </p:spTree>
    <p:extLst>
      <p:ext uri="{BB962C8B-B14F-4D97-AF65-F5344CB8AC3E}">
        <p14:creationId xmlns:p14="http://schemas.microsoft.com/office/powerpoint/2010/main" val="225374210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3CAA27-40F1-4532-89B4-BA4B8BE08120}"/>
              </a:ext>
            </a:extLst>
          </p:cNvPr>
          <p:cNvSpPr>
            <a:spLocks noGrp="1"/>
          </p:cNvSpPr>
          <p:nvPr>
            <p:ph type="title"/>
          </p:nvPr>
        </p:nvSpPr>
        <p:spPr>
          <a:xfrm>
            <a:off x="838200" y="180634"/>
            <a:ext cx="10515600" cy="826532"/>
          </a:xfrm>
        </p:spPr>
        <p:txBody>
          <a:bodyPr>
            <a:normAutofit/>
          </a:bodyPr>
          <a:lstStyle/>
          <a:p>
            <a:pPr algn="ctr"/>
            <a:r>
              <a:rPr lang="en-GB" sz="2500" b="1">
                <a:ea typeface="+mj-lt"/>
                <a:cs typeface="+mj-lt"/>
              </a:rPr>
              <a:t>Themes (NNUH)</a:t>
            </a:r>
            <a:endParaRPr lang="en-US"/>
          </a:p>
        </p:txBody>
      </p:sp>
      <p:sp>
        <p:nvSpPr>
          <p:cNvPr id="4" name="TextBox 3">
            <a:extLst>
              <a:ext uri="{FF2B5EF4-FFF2-40B4-BE49-F238E27FC236}">
                <a16:creationId xmlns:a16="http://schemas.microsoft.com/office/drawing/2014/main" id="{D87979B4-4B26-4579-A866-C37713C15C55}"/>
              </a:ext>
            </a:extLst>
          </p:cNvPr>
          <p:cNvSpPr txBox="1"/>
          <p:nvPr/>
        </p:nvSpPr>
        <p:spPr>
          <a:xfrm>
            <a:off x="324929" y="828136"/>
            <a:ext cx="11513387" cy="526297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 sz="1600" b="1">
                <a:ea typeface="+mn-lt"/>
                <a:cs typeface="+mn-lt"/>
              </a:rPr>
              <a:t>Informed consent and decision making</a:t>
            </a:r>
            <a:r>
              <a:rPr lang="en" sz="1600" dirty="0">
                <a:ea typeface="+mn-lt"/>
                <a:cs typeface="+mn-lt"/>
              </a:rPr>
              <a:t> </a:t>
            </a:r>
          </a:p>
          <a:p>
            <a:pPr marL="285750" indent="-285750">
              <a:buFont typeface="Arial"/>
              <a:buChar char="•"/>
            </a:pPr>
            <a:r>
              <a:rPr lang="en" sz="1600">
                <a:ea typeface="+mn-lt"/>
                <a:cs typeface="+mn-lt"/>
              </a:rPr>
              <a:t>BFI audit highlighted lack of informed decision making around top up feeds</a:t>
            </a:r>
            <a:endParaRPr lang="en">
              <a:ea typeface="+mn-lt"/>
              <a:cs typeface="+mn-lt"/>
            </a:endParaRPr>
          </a:p>
          <a:p>
            <a:pPr marL="285750" indent="-285750">
              <a:buFont typeface="Arial"/>
              <a:buChar char="•"/>
            </a:pPr>
            <a:r>
              <a:rPr lang="en" sz="1600">
                <a:ea typeface="+mn-lt"/>
                <a:cs typeface="+mn-lt"/>
              </a:rPr>
              <a:t>Information sharing about FF is poor e.g. implications when deciding to mix feed or provide a top up when in hospital</a:t>
            </a:r>
            <a:endParaRPr lang="en">
              <a:ea typeface="+mn-lt"/>
              <a:cs typeface="+mn-lt"/>
            </a:endParaRPr>
          </a:p>
          <a:p>
            <a:pPr marL="285750" indent="-285750">
              <a:buFont typeface="Arial"/>
              <a:buChar char="•"/>
            </a:pPr>
            <a:r>
              <a:rPr lang="en" sz="1600">
                <a:ea typeface="+mn-lt"/>
                <a:cs typeface="+mn-lt"/>
              </a:rPr>
              <a:t>Antenatal education on breastfeeding can be poor so this does not support making informed choice to breastfeed</a:t>
            </a:r>
            <a:endParaRPr lang="en">
              <a:cs typeface="Calibri" panose="020F0502020204030204"/>
            </a:endParaRPr>
          </a:p>
          <a:p>
            <a:endParaRPr lang="en" sz="1600" dirty="0">
              <a:cs typeface="Calibri"/>
            </a:endParaRPr>
          </a:p>
          <a:p>
            <a:r>
              <a:rPr lang="en" sz="1600" b="1">
                <a:ea typeface="+mn-lt"/>
                <a:cs typeface="+mn-lt"/>
              </a:rPr>
              <a:t>Antenatal Education</a:t>
            </a:r>
            <a:r>
              <a:rPr lang="en" sz="1600" dirty="0">
                <a:ea typeface="+mn-lt"/>
                <a:cs typeface="+mn-lt"/>
              </a:rPr>
              <a:t> </a:t>
            </a:r>
            <a:endParaRPr lang="en">
              <a:cs typeface="Calibri" panose="020F0502020204030204"/>
            </a:endParaRPr>
          </a:p>
          <a:p>
            <a:pPr marL="285750" indent="-285750">
              <a:buFont typeface="Arial"/>
              <a:buChar char="•"/>
            </a:pPr>
            <a:r>
              <a:rPr lang="en" sz="1600">
                <a:ea typeface="+mn-lt"/>
                <a:cs typeface="+mn-lt"/>
              </a:rPr>
              <a:t>Families don’t realise during pregnancy but they can be unprepared especially around realistic expectations of breastfeeding</a:t>
            </a:r>
            <a:endParaRPr lang="en">
              <a:ea typeface="+mn-lt"/>
              <a:cs typeface="+mn-lt"/>
            </a:endParaRPr>
          </a:p>
          <a:p>
            <a:pPr marL="285750" indent="-285750">
              <a:buFont typeface="Arial"/>
              <a:buChar char="•"/>
            </a:pPr>
            <a:r>
              <a:rPr lang="en" sz="1600">
                <a:ea typeface="+mn-lt"/>
                <a:cs typeface="+mn-lt"/>
              </a:rPr>
              <a:t>Lots of comments about not feeling prepared, relying on internet groups for their questions. </a:t>
            </a:r>
            <a:endParaRPr lang="en">
              <a:ea typeface="+mn-lt"/>
              <a:cs typeface="+mn-lt"/>
            </a:endParaRPr>
          </a:p>
          <a:p>
            <a:pPr marL="285750" indent="-285750">
              <a:buFont typeface="Arial"/>
              <a:buChar char="•"/>
            </a:pPr>
            <a:r>
              <a:rPr lang="en" sz="1600">
                <a:ea typeface="+mn-lt"/>
                <a:cs typeface="+mn-lt"/>
              </a:rPr>
              <a:t>Many people wished they had been told about tongue tie before their baby was born so they would know what to look out for and could push for help sooner. </a:t>
            </a:r>
            <a:endParaRPr lang="en">
              <a:ea typeface="+mn-lt"/>
              <a:cs typeface="+mn-lt"/>
            </a:endParaRPr>
          </a:p>
          <a:p>
            <a:endParaRPr lang="en" sz="1600" dirty="0">
              <a:cs typeface="Calibri"/>
            </a:endParaRPr>
          </a:p>
          <a:p>
            <a:r>
              <a:rPr lang="en" sz="1600" b="1">
                <a:ea typeface="+mn-lt"/>
                <a:cs typeface="+mn-lt"/>
              </a:rPr>
              <a:t>Support</a:t>
            </a:r>
            <a:r>
              <a:rPr lang="en" sz="1600" dirty="0">
                <a:ea typeface="+mn-lt"/>
                <a:cs typeface="+mn-lt"/>
              </a:rPr>
              <a:t> </a:t>
            </a:r>
            <a:endParaRPr lang="en">
              <a:cs typeface="Calibri" panose="020F0502020204030204"/>
            </a:endParaRPr>
          </a:p>
          <a:p>
            <a:pPr marL="285750" indent="-285750">
              <a:buFont typeface="Arial"/>
              <a:buChar char="•"/>
            </a:pPr>
            <a:r>
              <a:rPr lang="en" sz="1600">
                <a:ea typeface="+mn-lt"/>
                <a:cs typeface="+mn-lt"/>
              </a:rPr>
              <a:t>Lack of continuity of care was mentioned several times. Mix of having to explain experience and problems to lots of different people and conflicting information depending on who is supporting.</a:t>
            </a:r>
            <a:endParaRPr lang="en">
              <a:ea typeface="+mn-lt"/>
              <a:cs typeface="+mn-lt"/>
            </a:endParaRPr>
          </a:p>
          <a:p>
            <a:pPr marL="285750" indent="-285750">
              <a:buFont typeface="Arial"/>
              <a:buChar char="•"/>
            </a:pPr>
            <a:r>
              <a:rPr lang="en" sz="1600">
                <a:ea typeface="+mn-lt"/>
                <a:cs typeface="+mn-lt"/>
              </a:rPr>
              <a:t>Many people commented that they felt signposting to support should be improved. </a:t>
            </a:r>
            <a:endParaRPr lang="en">
              <a:ea typeface="+mn-lt"/>
              <a:cs typeface="+mn-lt"/>
            </a:endParaRPr>
          </a:p>
          <a:p>
            <a:pPr marL="285750" indent="-285750">
              <a:buFont typeface="Arial"/>
              <a:buChar char="•"/>
            </a:pPr>
            <a:r>
              <a:rPr lang="en" sz="1600">
                <a:ea typeface="+mn-lt"/>
                <a:cs typeface="+mn-lt"/>
              </a:rPr>
              <a:t>People who formula fed felt that they were given less support at hospital and those breastfeeding were prioritised.</a:t>
            </a:r>
            <a:endParaRPr lang="en">
              <a:ea typeface="+mn-lt"/>
              <a:cs typeface="+mn-lt"/>
            </a:endParaRPr>
          </a:p>
          <a:p>
            <a:pPr marL="285750" indent="-285750">
              <a:buFont typeface="Arial"/>
              <a:buChar char="•"/>
            </a:pPr>
            <a:r>
              <a:rPr lang="en" sz="1600">
                <a:ea typeface="+mn-lt"/>
                <a:cs typeface="+mn-lt"/>
              </a:rPr>
              <a:t>Many people commented on the Infant Feeding Teams being stretched, it’s interesting that service users knew this.</a:t>
            </a:r>
            <a:endParaRPr lang="en">
              <a:ea typeface="+mn-lt"/>
              <a:cs typeface="+mn-lt"/>
            </a:endParaRPr>
          </a:p>
          <a:p>
            <a:pPr marL="285750" indent="-285750">
              <a:buFont typeface="Arial"/>
              <a:buChar char="•"/>
            </a:pPr>
            <a:r>
              <a:rPr lang="en" sz="1600">
                <a:ea typeface="+mn-lt"/>
                <a:cs typeface="+mn-lt"/>
              </a:rPr>
              <a:t>Peer supporters praised and more joined up working between hospital, community, volunteers, health visitors mentioned.</a:t>
            </a:r>
            <a:endParaRPr lang="en">
              <a:ea typeface="+mn-lt"/>
              <a:cs typeface="+mn-lt"/>
            </a:endParaRPr>
          </a:p>
          <a:p>
            <a:pPr marL="285750" indent="-285750">
              <a:buFont typeface="Arial"/>
              <a:buChar char="•"/>
            </a:pPr>
            <a:r>
              <a:rPr lang="en" sz="1600">
                <a:ea typeface="+mn-lt"/>
                <a:cs typeface="+mn-lt"/>
              </a:rPr>
              <a:t>Many people commented that they wished the support was proactive rather than reactive. So rather than just solving problems empowering people with information and reaching out to check in on people. </a:t>
            </a:r>
            <a:endParaRPr lang="en">
              <a:ea typeface="+mn-lt"/>
              <a:cs typeface="+mn-lt"/>
            </a:endParaRPr>
          </a:p>
          <a:p>
            <a:pPr marL="285750" indent="-285750">
              <a:buFont typeface="Arial"/>
              <a:buChar char="•"/>
            </a:pPr>
            <a:r>
              <a:rPr lang="en" sz="1600">
                <a:ea typeface="+mn-lt"/>
                <a:cs typeface="+mn-lt"/>
              </a:rPr>
              <a:t>Could peer supporters make phone calls or offer Zoom drop ins after 1 month, 2 months?? </a:t>
            </a:r>
            <a:endParaRPr lang="en">
              <a:cs typeface="Calibri"/>
            </a:endParaRPr>
          </a:p>
        </p:txBody>
      </p:sp>
    </p:spTree>
    <p:extLst>
      <p:ext uri="{BB962C8B-B14F-4D97-AF65-F5344CB8AC3E}">
        <p14:creationId xmlns:p14="http://schemas.microsoft.com/office/powerpoint/2010/main" val="327072900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3CAA27-40F1-4532-89B4-BA4B8BE08120}"/>
              </a:ext>
            </a:extLst>
          </p:cNvPr>
          <p:cNvSpPr>
            <a:spLocks noGrp="1"/>
          </p:cNvSpPr>
          <p:nvPr>
            <p:ph type="title"/>
          </p:nvPr>
        </p:nvSpPr>
        <p:spPr>
          <a:xfrm>
            <a:off x="838200" y="180634"/>
            <a:ext cx="10515600" cy="826532"/>
          </a:xfrm>
        </p:spPr>
        <p:txBody>
          <a:bodyPr>
            <a:normAutofit/>
          </a:bodyPr>
          <a:lstStyle/>
          <a:p>
            <a:pPr algn="ctr"/>
            <a:r>
              <a:rPr lang="en-GB" sz="2500" b="1">
                <a:ea typeface="+mj-lt"/>
                <a:cs typeface="+mj-lt"/>
              </a:rPr>
              <a:t>Themes (NNUH)</a:t>
            </a:r>
            <a:endParaRPr lang="en-US"/>
          </a:p>
        </p:txBody>
      </p:sp>
      <p:sp>
        <p:nvSpPr>
          <p:cNvPr id="4" name="TextBox 3">
            <a:extLst>
              <a:ext uri="{FF2B5EF4-FFF2-40B4-BE49-F238E27FC236}">
                <a16:creationId xmlns:a16="http://schemas.microsoft.com/office/drawing/2014/main" id="{D87979B4-4B26-4579-A866-C37713C15C55}"/>
              </a:ext>
            </a:extLst>
          </p:cNvPr>
          <p:cNvSpPr txBox="1"/>
          <p:nvPr/>
        </p:nvSpPr>
        <p:spPr>
          <a:xfrm>
            <a:off x="324929" y="828136"/>
            <a:ext cx="11513387" cy="578619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 sz="1600" b="1">
                <a:ea typeface="+mn-lt"/>
                <a:cs typeface="+mn-lt"/>
              </a:rPr>
              <a:t>Partners</a:t>
            </a:r>
            <a:r>
              <a:rPr lang="en" sz="1600" dirty="0">
                <a:ea typeface="+mn-lt"/>
                <a:cs typeface="+mn-lt"/>
              </a:rPr>
              <a:t> </a:t>
            </a:r>
            <a:endParaRPr lang="en-US"/>
          </a:p>
          <a:p>
            <a:pPr marL="285750" indent="-285750">
              <a:buFont typeface="Arial"/>
              <a:buChar char="•"/>
            </a:pPr>
            <a:r>
              <a:rPr lang="en" sz="1600">
                <a:ea typeface="+mn-lt"/>
                <a:cs typeface="+mn-lt"/>
              </a:rPr>
              <a:t>Several people mentioned it was important to value partners when educating and supporting breastfeeding. </a:t>
            </a:r>
            <a:endParaRPr lang="en"/>
          </a:p>
          <a:p>
            <a:r>
              <a:rPr lang="en" sz="1600" dirty="0">
                <a:ea typeface="+mn-lt"/>
                <a:cs typeface="+mn-lt"/>
              </a:rPr>
              <a:t>  </a:t>
            </a:r>
            <a:endParaRPr lang="en"/>
          </a:p>
          <a:p>
            <a:r>
              <a:rPr lang="en" sz="1600" dirty="0">
                <a:ea typeface="+mn-lt"/>
                <a:cs typeface="+mn-lt"/>
              </a:rPr>
              <a:t>  </a:t>
            </a:r>
            <a:endParaRPr lang="en"/>
          </a:p>
          <a:p>
            <a:r>
              <a:rPr lang="en" sz="1600" b="1">
                <a:ea typeface="+mn-lt"/>
                <a:cs typeface="+mn-lt"/>
              </a:rPr>
              <a:t>Other themes...</a:t>
            </a:r>
            <a:r>
              <a:rPr lang="en" sz="1600" dirty="0">
                <a:ea typeface="+mn-lt"/>
                <a:cs typeface="+mn-lt"/>
              </a:rPr>
              <a:t> </a:t>
            </a:r>
            <a:endParaRPr lang="en"/>
          </a:p>
          <a:p>
            <a:r>
              <a:rPr lang="en" sz="1600" dirty="0">
                <a:ea typeface="+mn-lt"/>
                <a:cs typeface="+mn-lt"/>
              </a:rPr>
              <a:t>  </a:t>
            </a:r>
            <a:endParaRPr lang="en"/>
          </a:p>
          <a:p>
            <a:pPr marL="285750" indent="-285750">
              <a:buFont typeface="Arial"/>
              <a:buChar char="•"/>
            </a:pPr>
            <a:r>
              <a:rPr lang="en" sz="1600">
                <a:ea typeface="+mn-lt"/>
                <a:cs typeface="+mn-lt"/>
              </a:rPr>
              <a:t>Is our infant feeding and breastfeeding support culturally aware/culturally safe? Is our infant feeding and breastfeeding support ready to support those with additional needs and disabilities?</a:t>
            </a:r>
            <a:endParaRPr lang="en"/>
          </a:p>
          <a:p>
            <a:r>
              <a:rPr lang="en" sz="1600" dirty="0">
                <a:ea typeface="+mn-lt"/>
                <a:cs typeface="+mn-lt"/>
              </a:rPr>
              <a:t>  </a:t>
            </a:r>
            <a:endParaRPr lang="en"/>
          </a:p>
          <a:p>
            <a:pPr marL="285750" indent="-285750">
              <a:buFont typeface="Arial"/>
              <a:buChar char="•"/>
            </a:pPr>
            <a:r>
              <a:rPr lang="en" sz="1600">
                <a:ea typeface="+mn-lt"/>
                <a:cs typeface="+mn-lt"/>
              </a:rPr>
              <a:t>Please don’t assume just because we have had a baby before or breastfed before we won’t need help or support this time. Different baby, different circumstances all provide challenges</a:t>
            </a:r>
            <a:endParaRPr lang="en"/>
          </a:p>
          <a:p>
            <a:r>
              <a:rPr lang="en" sz="1600" dirty="0">
                <a:ea typeface="+mn-lt"/>
                <a:cs typeface="+mn-lt"/>
              </a:rPr>
              <a:t>  </a:t>
            </a:r>
            <a:endParaRPr lang="en"/>
          </a:p>
          <a:p>
            <a:pPr marL="285750" indent="-285750">
              <a:buFont typeface="Arial"/>
              <a:buChar char="•"/>
            </a:pPr>
            <a:r>
              <a:rPr lang="en" sz="1600">
                <a:ea typeface="+mn-lt"/>
                <a:cs typeface="+mn-lt"/>
              </a:rPr>
              <a:t>Please don’t assume that just because we have breastfeeding established in the first 28 days that everything will be fine from there</a:t>
            </a:r>
            <a:endParaRPr lang="en"/>
          </a:p>
          <a:p>
            <a:r>
              <a:rPr lang="en" sz="1600" dirty="0">
                <a:ea typeface="+mn-lt"/>
                <a:cs typeface="+mn-lt"/>
              </a:rPr>
              <a:t>  </a:t>
            </a:r>
            <a:endParaRPr lang="en"/>
          </a:p>
          <a:p>
            <a:pPr marL="285750" indent="-285750">
              <a:buFont typeface="Arial"/>
              <a:buChar char="•"/>
            </a:pPr>
            <a:r>
              <a:rPr lang="en" sz="1600">
                <a:ea typeface="+mn-lt"/>
                <a:cs typeface="+mn-lt"/>
              </a:rPr>
              <a:t>Please make us feel listened to, this may seem like a minor concern or not a concern at all to you - but if it was important enough for us to ask then please be supportive.</a:t>
            </a:r>
            <a:endParaRPr lang="en">
              <a:ea typeface="+mn-lt"/>
              <a:cs typeface="+mn-lt"/>
            </a:endParaRPr>
          </a:p>
          <a:p>
            <a:r>
              <a:rPr lang="en" sz="1600" dirty="0">
                <a:ea typeface="+mn-lt"/>
                <a:cs typeface="+mn-lt"/>
              </a:rPr>
              <a:t>  </a:t>
            </a:r>
            <a:endParaRPr lang="en"/>
          </a:p>
          <a:p>
            <a:pPr marL="285750" indent="-285750">
              <a:buFont typeface="Arial"/>
              <a:buChar char="•"/>
            </a:pPr>
            <a:r>
              <a:rPr lang="en" sz="1600">
                <a:ea typeface="+mn-lt"/>
                <a:cs typeface="+mn-lt"/>
              </a:rPr>
              <a:t>Please be respectful in how you speak and care for us - we might be feeling vulnerable and want to do our best.</a:t>
            </a:r>
            <a:endParaRPr lang="en">
              <a:ea typeface="+mn-lt"/>
              <a:cs typeface="+mn-lt"/>
            </a:endParaRPr>
          </a:p>
          <a:p>
            <a:r>
              <a:rPr lang="en" sz="1600" dirty="0">
                <a:ea typeface="+mn-lt"/>
                <a:cs typeface="+mn-lt"/>
              </a:rPr>
              <a:t>  </a:t>
            </a:r>
            <a:endParaRPr lang="en"/>
          </a:p>
          <a:p>
            <a:pPr marL="285750" indent="-285750">
              <a:buFont typeface="Arial"/>
              <a:buChar char="•"/>
            </a:pPr>
            <a:r>
              <a:rPr lang="en" sz="1600">
                <a:ea typeface="+mn-lt"/>
                <a:cs typeface="+mn-lt"/>
              </a:rPr>
              <a:t>For many of us breastfeeding is really important and lots of emotions are tied up in our success. Sometimes we can be made to feel really pressured to breastfeed.</a:t>
            </a:r>
            <a:endParaRPr lang="en">
              <a:ea typeface="+mn-lt"/>
              <a:cs typeface="+mn-lt"/>
            </a:endParaRPr>
          </a:p>
          <a:p>
            <a:pPr marL="285750" indent="-285750">
              <a:buFont typeface="Arial"/>
              <a:buChar char="•"/>
            </a:pPr>
            <a:endParaRPr lang="en">
              <a:ea typeface="+mn-lt"/>
              <a:cs typeface="+mn-lt"/>
            </a:endParaRPr>
          </a:p>
          <a:p>
            <a:endParaRPr lang="en" sz="1600" dirty="0">
              <a:cs typeface="Calibri"/>
            </a:endParaRPr>
          </a:p>
        </p:txBody>
      </p:sp>
    </p:spTree>
    <p:extLst>
      <p:ext uri="{BB962C8B-B14F-4D97-AF65-F5344CB8AC3E}">
        <p14:creationId xmlns:p14="http://schemas.microsoft.com/office/powerpoint/2010/main" val="149487923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3CAA27-40F1-4532-89B4-BA4B8BE08120}"/>
              </a:ext>
            </a:extLst>
          </p:cNvPr>
          <p:cNvSpPr>
            <a:spLocks noGrp="1"/>
          </p:cNvSpPr>
          <p:nvPr>
            <p:ph type="title"/>
          </p:nvPr>
        </p:nvSpPr>
        <p:spPr>
          <a:xfrm>
            <a:off x="838200" y="180634"/>
            <a:ext cx="10515600" cy="826532"/>
          </a:xfrm>
        </p:spPr>
        <p:txBody>
          <a:bodyPr>
            <a:normAutofit/>
          </a:bodyPr>
          <a:lstStyle/>
          <a:p>
            <a:pPr algn="ctr"/>
            <a:r>
              <a:rPr lang="en-GB" sz="2500" b="1" dirty="0">
                <a:ea typeface="+mj-lt"/>
                <a:cs typeface="+mj-lt"/>
              </a:rPr>
              <a:t>Themes (JPUH)</a:t>
            </a:r>
            <a:endParaRPr lang="en-US" dirty="0"/>
          </a:p>
        </p:txBody>
      </p:sp>
      <p:sp>
        <p:nvSpPr>
          <p:cNvPr id="4" name="TextBox 3">
            <a:extLst>
              <a:ext uri="{FF2B5EF4-FFF2-40B4-BE49-F238E27FC236}">
                <a16:creationId xmlns:a16="http://schemas.microsoft.com/office/drawing/2014/main" id="{D87979B4-4B26-4579-A866-C37713C15C55}"/>
              </a:ext>
            </a:extLst>
          </p:cNvPr>
          <p:cNvSpPr txBox="1"/>
          <p:nvPr/>
        </p:nvSpPr>
        <p:spPr>
          <a:xfrm>
            <a:off x="324929" y="828136"/>
            <a:ext cx="11513387" cy="5570756"/>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 b="1" dirty="0">
                <a:ea typeface="+mn-lt"/>
                <a:cs typeface="+mn-lt"/>
              </a:rPr>
              <a:t>Antenatal Education</a:t>
            </a:r>
            <a:br>
              <a:rPr lang="en" dirty="0">
                <a:ea typeface="+mn-lt"/>
                <a:cs typeface="+mn-lt"/>
              </a:rPr>
            </a:br>
            <a:endParaRPr lang="en-US"/>
          </a:p>
          <a:p>
            <a:pPr marL="285750" indent="-285750">
              <a:buFont typeface="Arial"/>
              <a:buChar char="•"/>
            </a:pPr>
            <a:r>
              <a:rPr lang="en" sz="1600" dirty="0">
                <a:cs typeface="Calibri"/>
              </a:rPr>
              <a:t>Uninformed about the challenges that could occur when breastfeeding</a:t>
            </a:r>
          </a:p>
          <a:p>
            <a:pPr marL="285750" indent="-285750">
              <a:buFont typeface="Arial"/>
              <a:buChar char="•"/>
            </a:pPr>
            <a:r>
              <a:rPr lang="en" sz="1600" dirty="0">
                <a:cs typeface="Calibri"/>
              </a:rPr>
              <a:t>Felt left to trawl through websites and leaflets with limited support</a:t>
            </a:r>
          </a:p>
          <a:p>
            <a:pPr marL="285750" indent="-285750">
              <a:buFont typeface="Arial"/>
              <a:buChar char="•"/>
            </a:pPr>
            <a:r>
              <a:rPr lang="en" sz="1600" dirty="0">
                <a:cs typeface="Calibri"/>
              </a:rPr>
              <a:t>No information given on bottle feeding</a:t>
            </a:r>
          </a:p>
          <a:p>
            <a:pPr marL="285750" indent="-285750">
              <a:buFont typeface="Arial"/>
              <a:buChar char="•"/>
            </a:pPr>
            <a:r>
              <a:rPr lang="en" sz="1600" dirty="0">
                <a:cs typeface="Calibri"/>
              </a:rPr>
              <a:t>Lack of information on expressing and colostrum harvesting</a:t>
            </a:r>
          </a:p>
          <a:p>
            <a:pPr marL="285750" indent="-285750">
              <a:buFont typeface="Arial"/>
              <a:buChar char="•"/>
            </a:pPr>
            <a:r>
              <a:rPr lang="en" sz="1600" dirty="0">
                <a:cs typeface="Calibri"/>
              </a:rPr>
              <a:t>Second time parents and beyond felt uninformed and unsupported</a:t>
            </a:r>
          </a:p>
          <a:p>
            <a:pPr marL="285750" indent="-285750">
              <a:buFont typeface="Arial"/>
              <a:buChar char="•"/>
            </a:pPr>
            <a:endParaRPr lang="en" sz="1600" dirty="0">
              <a:cs typeface="Calibri"/>
            </a:endParaRPr>
          </a:p>
          <a:p>
            <a:r>
              <a:rPr lang="en" sz="1600" b="1" dirty="0">
                <a:cs typeface="Calibri"/>
              </a:rPr>
              <a:t>During Pregnancy</a:t>
            </a:r>
            <a:endParaRPr lang="en" sz="1600" dirty="0">
              <a:cs typeface="Calibri"/>
            </a:endParaRPr>
          </a:p>
          <a:p>
            <a:pPr marL="285750" indent="-285750">
              <a:buFont typeface="Arial"/>
              <a:buChar char="•"/>
            </a:pPr>
            <a:r>
              <a:rPr lang="en" sz="1600" dirty="0">
                <a:cs typeface="Calibri"/>
              </a:rPr>
              <a:t>Most families felt supported in their decision to breastfeed</a:t>
            </a:r>
            <a:endParaRPr lang="en" sz="1600" b="1" dirty="0">
              <a:cs typeface="Calibri"/>
            </a:endParaRPr>
          </a:p>
          <a:p>
            <a:pPr marL="285750" indent="-285750">
              <a:buFont typeface="Arial"/>
              <a:buChar char="•"/>
            </a:pPr>
            <a:r>
              <a:rPr lang="en" sz="1600" dirty="0">
                <a:cs typeface="Calibri"/>
              </a:rPr>
              <a:t>A family who chose to bottle feed did not feel supported in their decision</a:t>
            </a:r>
          </a:p>
          <a:p>
            <a:pPr marL="285750" indent="-285750">
              <a:buFont typeface="Arial"/>
              <a:buChar char="•"/>
            </a:pPr>
            <a:r>
              <a:rPr lang="en" sz="1600" dirty="0">
                <a:cs typeface="Calibri"/>
              </a:rPr>
              <a:t>While families felt supported to breastfeed they felt uninformed about breastfeeding</a:t>
            </a:r>
          </a:p>
          <a:p>
            <a:pPr marL="285750" indent="-285750">
              <a:buFont typeface="Arial"/>
              <a:buChar char="•"/>
            </a:pPr>
            <a:r>
              <a:rPr lang="en" sz="1600" dirty="0">
                <a:cs typeface="Calibri"/>
              </a:rPr>
              <a:t>Families who were consultant led report not being asked about their choice of feeding method</a:t>
            </a:r>
          </a:p>
          <a:p>
            <a:pPr marL="285750" indent="-285750">
              <a:buFont typeface="Arial"/>
              <a:buChar char="•"/>
            </a:pPr>
            <a:endParaRPr lang="en" sz="1600" dirty="0">
              <a:cs typeface="Calibri"/>
            </a:endParaRPr>
          </a:p>
          <a:p>
            <a:r>
              <a:rPr lang="en" sz="1600" b="1" dirty="0">
                <a:cs typeface="Calibri"/>
              </a:rPr>
              <a:t>Ward 11</a:t>
            </a:r>
            <a:endParaRPr lang="en" sz="1600" dirty="0">
              <a:cs typeface="Calibri"/>
            </a:endParaRPr>
          </a:p>
          <a:p>
            <a:pPr marL="285750" indent="-285750">
              <a:buFont typeface="Arial"/>
              <a:buChar char="•"/>
            </a:pPr>
            <a:r>
              <a:rPr lang="en" sz="1600" dirty="0">
                <a:cs typeface="Calibri"/>
              </a:rPr>
              <a:t>Families only sometimes felt supported in their breastfeeding journey</a:t>
            </a:r>
            <a:endParaRPr lang="en" sz="1600" b="1" dirty="0">
              <a:cs typeface="Calibri"/>
            </a:endParaRPr>
          </a:p>
          <a:p>
            <a:pPr marL="285750" indent="-285750">
              <a:buFont typeface="Arial"/>
              <a:buChar char="•"/>
            </a:pPr>
            <a:r>
              <a:rPr lang="en" sz="1600" dirty="0">
                <a:cs typeface="Calibri"/>
              </a:rPr>
              <a:t>Lack of time with staff, particularly on weekends</a:t>
            </a:r>
          </a:p>
          <a:p>
            <a:pPr marL="285750" indent="-285750">
              <a:buFont typeface="Arial"/>
              <a:buChar char="•"/>
            </a:pPr>
            <a:r>
              <a:rPr lang="en" sz="1600" dirty="0">
                <a:cs typeface="Calibri"/>
              </a:rPr>
              <a:t>Not seeing the feeding specialists</a:t>
            </a:r>
          </a:p>
          <a:p>
            <a:pPr marL="285750" indent="-285750">
              <a:buFont typeface="Arial"/>
              <a:buChar char="•"/>
            </a:pPr>
            <a:r>
              <a:rPr lang="en" sz="1600" dirty="0">
                <a:cs typeface="Calibri"/>
              </a:rPr>
              <a:t>Formula being pushed</a:t>
            </a:r>
          </a:p>
          <a:p>
            <a:pPr marL="285750" indent="-285750">
              <a:buFont typeface="Arial"/>
              <a:buChar char="•"/>
            </a:pPr>
            <a:r>
              <a:rPr lang="en" sz="1600" dirty="0">
                <a:cs typeface="Calibri"/>
              </a:rPr>
              <a:t>Some families report great support and staff with plenty of time</a:t>
            </a:r>
          </a:p>
          <a:p>
            <a:pPr marL="285750" indent="-285750">
              <a:buFont typeface="Arial"/>
              <a:buChar char="•"/>
            </a:pPr>
            <a:endParaRPr lang="en" sz="1600" dirty="0">
              <a:cs typeface="Calibri"/>
            </a:endParaRPr>
          </a:p>
          <a:p>
            <a:pPr marL="285750" indent="-285750">
              <a:buFont typeface="Arial"/>
              <a:buChar char="•"/>
            </a:pPr>
            <a:endParaRPr lang="en" sz="1600" dirty="0">
              <a:cs typeface="Calibri"/>
            </a:endParaRPr>
          </a:p>
        </p:txBody>
      </p:sp>
    </p:spTree>
    <p:extLst>
      <p:ext uri="{BB962C8B-B14F-4D97-AF65-F5344CB8AC3E}">
        <p14:creationId xmlns:p14="http://schemas.microsoft.com/office/powerpoint/2010/main" val="82142630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DB9F507-15A2-43EB-8C9D-944763B6B8CB}"/>
              </a:ext>
            </a:extLst>
          </p:cNvPr>
          <p:cNvSpPr>
            <a:spLocks noGrp="1"/>
          </p:cNvSpPr>
          <p:nvPr>
            <p:ph type="title"/>
          </p:nvPr>
        </p:nvSpPr>
        <p:spPr/>
        <p:txBody>
          <a:bodyPr>
            <a:normAutofit/>
          </a:bodyPr>
          <a:lstStyle/>
          <a:p>
            <a:pPr algn="ctr"/>
            <a:r>
              <a:rPr lang="en-GB" sz="2500" b="1" dirty="0">
                <a:cs typeface="Calibri Light"/>
              </a:rPr>
              <a:t>Themes (JPUH)</a:t>
            </a:r>
            <a:endParaRPr lang="en-US" sz="2500">
              <a:cs typeface="Calibri Light"/>
            </a:endParaRPr>
          </a:p>
        </p:txBody>
      </p:sp>
      <p:sp>
        <p:nvSpPr>
          <p:cNvPr id="3" name="Content Placeholder 2">
            <a:extLst>
              <a:ext uri="{FF2B5EF4-FFF2-40B4-BE49-F238E27FC236}">
                <a16:creationId xmlns:a16="http://schemas.microsoft.com/office/drawing/2014/main" id="{EA69A61C-566B-4B2F-9A00-AD8674307F1F}"/>
              </a:ext>
            </a:extLst>
          </p:cNvPr>
          <p:cNvSpPr>
            <a:spLocks noGrp="1"/>
          </p:cNvSpPr>
          <p:nvPr>
            <p:ph idx="1"/>
          </p:nvPr>
        </p:nvSpPr>
        <p:spPr/>
        <p:txBody>
          <a:bodyPr vert="horz" lIns="91440" tIns="45720" rIns="91440" bIns="45720" rtlCol="0" anchor="t">
            <a:normAutofit/>
          </a:bodyPr>
          <a:lstStyle/>
          <a:p>
            <a:pPr marL="0" indent="0">
              <a:buNone/>
            </a:pPr>
            <a:r>
              <a:rPr lang="en-US" sz="1800" b="1" dirty="0">
                <a:latin typeface="Calibri Light"/>
                <a:cs typeface="Calibri" panose="020F0502020204030204"/>
              </a:rPr>
              <a:t>Feeding Challenges at home</a:t>
            </a:r>
          </a:p>
          <a:p>
            <a:r>
              <a:rPr lang="en-US" sz="1600" dirty="0">
                <a:latin typeface="Calibri Light"/>
                <a:cs typeface="Calibri" panose="020F0502020204030204"/>
              </a:rPr>
              <a:t>Only two families report being offered  a referral to an NHS feeding specialist</a:t>
            </a:r>
          </a:p>
          <a:p>
            <a:r>
              <a:rPr lang="en-US" sz="1600" dirty="0">
                <a:latin typeface="Calibri Light"/>
                <a:cs typeface="Calibri" panose="020F0502020204030204"/>
              </a:rPr>
              <a:t>Families did know where to seek support and a lot sought external support in the form of Baby </a:t>
            </a:r>
            <a:r>
              <a:rPr lang="en-US" sz="1600" dirty="0" err="1">
                <a:latin typeface="Calibri Light"/>
                <a:cs typeface="Calibri" panose="020F0502020204030204"/>
              </a:rPr>
              <a:t>café,volunteer</a:t>
            </a:r>
            <a:r>
              <a:rPr lang="en-US" sz="1600" dirty="0">
                <a:latin typeface="Calibri Light"/>
                <a:cs typeface="Calibri" panose="020F0502020204030204"/>
              </a:rPr>
              <a:t> groups and IBCLCs.</a:t>
            </a:r>
          </a:p>
          <a:p>
            <a:r>
              <a:rPr lang="en-US" sz="1600" dirty="0">
                <a:latin typeface="Calibri Light"/>
                <a:cs typeface="Calibri" panose="020F0502020204030204"/>
              </a:rPr>
              <a:t>Those that accessed external support, some of which was NHS led, found it excellent</a:t>
            </a:r>
          </a:p>
          <a:p>
            <a:r>
              <a:rPr lang="en-US" sz="1600" dirty="0">
                <a:latin typeface="Calibri Light"/>
                <a:cs typeface="Calibri" panose="020F0502020204030204"/>
              </a:rPr>
              <a:t>Support given at tongue tie clinic also excellent</a:t>
            </a:r>
          </a:p>
          <a:p>
            <a:r>
              <a:rPr lang="en-US" sz="1600" dirty="0">
                <a:latin typeface="Calibri Light"/>
                <a:cs typeface="Calibri" panose="020F0502020204030204"/>
              </a:rPr>
              <a:t>Some families felt after receiving support for jaundice and feeding plans they were left to it</a:t>
            </a:r>
          </a:p>
          <a:p>
            <a:endParaRPr lang="en-US" sz="1600" dirty="0">
              <a:latin typeface="Calibri Light"/>
              <a:cs typeface="Calibri" panose="020F0502020204030204"/>
            </a:endParaRPr>
          </a:p>
          <a:p>
            <a:pPr marL="0" indent="0">
              <a:buNone/>
            </a:pPr>
            <a:r>
              <a:rPr lang="en-US" sz="1600" dirty="0">
                <a:latin typeface="Calibri Light"/>
                <a:cs typeface="Calibri" panose="020F0502020204030204"/>
              </a:rPr>
              <a:t>Families report conflicting information from Health Care Practitioners as hard to deal with in the postnatal period. </a:t>
            </a:r>
          </a:p>
          <a:p>
            <a:pPr marL="0" indent="0">
              <a:buNone/>
            </a:pPr>
            <a:r>
              <a:rPr lang="en-US" sz="1600" dirty="0">
                <a:latin typeface="Calibri Light"/>
                <a:cs typeface="Calibri" panose="020F0502020204030204"/>
              </a:rPr>
              <a:t>Families want to be able to access more face to face support both during and after delivery along with more information on what is normal and what is not normal with breastfeeding to enable them to identify problems much sooner. </a:t>
            </a:r>
          </a:p>
        </p:txBody>
      </p:sp>
    </p:spTree>
    <p:extLst>
      <p:ext uri="{BB962C8B-B14F-4D97-AF65-F5344CB8AC3E}">
        <p14:creationId xmlns:p14="http://schemas.microsoft.com/office/powerpoint/2010/main" val="393442830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3CAA27-40F1-4532-89B4-BA4B8BE08120}"/>
              </a:ext>
            </a:extLst>
          </p:cNvPr>
          <p:cNvSpPr>
            <a:spLocks noGrp="1"/>
          </p:cNvSpPr>
          <p:nvPr>
            <p:ph type="title"/>
          </p:nvPr>
        </p:nvSpPr>
        <p:spPr>
          <a:xfrm>
            <a:off x="838200" y="180634"/>
            <a:ext cx="10515600" cy="826532"/>
          </a:xfrm>
        </p:spPr>
        <p:txBody>
          <a:bodyPr>
            <a:normAutofit/>
          </a:bodyPr>
          <a:lstStyle/>
          <a:p>
            <a:pPr algn="ctr"/>
            <a:r>
              <a:rPr lang="en-GB" sz="2500" b="1"/>
              <a:t>During pregnancy, how much information did you receive regarding breast and bottle feeding?</a:t>
            </a:r>
          </a:p>
        </p:txBody>
      </p:sp>
      <p:pic>
        <p:nvPicPr>
          <p:cNvPr id="3" name="Picture 3" descr="Chart, bar chart&#10;&#10;Description automatically generated">
            <a:extLst>
              <a:ext uri="{FF2B5EF4-FFF2-40B4-BE49-F238E27FC236}">
                <a16:creationId xmlns:a16="http://schemas.microsoft.com/office/drawing/2014/main" id="{5F28C4D0-544F-4E61-9162-B5738CEDA416}"/>
              </a:ext>
            </a:extLst>
          </p:cNvPr>
          <p:cNvPicPr>
            <a:picLocks noChangeAspect="1"/>
          </p:cNvPicPr>
          <p:nvPr/>
        </p:nvPicPr>
        <p:blipFill rotWithShape="1">
          <a:blip r:embed="rId3"/>
          <a:srcRect l="24121" t="23480" r="21859" b="419"/>
          <a:stretch/>
        </p:blipFill>
        <p:spPr>
          <a:xfrm>
            <a:off x="2898476" y="1192285"/>
            <a:ext cx="6712529" cy="5662533"/>
          </a:xfrm>
          <a:prstGeom prst="rect">
            <a:avLst/>
          </a:prstGeom>
        </p:spPr>
      </p:pic>
    </p:spTree>
    <p:extLst>
      <p:ext uri="{BB962C8B-B14F-4D97-AF65-F5344CB8AC3E}">
        <p14:creationId xmlns:p14="http://schemas.microsoft.com/office/powerpoint/2010/main" val="168816087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3CAA27-40F1-4532-89B4-BA4B8BE08120}"/>
              </a:ext>
            </a:extLst>
          </p:cNvPr>
          <p:cNvSpPr>
            <a:spLocks noGrp="1"/>
          </p:cNvSpPr>
          <p:nvPr>
            <p:ph type="title"/>
          </p:nvPr>
        </p:nvSpPr>
        <p:spPr>
          <a:xfrm>
            <a:off x="838200" y="323693"/>
            <a:ext cx="10515600" cy="548504"/>
          </a:xfrm>
        </p:spPr>
        <p:txBody>
          <a:bodyPr>
            <a:normAutofit/>
          </a:bodyPr>
          <a:lstStyle/>
          <a:p>
            <a:pPr algn="ctr"/>
            <a:r>
              <a:rPr lang="en-GB" sz="2500" b="1"/>
              <a:t>During pregnancy, did you feel supported in your feeding choices?</a:t>
            </a:r>
          </a:p>
        </p:txBody>
      </p:sp>
      <p:sp>
        <p:nvSpPr>
          <p:cNvPr id="11" name="TextBox 10">
            <a:extLst>
              <a:ext uri="{FF2B5EF4-FFF2-40B4-BE49-F238E27FC236}">
                <a16:creationId xmlns:a16="http://schemas.microsoft.com/office/drawing/2014/main" id="{2BE6B81E-A827-4BA2-BC93-CF692AD357AF}"/>
              </a:ext>
            </a:extLst>
          </p:cNvPr>
          <p:cNvSpPr txBox="1"/>
          <p:nvPr/>
        </p:nvSpPr>
        <p:spPr>
          <a:xfrm>
            <a:off x="5264426" y="872197"/>
            <a:ext cx="1663148" cy="369332"/>
          </a:xfrm>
          <a:prstGeom prst="rect">
            <a:avLst/>
          </a:prstGeom>
          <a:noFill/>
        </p:spPr>
        <p:txBody>
          <a:bodyPr wrap="square" rtlCol="0">
            <a:spAutoFit/>
          </a:bodyPr>
          <a:lstStyle/>
          <a:p>
            <a:pPr algn="ctr"/>
            <a:r>
              <a:rPr lang="en-GB"/>
              <a:t>All Responses</a:t>
            </a:r>
          </a:p>
        </p:txBody>
      </p:sp>
      <p:pic>
        <p:nvPicPr>
          <p:cNvPr id="3" name="Picture 3" descr="Chart, bar chart&#10;&#10;Description automatically generated">
            <a:extLst>
              <a:ext uri="{FF2B5EF4-FFF2-40B4-BE49-F238E27FC236}">
                <a16:creationId xmlns:a16="http://schemas.microsoft.com/office/drawing/2014/main" id="{A4E416C1-DAE6-40D6-85F9-8BB1F8F9BCB2}"/>
              </a:ext>
            </a:extLst>
          </p:cNvPr>
          <p:cNvPicPr>
            <a:picLocks noChangeAspect="1"/>
          </p:cNvPicPr>
          <p:nvPr/>
        </p:nvPicPr>
        <p:blipFill rotWithShape="1">
          <a:blip r:embed="rId3"/>
          <a:srcRect l="20081" t="23116" r="20686" b="502"/>
          <a:stretch/>
        </p:blipFill>
        <p:spPr>
          <a:xfrm>
            <a:off x="713117" y="1169455"/>
            <a:ext cx="10788378" cy="5629687"/>
          </a:xfrm>
          <a:prstGeom prst="rect">
            <a:avLst/>
          </a:prstGeom>
        </p:spPr>
      </p:pic>
    </p:spTree>
    <p:extLst>
      <p:ext uri="{BB962C8B-B14F-4D97-AF65-F5344CB8AC3E}">
        <p14:creationId xmlns:p14="http://schemas.microsoft.com/office/powerpoint/2010/main" val="339471042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_ip_UnifiedCompliancePolicyUIAction xmlns="http://schemas.microsoft.com/sharepoint/v3" xsi:nil="true"/>
    <_ip_UnifiedCompliancePolicyProperties xmlns="http://schemas.microsoft.com/sharepoint/v3" xsi:nil="true"/>
    <lcf76f155ced4ddcb4097134ff3c332f xmlns="a1f469ea-46ce-43de-a986-4641ff20d8c2">
      <Terms xmlns="http://schemas.microsoft.com/office/infopath/2007/PartnerControls"/>
    </lcf76f155ced4ddcb4097134ff3c332f>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CAD4D47405BD4844881E97D4A5B532AB" ma:contentTypeVersion="17" ma:contentTypeDescription="Create a new document." ma:contentTypeScope="" ma:versionID="a89e13ab7c8ffdc0ab94fa328496b50a">
  <xsd:schema xmlns:xsd="http://www.w3.org/2001/XMLSchema" xmlns:xs="http://www.w3.org/2001/XMLSchema" xmlns:p="http://schemas.microsoft.com/office/2006/metadata/properties" xmlns:ns1="http://schemas.microsoft.com/sharepoint/v3" xmlns:ns2="a1f469ea-46ce-43de-a986-4641ff20d8c2" xmlns:ns3="720d5366-01bf-4566-b1a8-6ea934430614" targetNamespace="http://schemas.microsoft.com/office/2006/metadata/properties" ma:root="true" ma:fieldsID="699f84ddb2f63dd013a972b6d8809b12" ns1:_="" ns2:_="" ns3:_="">
    <xsd:import namespace="http://schemas.microsoft.com/sharepoint/v3"/>
    <xsd:import namespace="a1f469ea-46ce-43de-a986-4641ff20d8c2"/>
    <xsd:import namespace="720d5366-01bf-4566-b1a8-6ea934430614"/>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LengthInSeconds" minOccurs="0"/>
                <xsd:element ref="ns1:_ip_UnifiedCompliancePolicyProperties" minOccurs="0"/>
                <xsd:element ref="ns1:_ip_UnifiedCompliancePolicyUIAction" minOccurs="0"/>
                <xsd:element ref="ns2:MediaServiceDateTaken" minOccurs="0"/>
                <xsd:element ref="ns2:MediaServiceAutoTags" minOccurs="0"/>
                <xsd:element ref="ns2:MediaServiceGenerationTime" minOccurs="0"/>
                <xsd:element ref="ns2:MediaServiceEventHashCode" minOccurs="0"/>
                <xsd:element ref="ns3:SharedWithUsers" minOccurs="0"/>
                <xsd:element ref="ns3:SharedWithDetails" minOccurs="0"/>
                <xsd:element ref="ns2:MediaServiceOCR" minOccurs="0"/>
                <xsd:element ref="ns2:MediaServiceLocation" minOccurs="0"/>
                <xsd:element ref="ns2:lcf76f155ced4ddcb4097134ff3c332f"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13" nillable="true" ma:displayName="Unified Compliance Policy Properties" ma:hidden="true" ma:internalName="_ip_UnifiedCompliancePolicyProperties">
      <xsd:simpleType>
        <xsd:restriction base="dms:Note"/>
      </xsd:simpleType>
    </xsd:element>
    <xsd:element name="_ip_UnifiedCompliancePolicyUIAction" ma:index="14" nillable="true" ma:displayName="Unified Compliance Policy UI Ac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a1f469ea-46ce-43de-a986-4641ff20d8c2"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LengthInSeconds" ma:index="12" nillable="true" ma:displayName="Length (seconds)" ma:internalName="MediaLengthInSeconds" ma:readOnly="true">
      <xsd:simpleType>
        <xsd:restriction base="dms:Unknown"/>
      </xsd:simpleType>
    </xsd:element>
    <xsd:element name="MediaServiceDateTaken" ma:index="15" nillable="true" ma:displayName="MediaServiceDateTaken" ma:hidden="true" ma:internalName="MediaServiceDateTaken" ma:readOnly="true">
      <xsd:simpleType>
        <xsd:restriction base="dms:Text"/>
      </xsd:simpleType>
    </xsd:element>
    <xsd:element name="MediaServiceAutoTags" ma:index="16" nillable="true" ma:displayName="Tags" ma:internalName="MediaServiceAutoTags" ma:readOnly="true">
      <xsd:simpleType>
        <xsd:restriction base="dms:Text"/>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ServiceOCR" ma:index="21" nillable="true" ma:displayName="Extracted Text" ma:internalName="MediaServiceOCR" ma:readOnly="true">
      <xsd:simpleType>
        <xsd:restriction base="dms:Note">
          <xsd:maxLength value="255"/>
        </xsd:restriction>
      </xsd:simpleType>
    </xsd:element>
    <xsd:element name="MediaServiceLocation" ma:index="22" nillable="true" ma:displayName="Location" ma:internalName="MediaServiceLocation" ma:readOnly="true">
      <xsd:simpleType>
        <xsd:restriction base="dms:Text"/>
      </xsd:simpleType>
    </xsd:element>
    <xsd:element name="lcf76f155ced4ddcb4097134ff3c332f" ma:index="24" nillable="true" ma:taxonomy="true" ma:internalName="lcf76f155ced4ddcb4097134ff3c332f" ma:taxonomyFieldName="MediaServiceImageTags" ma:displayName="Image Tags" ma:readOnly="false" ma:fieldId="{5cf76f15-5ced-4ddc-b409-7134ff3c332f}" ma:taxonomyMulti="true" ma:sspId="2c8d5fda-b97d-42c6-97e2-f76465e161c0"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720d5366-01bf-4566-b1a8-6ea934430614" elementFormDefault="qualified">
    <xsd:import namespace="http://schemas.microsoft.com/office/2006/documentManagement/types"/>
    <xsd:import namespace="http://schemas.microsoft.com/office/infopath/2007/PartnerControls"/>
    <xsd:element name="SharedWithUsers" ma:index="19"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0"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E90E967D-D7F5-4B9A-A3A9-7BACDDE71154}">
  <ds:schemaRefs>
    <ds:schemaRef ds:uri="beadbde9-a95a-45bc-9f55-0c68893765db"/>
    <ds:schemaRef ds:uri="http://schemas.microsoft.com/office/2006/metadata/properties"/>
    <ds:schemaRef ds:uri="http://schemas.microsoft.com/office/infopath/2007/PartnerControls"/>
  </ds:schemaRefs>
</ds:datastoreItem>
</file>

<file path=customXml/itemProps2.xml><?xml version="1.0" encoding="utf-8"?>
<ds:datastoreItem xmlns:ds="http://schemas.openxmlformats.org/officeDocument/2006/customXml" ds:itemID="{9DE4441F-0D9E-44C6-AF35-4C38FB6590C7}"/>
</file>

<file path=customXml/itemProps3.xml><?xml version="1.0" encoding="utf-8"?>
<ds:datastoreItem xmlns:ds="http://schemas.openxmlformats.org/officeDocument/2006/customXml" ds:itemID="{778AF6FC-5C58-423B-9F76-66922FBC399F}">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1</TotalTime>
  <Words>2762</Words>
  <Application>Microsoft Office PowerPoint</Application>
  <PresentationFormat>Widescreen</PresentationFormat>
  <Paragraphs>263</Paragraphs>
  <Slides>26</Slides>
  <Notes>24</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26</vt:i4>
      </vt:variant>
    </vt:vector>
  </HeadingPairs>
  <TitlesOfParts>
    <vt:vector size="30" baseType="lpstr">
      <vt:lpstr>Arial</vt:lpstr>
      <vt:lpstr>Calibri</vt:lpstr>
      <vt:lpstr>Calibri Light</vt:lpstr>
      <vt:lpstr>Office Theme</vt:lpstr>
      <vt:lpstr>Infant Feeding Survey Results  431 Respondents </vt:lpstr>
      <vt:lpstr>Themes (QEH)</vt:lpstr>
      <vt:lpstr>Themes (QEH)</vt:lpstr>
      <vt:lpstr>Themes (NNUH)</vt:lpstr>
      <vt:lpstr>Themes (NNUH)</vt:lpstr>
      <vt:lpstr>Themes (JPUH)</vt:lpstr>
      <vt:lpstr>Themes (JPUH)</vt:lpstr>
      <vt:lpstr>During pregnancy, how much information did you receive regarding breast and bottle feeding?</vt:lpstr>
      <vt:lpstr>During pregnancy, did you feel supported in your feeding choices?</vt:lpstr>
      <vt:lpstr>Did you stay on a postnatal ward after the birth of your baby?</vt:lpstr>
      <vt:lpstr>Once your baby was born, did you feel well informed and supported in your feeding decisions while on the postnatal ward?</vt:lpstr>
      <vt:lpstr>While on the postnatal ward did you feel you received/could receive the same amount of support overnight (compared to during the day)?</vt:lpstr>
      <vt:lpstr>Did your baby spend time in a Neonatal Intensive Care Unit (NICU)? (Select all that apply)</vt:lpstr>
      <vt:lpstr>Did you feel well informed and supported in your feeding choices for your baby while on NICU?</vt:lpstr>
      <vt:lpstr>Did you feel you were given consistent information from all Health Care Professionals about feeding your baby (however you chose) when on NICU?</vt:lpstr>
      <vt:lpstr>If your baby had top up feed during their stay on NICU did you feel supported in moving to breastfeeding your baby once at home?</vt:lpstr>
      <vt:lpstr>If you experienced challenges in feeding your baby once at home, did you…</vt:lpstr>
      <vt:lpstr>Did you feel you were given consistent information from all Health Care Professionals regarding postnatal feeding support once at home?</vt:lpstr>
      <vt:lpstr>Did you feel you were given consistent information from all Health Care Professionals regarding Tongue Tie?</vt:lpstr>
      <vt:lpstr>Did anyone speak to you about the possibility of your baby having a Tongue Tie?</vt:lpstr>
      <vt:lpstr>If yes, who was this?</vt:lpstr>
      <vt:lpstr>Was your baby diagnosed with Tongue Tie at a clinic (NHS or Private)?</vt:lpstr>
      <vt:lpstr>Did you feel supported following your babies Tongue Tie diagnosis at a NHS Tongue Tie clinic?</vt:lpstr>
      <vt:lpstr>During pregnancy would you have liked...</vt:lpstr>
      <vt:lpstr>If your baby required additional milk for medical reasons would you be interested in talking about donor breastmilk. (This milk will have been screened and checked to ensure it is safe for your baby)</vt:lpstr>
      <vt:lpstr>After your baby's birth (postnatally) what support would you have liked to help you with feeding your baby?</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Tasha Higgins</dc:creator>
  <cp:lastModifiedBy>WARRINGTON, Karen (NHS NORFOLK AND WAVENEY CCG)</cp:lastModifiedBy>
  <cp:revision>1286</cp:revision>
  <dcterms:created xsi:type="dcterms:W3CDTF">2021-06-25T07:21:37Z</dcterms:created>
  <dcterms:modified xsi:type="dcterms:W3CDTF">2021-08-25T11:47:11Z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0x010100CAD4D47405BD4844881E97D4A5B532AB</vt:lpwstr>
  </property>
</Properties>
</file>