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0" r:id="rId9"/>
    <p:sldId id="262" r:id="rId10"/>
    <p:sldId id="263" r:id="rId11"/>
    <p:sldId id="264" r:id="rId12"/>
    <p:sldId id="265" r:id="rId13"/>
    <p:sldId id="266" r:id="rId14"/>
    <p:sldId id="267" r:id="rId15"/>
    <p:sldId id="268" r:id="rId16"/>
    <p:sldId id="26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661"/>
    <a:srgbClr val="2EB67D"/>
    <a:srgbClr val="FFC240"/>
    <a:srgbClr val="D92D5F"/>
    <a:srgbClr val="1FB8DB"/>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3FEC03-54B6-4073-9632-298E67DB42C4}" v="6" dt="2022-10-24T10:39:33.4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wmf"/></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Intr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6" descr="Text&#10;&#10;Description automatically generated">
            <a:extLst>
              <a:ext uri="{FF2B5EF4-FFF2-40B4-BE49-F238E27FC236}">
                <a16:creationId xmlns:a16="http://schemas.microsoft.com/office/drawing/2014/main" id="{93658FD9-23C6-4E98-87CB-A377C9B3015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299200" y="692"/>
            <a:ext cx="5892800" cy="1919158"/>
          </a:xfrm>
          <a:prstGeom prst="rect">
            <a:avLst/>
          </a:prstGeom>
        </p:spPr>
      </p:pic>
      <p:sp>
        <p:nvSpPr>
          <p:cNvPr id="11" name="Text Placeholder 10">
            <a:extLst>
              <a:ext uri="{FF2B5EF4-FFF2-40B4-BE49-F238E27FC236}">
                <a16:creationId xmlns:a16="http://schemas.microsoft.com/office/drawing/2014/main" id="{F12BC381-67BA-4732-8EB2-2729802D4CA7}"/>
              </a:ext>
            </a:extLst>
          </p:cNvPr>
          <p:cNvSpPr>
            <a:spLocks noGrp="1"/>
          </p:cNvSpPr>
          <p:nvPr>
            <p:ph type="body" sz="quarter" idx="10" hasCustomPrompt="1"/>
          </p:nvPr>
        </p:nvSpPr>
        <p:spPr>
          <a:xfrm>
            <a:off x="1076326" y="1698625"/>
            <a:ext cx="6191250" cy="2862263"/>
          </a:xfrm>
        </p:spPr>
        <p:txBody>
          <a:bodyPr/>
          <a:lstStyle>
            <a:lvl1pPr marL="0" indent="0">
              <a:buNone/>
              <a:defRPr sz="5400" b="1">
                <a:solidFill>
                  <a:srgbClr val="0E0661"/>
                </a:solidFill>
                <a:latin typeface="Arial" panose="020B0604020202020204" pitchFamily="34" charset="0"/>
                <a:cs typeface="Arial" panose="020B0604020202020204" pitchFamily="34" charset="0"/>
              </a:defRPr>
            </a:lvl1pPr>
          </a:lstStyle>
          <a:p>
            <a:pPr lvl="0"/>
            <a:r>
              <a:rPr lang="en-US"/>
              <a:t>Example PowerPoint </a:t>
            </a:r>
            <a:r>
              <a:rPr lang="en-US" err="1"/>
              <a:t>Presentaion</a:t>
            </a:r>
            <a:r>
              <a:rPr lang="en-US"/>
              <a:t> Title</a:t>
            </a:r>
          </a:p>
        </p:txBody>
      </p:sp>
      <p:sp>
        <p:nvSpPr>
          <p:cNvPr id="13" name="Text Placeholder 12">
            <a:extLst>
              <a:ext uri="{FF2B5EF4-FFF2-40B4-BE49-F238E27FC236}">
                <a16:creationId xmlns:a16="http://schemas.microsoft.com/office/drawing/2014/main" id="{5370B790-984D-444A-A6AC-798FFC353534}"/>
              </a:ext>
            </a:extLst>
          </p:cNvPr>
          <p:cNvSpPr>
            <a:spLocks noGrp="1"/>
          </p:cNvSpPr>
          <p:nvPr>
            <p:ph type="body" sz="quarter" idx="11" hasCustomPrompt="1"/>
          </p:nvPr>
        </p:nvSpPr>
        <p:spPr>
          <a:xfrm>
            <a:off x="1076325" y="4791075"/>
            <a:ext cx="6191250" cy="466725"/>
          </a:xfrm>
        </p:spPr>
        <p:txBody>
          <a:bodyPr>
            <a:normAutofit/>
          </a:bodyPr>
          <a:lstStyle>
            <a:lvl1pPr marL="0" indent="0">
              <a:buNone/>
              <a:defRPr sz="1800">
                <a:solidFill>
                  <a:srgbClr val="0E0661"/>
                </a:solidFill>
                <a:latin typeface="Arial" panose="020B0604020202020204" pitchFamily="34" charset="0"/>
                <a:cs typeface="Arial" panose="020B0604020202020204" pitchFamily="34" charset="0"/>
              </a:defRPr>
            </a:lvl1pPr>
          </a:lstStyle>
          <a:p>
            <a:pPr lvl="0"/>
            <a:r>
              <a:rPr lang="en-US"/>
              <a:t>By the Norfolk and Waveney Integrated Care System (ICS)</a:t>
            </a:r>
          </a:p>
        </p:txBody>
      </p:sp>
    </p:spTree>
    <p:extLst>
      <p:ext uri="{BB962C8B-B14F-4D97-AF65-F5344CB8AC3E}">
        <p14:creationId xmlns:p14="http://schemas.microsoft.com/office/powerpoint/2010/main" val="2358624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03514-3912-4DBA-8371-1FED8DEC944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CCCBACB-21F8-4E72-A9AA-42D9CCB01DE6}"/>
              </a:ext>
            </a:extLst>
          </p:cNvPr>
          <p:cNvSpPr>
            <a:spLocks noGrp="1"/>
          </p:cNvSpPr>
          <p:nvPr>
            <p:ph type="dt" sz="half" idx="10"/>
          </p:nvPr>
        </p:nvSpPr>
        <p:spPr/>
        <p:txBody>
          <a:bodyPr/>
          <a:lstStyle/>
          <a:p>
            <a:fld id="{2B81A4F1-6682-4911-9871-E444B08E985E}" type="datetimeFigureOut">
              <a:rPr lang="en-GB" smtClean="0"/>
              <a:t>28/10/2022</a:t>
            </a:fld>
            <a:endParaRPr lang="en-GB"/>
          </a:p>
        </p:txBody>
      </p:sp>
      <p:sp>
        <p:nvSpPr>
          <p:cNvPr id="4" name="Footer Placeholder 3">
            <a:extLst>
              <a:ext uri="{FF2B5EF4-FFF2-40B4-BE49-F238E27FC236}">
                <a16:creationId xmlns:a16="http://schemas.microsoft.com/office/drawing/2014/main" id="{5BB01959-2A53-49C6-B748-14542D6E187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BC26067-CE08-4F74-B0C2-79EACAFDE6A0}"/>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3398846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D9B55D-8F05-4AC6-B797-93F361208606}"/>
              </a:ext>
            </a:extLst>
          </p:cNvPr>
          <p:cNvSpPr>
            <a:spLocks noGrp="1"/>
          </p:cNvSpPr>
          <p:nvPr>
            <p:ph type="dt" sz="half" idx="10"/>
          </p:nvPr>
        </p:nvSpPr>
        <p:spPr/>
        <p:txBody>
          <a:bodyPr/>
          <a:lstStyle/>
          <a:p>
            <a:fld id="{2B81A4F1-6682-4911-9871-E444B08E985E}" type="datetimeFigureOut">
              <a:rPr lang="en-GB" smtClean="0"/>
              <a:t>28/10/2022</a:t>
            </a:fld>
            <a:endParaRPr lang="en-GB"/>
          </a:p>
        </p:txBody>
      </p:sp>
      <p:sp>
        <p:nvSpPr>
          <p:cNvPr id="3" name="Footer Placeholder 2">
            <a:extLst>
              <a:ext uri="{FF2B5EF4-FFF2-40B4-BE49-F238E27FC236}">
                <a16:creationId xmlns:a16="http://schemas.microsoft.com/office/drawing/2014/main" id="{DDF46C40-8948-4276-AA62-1E46196D3D0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00960F1-536B-4BB0-9DF6-146C1E5C99F0}"/>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16421228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15C15-CDD5-4C5B-9FF2-EE87E9FEDEB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4824B8C-10F3-415D-92FB-ACCB5B4D7C5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459A904-92D7-4448-BC95-D19E0D4188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074ED9-7FE5-4988-B0AF-E96F260A7233}"/>
              </a:ext>
            </a:extLst>
          </p:cNvPr>
          <p:cNvSpPr>
            <a:spLocks noGrp="1"/>
          </p:cNvSpPr>
          <p:nvPr>
            <p:ph type="dt" sz="half" idx="10"/>
          </p:nvPr>
        </p:nvSpPr>
        <p:spPr/>
        <p:txBody>
          <a:bodyPr/>
          <a:lstStyle/>
          <a:p>
            <a:fld id="{2B81A4F1-6682-4911-9871-E444B08E985E}" type="datetimeFigureOut">
              <a:rPr lang="en-GB" smtClean="0"/>
              <a:t>28/10/2022</a:t>
            </a:fld>
            <a:endParaRPr lang="en-GB"/>
          </a:p>
        </p:txBody>
      </p:sp>
      <p:sp>
        <p:nvSpPr>
          <p:cNvPr id="6" name="Footer Placeholder 5">
            <a:extLst>
              <a:ext uri="{FF2B5EF4-FFF2-40B4-BE49-F238E27FC236}">
                <a16:creationId xmlns:a16="http://schemas.microsoft.com/office/drawing/2014/main" id="{30170A73-ED97-41A6-8472-30667998641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1E122C2-C843-4C3A-99C6-CAFA9C75BBA5}"/>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18874127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1D24-5F42-4BE8-8E27-2F84F890AD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C9E36BD-386B-4F2E-8880-EC72319BA1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E1A52AB-8956-4A9B-BE03-BA70616667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EE3EF2E-01EF-4105-8330-6C0F0183AD8A}"/>
              </a:ext>
            </a:extLst>
          </p:cNvPr>
          <p:cNvSpPr>
            <a:spLocks noGrp="1"/>
          </p:cNvSpPr>
          <p:nvPr>
            <p:ph type="dt" sz="half" idx="10"/>
          </p:nvPr>
        </p:nvSpPr>
        <p:spPr/>
        <p:txBody>
          <a:bodyPr/>
          <a:lstStyle/>
          <a:p>
            <a:fld id="{2B81A4F1-6682-4911-9871-E444B08E985E}" type="datetimeFigureOut">
              <a:rPr lang="en-GB" smtClean="0"/>
              <a:t>28/10/2022</a:t>
            </a:fld>
            <a:endParaRPr lang="en-GB"/>
          </a:p>
        </p:txBody>
      </p:sp>
      <p:sp>
        <p:nvSpPr>
          <p:cNvPr id="6" name="Footer Placeholder 5">
            <a:extLst>
              <a:ext uri="{FF2B5EF4-FFF2-40B4-BE49-F238E27FC236}">
                <a16:creationId xmlns:a16="http://schemas.microsoft.com/office/drawing/2014/main" id="{725DC696-B2D4-4208-A164-AC588E6C6E8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51F4915-25A9-4F36-9489-C0C6604AA079}"/>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6345840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204188-AF8D-4F01-8013-D2E478D27EF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B202DE3-5A26-4640-BD19-86BBF4D52A8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4FC2594-6783-4912-8CB0-E830243F0918}"/>
              </a:ext>
            </a:extLst>
          </p:cNvPr>
          <p:cNvSpPr>
            <a:spLocks noGrp="1"/>
          </p:cNvSpPr>
          <p:nvPr>
            <p:ph type="dt" sz="half" idx="10"/>
          </p:nvPr>
        </p:nvSpPr>
        <p:spPr/>
        <p:txBody>
          <a:bodyPr/>
          <a:lstStyle/>
          <a:p>
            <a:fld id="{2B81A4F1-6682-4911-9871-E444B08E985E}" type="datetimeFigureOut">
              <a:rPr lang="en-GB" smtClean="0"/>
              <a:t>28/10/2022</a:t>
            </a:fld>
            <a:endParaRPr lang="en-GB"/>
          </a:p>
        </p:txBody>
      </p:sp>
      <p:sp>
        <p:nvSpPr>
          <p:cNvPr id="5" name="Footer Placeholder 4">
            <a:extLst>
              <a:ext uri="{FF2B5EF4-FFF2-40B4-BE49-F238E27FC236}">
                <a16:creationId xmlns:a16="http://schemas.microsoft.com/office/drawing/2014/main" id="{8A91E576-AD77-4BEA-BBFC-B559B11DD5A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CD79CB6-F3D9-4A17-A7A9-8F6A898F6CC6}"/>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712125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8193995-DE89-42F2-868F-21C8F5E6F8F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FE26024-452D-4474-A45C-1E1D1D4F8CC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8006BF2-6944-4736-91CB-0EB4A89A47A6}"/>
              </a:ext>
            </a:extLst>
          </p:cNvPr>
          <p:cNvSpPr>
            <a:spLocks noGrp="1"/>
          </p:cNvSpPr>
          <p:nvPr>
            <p:ph type="dt" sz="half" idx="10"/>
          </p:nvPr>
        </p:nvSpPr>
        <p:spPr/>
        <p:txBody>
          <a:bodyPr/>
          <a:lstStyle/>
          <a:p>
            <a:fld id="{2B81A4F1-6682-4911-9871-E444B08E985E}" type="datetimeFigureOut">
              <a:rPr lang="en-GB" smtClean="0"/>
              <a:t>28/10/2022</a:t>
            </a:fld>
            <a:endParaRPr lang="en-GB"/>
          </a:p>
        </p:txBody>
      </p:sp>
      <p:sp>
        <p:nvSpPr>
          <p:cNvPr id="5" name="Footer Placeholder 4">
            <a:extLst>
              <a:ext uri="{FF2B5EF4-FFF2-40B4-BE49-F238E27FC236}">
                <a16:creationId xmlns:a16="http://schemas.microsoft.com/office/drawing/2014/main" id="{0796F57D-4C87-4EE5-BA60-2EEB3469491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2E44722-EDBC-44F7-9DD4-385445A6B4BC}"/>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2106884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_Image_Right">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BEA0F521-1E3A-4839-BEAD-6BC403234E46}"/>
              </a:ext>
            </a:extLst>
          </p:cNvPr>
          <p:cNvSpPr/>
          <p:nvPr userDrawn="1"/>
        </p:nvSpPr>
        <p:spPr>
          <a:xfrm>
            <a:off x="-270588" y="350377"/>
            <a:ext cx="7652899" cy="771787"/>
          </a:xfrm>
          <a:prstGeom prst="roundRect">
            <a:avLst/>
          </a:prstGeom>
          <a:solidFill>
            <a:srgbClr val="0E06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Picture Placeholder 11">
            <a:extLst>
              <a:ext uri="{FF2B5EF4-FFF2-40B4-BE49-F238E27FC236}">
                <a16:creationId xmlns:a16="http://schemas.microsoft.com/office/drawing/2014/main" id="{F1C540EF-449A-40D1-88B2-2BDAB3591D85}"/>
              </a:ext>
            </a:extLst>
          </p:cNvPr>
          <p:cNvSpPr>
            <a:spLocks noGrp="1"/>
          </p:cNvSpPr>
          <p:nvPr>
            <p:ph type="pic" sz="quarter" idx="10"/>
          </p:nvPr>
        </p:nvSpPr>
        <p:spPr>
          <a:xfrm>
            <a:off x="7722697" y="1812925"/>
            <a:ext cx="3690938" cy="3689350"/>
          </a:xfrm>
        </p:spPr>
        <p:txBody>
          <a:bodyPr/>
          <a:lstStyle/>
          <a:p>
            <a:endParaRPr lang="en-GB"/>
          </a:p>
        </p:txBody>
      </p:sp>
      <p:sp>
        <p:nvSpPr>
          <p:cNvPr id="14" name="Text Placeholder 13">
            <a:extLst>
              <a:ext uri="{FF2B5EF4-FFF2-40B4-BE49-F238E27FC236}">
                <a16:creationId xmlns:a16="http://schemas.microsoft.com/office/drawing/2014/main" id="{E72B73A5-078C-431E-A10E-048E4FC63402}"/>
              </a:ext>
            </a:extLst>
          </p:cNvPr>
          <p:cNvSpPr>
            <a:spLocks noGrp="1"/>
          </p:cNvSpPr>
          <p:nvPr>
            <p:ph type="body" sz="quarter" idx="11" hasCustomPrompt="1"/>
          </p:nvPr>
        </p:nvSpPr>
        <p:spPr>
          <a:xfrm>
            <a:off x="606425" y="490538"/>
            <a:ext cx="5570538" cy="515937"/>
          </a:xfrm>
        </p:spPr>
        <p:txBody>
          <a:bodyPr anchor="ctr"/>
          <a:lstStyle>
            <a:lvl1pPr marL="0" indent="0">
              <a:buNone/>
              <a:defRPr b="1">
                <a:solidFill>
                  <a:schemeClr val="bg1"/>
                </a:solidFill>
                <a:latin typeface="Arial" panose="020B0604020202020204" pitchFamily="34" charset="0"/>
                <a:cs typeface="Arial" panose="020B0604020202020204" pitchFamily="34" charset="0"/>
              </a:defRPr>
            </a:lvl1pPr>
          </a:lstStyle>
          <a:p>
            <a:pPr lvl="0"/>
            <a:r>
              <a:rPr lang="en-US"/>
              <a:t>Title to go here</a:t>
            </a:r>
            <a:endParaRPr lang="en-GB"/>
          </a:p>
        </p:txBody>
      </p:sp>
      <p:sp>
        <p:nvSpPr>
          <p:cNvPr id="16" name="Text Placeholder 15">
            <a:extLst>
              <a:ext uri="{FF2B5EF4-FFF2-40B4-BE49-F238E27FC236}">
                <a16:creationId xmlns:a16="http://schemas.microsoft.com/office/drawing/2014/main" id="{CACBBC56-6E51-45B9-8FFB-0ADD54DAF19D}"/>
              </a:ext>
            </a:extLst>
          </p:cNvPr>
          <p:cNvSpPr>
            <a:spLocks noGrp="1"/>
          </p:cNvSpPr>
          <p:nvPr>
            <p:ph type="body" sz="quarter" idx="12"/>
          </p:nvPr>
        </p:nvSpPr>
        <p:spPr>
          <a:xfrm>
            <a:off x="606425" y="1812925"/>
            <a:ext cx="6775450" cy="3873500"/>
          </a:xfr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459542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_Background_Pillars">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BEA0F521-1E3A-4839-BEAD-6BC403234E46}"/>
              </a:ext>
            </a:extLst>
          </p:cNvPr>
          <p:cNvSpPr/>
          <p:nvPr userDrawn="1"/>
        </p:nvSpPr>
        <p:spPr>
          <a:xfrm>
            <a:off x="-270588" y="350377"/>
            <a:ext cx="7652899" cy="771787"/>
          </a:xfrm>
          <a:prstGeom prst="roundRect">
            <a:avLst/>
          </a:prstGeom>
          <a:solidFill>
            <a:srgbClr val="0E06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13">
            <a:extLst>
              <a:ext uri="{FF2B5EF4-FFF2-40B4-BE49-F238E27FC236}">
                <a16:creationId xmlns:a16="http://schemas.microsoft.com/office/drawing/2014/main" id="{E72B73A5-078C-431E-A10E-048E4FC63402}"/>
              </a:ext>
            </a:extLst>
          </p:cNvPr>
          <p:cNvSpPr>
            <a:spLocks noGrp="1"/>
          </p:cNvSpPr>
          <p:nvPr>
            <p:ph type="body" sz="quarter" idx="11" hasCustomPrompt="1"/>
          </p:nvPr>
        </p:nvSpPr>
        <p:spPr>
          <a:xfrm>
            <a:off x="606425" y="490538"/>
            <a:ext cx="5570538" cy="515937"/>
          </a:xfrm>
        </p:spPr>
        <p:txBody>
          <a:bodyPr anchor="ctr"/>
          <a:lstStyle>
            <a:lvl1pPr marL="0" indent="0">
              <a:buNone/>
              <a:defRPr b="1">
                <a:solidFill>
                  <a:schemeClr val="bg1"/>
                </a:solidFill>
                <a:latin typeface="Arial" panose="020B0604020202020204" pitchFamily="34" charset="0"/>
                <a:cs typeface="Arial" panose="020B0604020202020204" pitchFamily="34" charset="0"/>
              </a:defRPr>
            </a:lvl1pPr>
          </a:lstStyle>
          <a:p>
            <a:pPr lvl="0"/>
            <a:r>
              <a:rPr lang="en-US"/>
              <a:t>Title to go here</a:t>
            </a:r>
            <a:endParaRPr lang="en-GB"/>
          </a:p>
        </p:txBody>
      </p:sp>
      <p:sp>
        <p:nvSpPr>
          <p:cNvPr id="16" name="Text Placeholder 15">
            <a:extLst>
              <a:ext uri="{FF2B5EF4-FFF2-40B4-BE49-F238E27FC236}">
                <a16:creationId xmlns:a16="http://schemas.microsoft.com/office/drawing/2014/main" id="{CACBBC56-6E51-45B9-8FFB-0ADD54DAF19D}"/>
              </a:ext>
            </a:extLst>
          </p:cNvPr>
          <p:cNvSpPr>
            <a:spLocks noGrp="1"/>
          </p:cNvSpPr>
          <p:nvPr>
            <p:ph type="body" sz="quarter" idx="12"/>
          </p:nvPr>
        </p:nvSpPr>
        <p:spPr>
          <a:xfrm>
            <a:off x="606424" y="1812925"/>
            <a:ext cx="9219219" cy="3873500"/>
          </a:xfr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Rectangle: Rounded Corners 5">
            <a:extLst>
              <a:ext uri="{FF2B5EF4-FFF2-40B4-BE49-F238E27FC236}">
                <a16:creationId xmlns:a16="http://schemas.microsoft.com/office/drawing/2014/main" id="{9DA20BBB-74D3-498F-9D6E-7B2C690A1227}"/>
              </a:ext>
            </a:extLst>
          </p:cNvPr>
          <p:cNvSpPr/>
          <p:nvPr userDrawn="1"/>
        </p:nvSpPr>
        <p:spPr>
          <a:xfrm rot="1815826">
            <a:off x="11312740" y="1484446"/>
            <a:ext cx="350820" cy="7401922"/>
          </a:xfrm>
          <a:prstGeom prst="roundRect">
            <a:avLst>
              <a:gd name="adj" fmla="val 50000"/>
            </a:avLst>
          </a:prstGeom>
          <a:solidFill>
            <a:srgbClr val="D92D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Rounded Corners 6">
            <a:extLst>
              <a:ext uri="{FF2B5EF4-FFF2-40B4-BE49-F238E27FC236}">
                <a16:creationId xmlns:a16="http://schemas.microsoft.com/office/drawing/2014/main" id="{A3D5E925-704E-4CE5-ACA0-E3A261EBB8FA}"/>
              </a:ext>
            </a:extLst>
          </p:cNvPr>
          <p:cNvSpPr/>
          <p:nvPr userDrawn="1"/>
        </p:nvSpPr>
        <p:spPr>
          <a:xfrm rot="1815826">
            <a:off x="10820466" y="1484446"/>
            <a:ext cx="350820" cy="7401922"/>
          </a:xfrm>
          <a:prstGeom prst="roundRect">
            <a:avLst>
              <a:gd name="adj" fmla="val 50000"/>
            </a:avLst>
          </a:prstGeom>
          <a:solidFill>
            <a:srgbClr val="1FB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6315B05C-20E0-4E4A-9613-EE710ED70FAA}"/>
              </a:ext>
            </a:extLst>
          </p:cNvPr>
          <p:cNvSpPr/>
          <p:nvPr userDrawn="1"/>
        </p:nvSpPr>
        <p:spPr>
          <a:xfrm rot="1815826">
            <a:off x="11823531" y="1484446"/>
            <a:ext cx="350820" cy="7401922"/>
          </a:xfrm>
          <a:prstGeom prst="roundRect">
            <a:avLst>
              <a:gd name="adj" fmla="val 50000"/>
            </a:avLst>
          </a:prstGeom>
          <a:solidFill>
            <a:srgbClr val="FFC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Rounded Corners 9">
            <a:extLst>
              <a:ext uri="{FF2B5EF4-FFF2-40B4-BE49-F238E27FC236}">
                <a16:creationId xmlns:a16="http://schemas.microsoft.com/office/drawing/2014/main" id="{53113C1F-664E-4692-9C83-020220C176D8}"/>
              </a:ext>
            </a:extLst>
          </p:cNvPr>
          <p:cNvSpPr/>
          <p:nvPr userDrawn="1"/>
        </p:nvSpPr>
        <p:spPr>
          <a:xfrm rot="1815826">
            <a:off x="12334389" y="1484446"/>
            <a:ext cx="350820" cy="7401922"/>
          </a:xfrm>
          <a:prstGeom prst="roundRect">
            <a:avLst>
              <a:gd name="adj" fmla="val 50000"/>
            </a:avLst>
          </a:prstGeom>
          <a:solidFill>
            <a:srgbClr val="2EB6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58831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_Image_left">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BEA0F521-1E3A-4839-BEAD-6BC403234E46}"/>
              </a:ext>
            </a:extLst>
          </p:cNvPr>
          <p:cNvSpPr/>
          <p:nvPr userDrawn="1"/>
        </p:nvSpPr>
        <p:spPr>
          <a:xfrm>
            <a:off x="-270588" y="350377"/>
            <a:ext cx="7652899" cy="771787"/>
          </a:xfrm>
          <a:prstGeom prst="roundRect">
            <a:avLst/>
          </a:prstGeom>
          <a:solidFill>
            <a:srgbClr val="0E06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Picture Placeholder 11">
            <a:extLst>
              <a:ext uri="{FF2B5EF4-FFF2-40B4-BE49-F238E27FC236}">
                <a16:creationId xmlns:a16="http://schemas.microsoft.com/office/drawing/2014/main" id="{F1C540EF-449A-40D1-88B2-2BDAB3591D85}"/>
              </a:ext>
            </a:extLst>
          </p:cNvPr>
          <p:cNvSpPr>
            <a:spLocks noGrp="1"/>
          </p:cNvSpPr>
          <p:nvPr>
            <p:ph type="pic" sz="quarter" idx="10"/>
          </p:nvPr>
        </p:nvSpPr>
        <p:spPr>
          <a:xfrm>
            <a:off x="606425" y="1812925"/>
            <a:ext cx="3690938" cy="3689350"/>
          </a:xfrm>
        </p:spPr>
        <p:txBody>
          <a:bodyPr/>
          <a:lstStyle/>
          <a:p>
            <a:endParaRPr lang="en-GB"/>
          </a:p>
        </p:txBody>
      </p:sp>
      <p:sp>
        <p:nvSpPr>
          <p:cNvPr id="14" name="Text Placeholder 13">
            <a:extLst>
              <a:ext uri="{FF2B5EF4-FFF2-40B4-BE49-F238E27FC236}">
                <a16:creationId xmlns:a16="http://schemas.microsoft.com/office/drawing/2014/main" id="{E72B73A5-078C-431E-A10E-048E4FC63402}"/>
              </a:ext>
            </a:extLst>
          </p:cNvPr>
          <p:cNvSpPr>
            <a:spLocks noGrp="1"/>
          </p:cNvSpPr>
          <p:nvPr>
            <p:ph type="body" sz="quarter" idx="11" hasCustomPrompt="1"/>
          </p:nvPr>
        </p:nvSpPr>
        <p:spPr>
          <a:xfrm>
            <a:off x="606425" y="490538"/>
            <a:ext cx="5570538" cy="515937"/>
          </a:xfrm>
        </p:spPr>
        <p:txBody>
          <a:bodyPr anchor="ctr"/>
          <a:lstStyle>
            <a:lvl1pPr marL="0" indent="0">
              <a:buNone/>
              <a:defRPr b="1">
                <a:solidFill>
                  <a:schemeClr val="bg1"/>
                </a:solidFill>
                <a:latin typeface="Arial" panose="020B0604020202020204" pitchFamily="34" charset="0"/>
                <a:cs typeface="Arial" panose="020B0604020202020204" pitchFamily="34" charset="0"/>
              </a:defRPr>
            </a:lvl1pPr>
          </a:lstStyle>
          <a:p>
            <a:pPr lvl="0"/>
            <a:r>
              <a:rPr lang="en-US"/>
              <a:t>Title to go here</a:t>
            </a:r>
            <a:endParaRPr lang="en-GB"/>
          </a:p>
        </p:txBody>
      </p:sp>
      <p:sp>
        <p:nvSpPr>
          <p:cNvPr id="16" name="Text Placeholder 15">
            <a:extLst>
              <a:ext uri="{FF2B5EF4-FFF2-40B4-BE49-F238E27FC236}">
                <a16:creationId xmlns:a16="http://schemas.microsoft.com/office/drawing/2014/main" id="{CACBBC56-6E51-45B9-8FFB-0ADD54DAF19D}"/>
              </a:ext>
            </a:extLst>
          </p:cNvPr>
          <p:cNvSpPr>
            <a:spLocks noGrp="1"/>
          </p:cNvSpPr>
          <p:nvPr>
            <p:ph type="body" sz="quarter" idx="12"/>
          </p:nvPr>
        </p:nvSpPr>
        <p:spPr>
          <a:xfrm>
            <a:off x="4638185" y="1812925"/>
            <a:ext cx="6775450" cy="3873500"/>
          </a:xfr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5438948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and Content_with_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BEA0F521-1E3A-4839-BEAD-6BC403234E46}"/>
              </a:ext>
            </a:extLst>
          </p:cNvPr>
          <p:cNvSpPr/>
          <p:nvPr userDrawn="1"/>
        </p:nvSpPr>
        <p:spPr>
          <a:xfrm>
            <a:off x="-270588" y="350377"/>
            <a:ext cx="7652899" cy="771787"/>
          </a:xfrm>
          <a:prstGeom prst="roundRect">
            <a:avLst/>
          </a:prstGeom>
          <a:solidFill>
            <a:srgbClr val="0E06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13">
            <a:extLst>
              <a:ext uri="{FF2B5EF4-FFF2-40B4-BE49-F238E27FC236}">
                <a16:creationId xmlns:a16="http://schemas.microsoft.com/office/drawing/2014/main" id="{E72B73A5-078C-431E-A10E-048E4FC63402}"/>
              </a:ext>
            </a:extLst>
          </p:cNvPr>
          <p:cNvSpPr>
            <a:spLocks noGrp="1"/>
          </p:cNvSpPr>
          <p:nvPr>
            <p:ph type="body" sz="quarter" idx="11" hasCustomPrompt="1"/>
          </p:nvPr>
        </p:nvSpPr>
        <p:spPr>
          <a:xfrm>
            <a:off x="606425" y="490538"/>
            <a:ext cx="5570538" cy="515937"/>
          </a:xfrm>
        </p:spPr>
        <p:txBody>
          <a:bodyPr anchor="ctr"/>
          <a:lstStyle>
            <a:lvl1pPr marL="0" indent="0">
              <a:buNone/>
              <a:defRPr b="1">
                <a:solidFill>
                  <a:schemeClr val="bg1"/>
                </a:solidFill>
                <a:latin typeface="Arial" panose="020B0604020202020204" pitchFamily="34" charset="0"/>
                <a:cs typeface="Arial" panose="020B0604020202020204" pitchFamily="34" charset="0"/>
              </a:defRPr>
            </a:lvl1pPr>
          </a:lstStyle>
          <a:p>
            <a:pPr lvl="0"/>
            <a:r>
              <a:rPr lang="en-US"/>
              <a:t>Title to go here</a:t>
            </a:r>
            <a:endParaRPr lang="en-GB"/>
          </a:p>
        </p:txBody>
      </p:sp>
      <p:sp>
        <p:nvSpPr>
          <p:cNvPr id="16" name="Text Placeholder 15">
            <a:extLst>
              <a:ext uri="{FF2B5EF4-FFF2-40B4-BE49-F238E27FC236}">
                <a16:creationId xmlns:a16="http://schemas.microsoft.com/office/drawing/2014/main" id="{CACBBC56-6E51-45B9-8FFB-0ADD54DAF19D}"/>
              </a:ext>
            </a:extLst>
          </p:cNvPr>
          <p:cNvSpPr>
            <a:spLocks noGrp="1"/>
          </p:cNvSpPr>
          <p:nvPr>
            <p:ph type="body" sz="quarter" idx="12"/>
          </p:nvPr>
        </p:nvSpPr>
        <p:spPr>
          <a:xfrm>
            <a:off x="606424" y="1812925"/>
            <a:ext cx="9219219" cy="3873500"/>
          </a:xfr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006167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utr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F12BC381-67BA-4732-8EB2-2729802D4CA7}"/>
              </a:ext>
            </a:extLst>
          </p:cNvPr>
          <p:cNvSpPr>
            <a:spLocks noGrp="1"/>
          </p:cNvSpPr>
          <p:nvPr>
            <p:ph type="body" sz="quarter" idx="10" hasCustomPrompt="1"/>
          </p:nvPr>
        </p:nvSpPr>
        <p:spPr>
          <a:xfrm>
            <a:off x="1076326" y="1698625"/>
            <a:ext cx="6191250" cy="2873375"/>
          </a:xfrm>
        </p:spPr>
        <p:txBody>
          <a:bodyPr/>
          <a:lstStyle>
            <a:lvl1pPr marL="0" indent="0">
              <a:buNone/>
              <a:defRPr sz="5400" b="1">
                <a:solidFill>
                  <a:srgbClr val="0E0661"/>
                </a:solidFill>
                <a:latin typeface="Arial" panose="020B0604020202020204" pitchFamily="34" charset="0"/>
                <a:cs typeface="Arial" panose="020B0604020202020204" pitchFamily="34" charset="0"/>
              </a:defRPr>
            </a:lvl1pPr>
          </a:lstStyle>
          <a:p>
            <a:pPr lvl="0"/>
            <a:r>
              <a:rPr lang="en-US"/>
              <a:t>Thank You</a:t>
            </a:r>
          </a:p>
        </p:txBody>
      </p:sp>
    </p:spTree>
    <p:extLst>
      <p:ext uri="{BB962C8B-B14F-4D97-AF65-F5344CB8AC3E}">
        <p14:creationId xmlns:p14="http://schemas.microsoft.com/office/powerpoint/2010/main" val="3131955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65E32-9304-425B-B298-5935CDFC25D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2717B90-394D-4A8B-9F06-8246254C3D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FAA5BF7-90AA-4A73-ACF0-D9164BDDA0F5}"/>
              </a:ext>
            </a:extLst>
          </p:cNvPr>
          <p:cNvSpPr>
            <a:spLocks noGrp="1"/>
          </p:cNvSpPr>
          <p:nvPr>
            <p:ph type="dt" sz="half" idx="10"/>
          </p:nvPr>
        </p:nvSpPr>
        <p:spPr/>
        <p:txBody>
          <a:bodyPr/>
          <a:lstStyle/>
          <a:p>
            <a:fld id="{2B81A4F1-6682-4911-9871-E444B08E985E}" type="datetimeFigureOut">
              <a:rPr lang="en-GB" smtClean="0"/>
              <a:t>28/10/2022</a:t>
            </a:fld>
            <a:endParaRPr lang="en-GB"/>
          </a:p>
        </p:txBody>
      </p:sp>
      <p:sp>
        <p:nvSpPr>
          <p:cNvPr id="5" name="Footer Placeholder 4">
            <a:extLst>
              <a:ext uri="{FF2B5EF4-FFF2-40B4-BE49-F238E27FC236}">
                <a16:creationId xmlns:a16="http://schemas.microsoft.com/office/drawing/2014/main" id="{31081A95-C479-4EDF-B188-CC75351AFC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CCB3EB6-50C8-4B07-A9DA-1DE4ACEE7261}"/>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3968208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F53F19-B64C-46E4-B4F4-F7B06AE13BE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5E4F01F-6F0C-4749-A18B-E62A144B3F2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9C03F57-4555-48C1-91E1-4D7BE23155E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33B1FEB-272F-4074-BC8E-417C170219DD}"/>
              </a:ext>
            </a:extLst>
          </p:cNvPr>
          <p:cNvSpPr>
            <a:spLocks noGrp="1"/>
          </p:cNvSpPr>
          <p:nvPr>
            <p:ph type="dt" sz="half" idx="10"/>
          </p:nvPr>
        </p:nvSpPr>
        <p:spPr/>
        <p:txBody>
          <a:bodyPr/>
          <a:lstStyle/>
          <a:p>
            <a:fld id="{2B81A4F1-6682-4911-9871-E444B08E985E}" type="datetimeFigureOut">
              <a:rPr lang="en-GB" smtClean="0"/>
              <a:t>28/10/2022</a:t>
            </a:fld>
            <a:endParaRPr lang="en-GB"/>
          </a:p>
        </p:txBody>
      </p:sp>
      <p:sp>
        <p:nvSpPr>
          <p:cNvPr id="6" name="Footer Placeholder 5">
            <a:extLst>
              <a:ext uri="{FF2B5EF4-FFF2-40B4-BE49-F238E27FC236}">
                <a16:creationId xmlns:a16="http://schemas.microsoft.com/office/drawing/2014/main" id="{FF18A6CA-AD00-47BF-A6B6-D0DD70EF7D6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099E00D-6409-4F89-969D-61FC3444BEC0}"/>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3938471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4B7D-50F3-4D98-BBF6-5BC0EFE96E8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B8DAE75-2D84-4A74-9228-061EACB6D35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0FB2C97-B5D3-4615-BCE4-CDC8AEA6294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351B3ED-0B92-4CED-8D06-340CACA7375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6839EE8-1A36-45C0-BEC2-2701E812795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681D62E-E461-4BB5-95CD-B2B28CA944CC}"/>
              </a:ext>
            </a:extLst>
          </p:cNvPr>
          <p:cNvSpPr>
            <a:spLocks noGrp="1"/>
          </p:cNvSpPr>
          <p:nvPr>
            <p:ph type="dt" sz="half" idx="10"/>
          </p:nvPr>
        </p:nvSpPr>
        <p:spPr/>
        <p:txBody>
          <a:bodyPr/>
          <a:lstStyle/>
          <a:p>
            <a:fld id="{2B81A4F1-6682-4911-9871-E444B08E985E}" type="datetimeFigureOut">
              <a:rPr lang="en-GB" smtClean="0"/>
              <a:t>28/10/2022</a:t>
            </a:fld>
            <a:endParaRPr lang="en-GB"/>
          </a:p>
        </p:txBody>
      </p:sp>
      <p:sp>
        <p:nvSpPr>
          <p:cNvPr id="8" name="Footer Placeholder 7">
            <a:extLst>
              <a:ext uri="{FF2B5EF4-FFF2-40B4-BE49-F238E27FC236}">
                <a16:creationId xmlns:a16="http://schemas.microsoft.com/office/drawing/2014/main" id="{F307CB97-3E57-4F4C-B499-ED625A73001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EA96289-05DD-4C3C-9953-389285D23EE1}"/>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23325692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3D677B-3B21-48FF-8ED5-CC51D4A38F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7E3A95E-EBDE-41EA-A001-764417D32D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BF09586-221A-4124-ADC4-9BF6E6B386B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81A4F1-6682-4911-9871-E444B08E985E}" type="datetimeFigureOut">
              <a:rPr lang="en-GB" smtClean="0"/>
              <a:t>28/10/2022</a:t>
            </a:fld>
            <a:endParaRPr lang="en-GB"/>
          </a:p>
        </p:txBody>
      </p:sp>
      <p:sp>
        <p:nvSpPr>
          <p:cNvPr id="5" name="Footer Placeholder 4">
            <a:extLst>
              <a:ext uri="{FF2B5EF4-FFF2-40B4-BE49-F238E27FC236}">
                <a16:creationId xmlns:a16="http://schemas.microsoft.com/office/drawing/2014/main" id="{B1A678C0-72CF-4B1B-9C9E-A46E29C693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C966849-8718-42F9-9991-65C0EC953B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55E429-1AF2-4F7E-86E9-6355CA8F2B2E}" type="slidenum">
              <a:rPr lang="en-GB" smtClean="0"/>
              <a:t>‹#›</a:t>
            </a:fld>
            <a:endParaRPr lang="en-GB"/>
          </a:p>
        </p:txBody>
      </p:sp>
    </p:spTree>
    <p:extLst>
      <p:ext uri="{BB962C8B-B14F-4D97-AF65-F5344CB8AC3E}">
        <p14:creationId xmlns:p14="http://schemas.microsoft.com/office/powerpoint/2010/main" val="22994925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63"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mailto:Christopher.turner8@nhs.net" TargetMode="Externa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s://improvinglivesnw.org.uk/" TargetMode="External"/><Relationship Id="rId2" Type="http://schemas.openxmlformats.org/officeDocument/2006/relationships/slideLayout" Target="../slideLayouts/slideLayout3.xml"/><Relationship Id="rId1" Type="http://schemas.openxmlformats.org/officeDocument/2006/relationships/vmlDrawing" Target="../drawings/vmlDrawing2.vml"/><Relationship Id="rId5" Type="http://schemas.openxmlformats.org/officeDocument/2006/relationships/image" Target="../media/image16.wmf"/><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2" Type="http://schemas.openxmlformats.org/officeDocument/2006/relationships/hyperlink" Target="mailto:Christopher.turner8@nhs.ne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9.emf"/></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7FCE4AF-0550-49E0-9F7B-1D604CECB8B7}"/>
              </a:ext>
            </a:extLst>
          </p:cNvPr>
          <p:cNvSpPr>
            <a:spLocks noGrp="1"/>
          </p:cNvSpPr>
          <p:nvPr>
            <p:ph type="body" sz="quarter" idx="10"/>
          </p:nvPr>
        </p:nvSpPr>
        <p:spPr/>
        <p:txBody>
          <a:bodyPr>
            <a:normAutofit/>
          </a:bodyPr>
          <a:lstStyle/>
          <a:p>
            <a:r>
              <a:rPr lang="en-GB" dirty="0"/>
              <a:t>Patient Safety Partners Recruitment Pack</a:t>
            </a:r>
          </a:p>
          <a:p>
            <a:r>
              <a:rPr lang="en-GB" sz="2400" b="0" dirty="0"/>
              <a:t>November 2022</a:t>
            </a:r>
          </a:p>
        </p:txBody>
      </p:sp>
      <p:sp>
        <p:nvSpPr>
          <p:cNvPr id="3" name="Text Placeholder 2">
            <a:extLst>
              <a:ext uri="{FF2B5EF4-FFF2-40B4-BE49-F238E27FC236}">
                <a16:creationId xmlns:a16="http://schemas.microsoft.com/office/drawing/2014/main" id="{6C9B03E9-3703-4B04-B5AC-401B873EA8F2}"/>
              </a:ext>
            </a:extLst>
          </p:cNvPr>
          <p:cNvSpPr>
            <a:spLocks noGrp="1"/>
          </p:cNvSpPr>
          <p:nvPr>
            <p:ph type="body" sz="quarter" idx="11"/>
          </p:nvPr>
        </p:nvSpPr>
        <p:spPr/>
        <p:txBody>
          <a:bodyPr/>
          <a:lstStyle/>
          <a:p>
            <a:endParaRPr lang="en-GB"/>
          </a:p>
        </p:txBody>
      </p:sp>
    </p:spTree>
    <p:extLst>
      <p:ext uri="{BB962C8B-B14F-4D97-AF65-F5344CB8AC3E}">
        <p14:creationId xmlns:p14="http://schemas.microsoft.com/office/powerpoint/2010/main" val="6488190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7FEC350-C202-4D21-B44C-D7EDA75A4556}"/>
              </a:ext>
            </a:extLst>
          </p:cNvPr>
          <p:cNvSpPr>
            <a:spLocks noGrp="1"/>
          </p:cNvSpPr>
          <p:nvPr>
            <p:ph type="body" sz="quarter" idx="11"/>
          </p:nvPr>
        </p:nvSpPr>
        <p:spPr/>
        <p:txBody>
          <a:bodyPr/>
          <a:lstStyle/>
          <a:p>
            <a:r>
              <a:rPr lang="en-GB" dirty="0"/>
              <a:t>How will we pay you?</a:t>
            </a:r>
          </a:p>
        </p:txBody>
      </p:sp>
      <p:sp>
        <p:nvSpPr>
          <p:cNvPr id="6" name="Text Placeholder 5">
            <a:extLst>
              <a:ext uri="{FF2B5EF4-FFF2-40B4-BE49-F238E27FC236}">
                <a16:creationId xmlns:a16="http://schemas.microsoft.com/office/drawing/2014/main" id="{00436081-5974-47A4-B3C1-1F8053FF924D}"/>
              </a:ext>
            </a:extLst>
          </p:cNvPr>
          <p:cNvSpPr>
            <a:spLocks noGrp="1"/>
          </p:cNvSpPr>
          <p:nvPr>
            <p:ph type="body" sz="quarter" idx="12"/>
          </p:nvPr>
        </p:nvSpPr>
        <p:spPr/>
        <p:txBody>
          <a:bodyPr>
            <a:noAutofit/>
          </a:bodyPr>
          <a:lstStyle/>
          <a:p>
            <a:pPr marL="0" indent="0">
              <a:buNone/>
            </a:pPr>
            <a:r>
              <a:rPr lang="en-GB" sz="1800" b="1" dirty="0"/>
              <a:t>Expenses and Renumeration</a:t>
            </a:r>
          </a:p>
          <a:p>
            <a:pPr marL="0" indent="0" algn="just">
              <a:buNone/>
            </a:pPr>
            <a:r>
              <a:rPr lang="en-GB" sz="1800" dirty="0"/>
              <a:t>Patient Safety Partners will be paid in line with the national involvement payments developed by NHS England. This includes involvement payments of £150 per day or £75 per half day when supporting certain areas such as strategic level Committees and key decision making groups. </a:t>
            </a:r>
          </a:p>
          <a:p>
            <a:pPr marL="0" indent="0" algn="just">
              <a:buNone/>
            </a:pPr>
            <a:r>
              <a:rPr lang="en-GB" sz="1800" dirty="0"/>
              <a:t>For other working groups including policy development, reasonable out of pocket expenses are covered.</a:t>
            </a:r>
          </a:p>
          <a:p>
            <a:pPr marL="0" indent="0" algn="just">
              <a:buNone/>
            </a:pPr>
            <a:r>
              <a:rPr lang="en-GB" sz="1800" dirty="0"/>
              <a:t>Each Patient Safety Partner’s remit will include a mix of formal Committees and working groups or project work. The details will be agreed with each Patient Safety Partner, and it is anticipated that the role will evolve over time.</a:t>
            </a:r>
          </a:p>
          <a:p>
            <a:pPr marL="0" indent="0">
              <a:buNone/>
            </a:pPr>
            <a:r>
              <a:rPr lang="en-GB" sz="1800" dirty="0"/>
              <a:t>Involvement payments are seen by HMRC, the Job Centre and insurance companies as income. So, this has implications for interested candidates as Patient Safety Partners may have to pay tax or declare income that can affect their benefit or insurance pay-outs.                                                         Norfolk and Waveney has a responsibility to advise successful candidates that they should declare the income to HMRC, their insurance company or the job centre,                                                                           as appropriate.</a:t>
            </a:r>
          </a:p>
          <a:p>
            <a:pPr marL="0" indent="0">
              <a:buNone/>
            </a:pPr>
            <a:endParaRPr lang="en-GB" sz="1800" dirty="0"/>
          </a:p>
        </p:txBody>
      </p:sp>
    </p:spTree>
    <p:extLst>
      <p:ext uri="{BB962C8B-B14F-4D97-AF65-F5344CB8AC3E}">
        <p14:creationId xmlns:p14="http://schemas.microsoft.com/office/powerpoint/2010/main" val="2319414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8590638-4AA5-4534-AAF5-72DEA864A6B5}"/>
              </a:ext>
            </a:extLst>
          </p:cNvPr>
          <p:cNvSpPr>
            <a:spLocks noGrp="1"/>
          </p:cNvSpPr>
          <p:nvPr>
            <p:ph type="body" sz="quarter" idx="11"/>
          </p:nvPr>
        </p:nvSpPr>
        <p:spPr/>
        <p:txBody>
          <a:bodyPr/>
          <a:lstStyle/>
          <a:p>
            <a:r>
              <a:rPr lang="en-GB" dirty="0"/>
              <a:t>How to Apply</a:t>
            </a:r>
          </a:p>
        </p:txBody>
      </p:sp>
      <p:sp>
        <p:nvSpPr>
          <p:cNvPr id="5" name="Text Placeholder 4">
            <a:extLst>
              <a:ext uri="{FF2B5EF4-FFF2-40B4-BE49-F238E27FC236}">
                <a16:creationId xmlns:a16="http://schemas.microsoft.com/office/drawing/2014/main" id="{11A32D81-7380-4DD3-9D6D-482DE16F1CA3}"/>
              </a:ext>
            </a:extLst>
          </p:cNvPr>
          <p:cNvSpPr>
            <a:spLocks noGrp="1"/>
          </p:cNvSpPr>
          <p:nvPr>
            <p:ph type="body" sz="quarter" idx="12"/>
          </p:nvPr>
        </p:nvSpPr>
        <p:spPr>
          <a:xfrm>
            <a:off x="606424" y="1812925"/>
            <a:ext cx="9219219" cy="4397870"/>
          </a:xfrm>
        </p:spPr>
        <p:txBody>
          <a:bodyPr>
            <a:noAutofit/>
          </a:bodyPr>
          <a:lstStyle/>
          <a:p>
            <a:pPr marL="0" indent="0">
              <a:buNone/>
            </a:pPr>
            <a:r>
              <a:rPr lang="en-GB" sz="1800" dirty="0"/>
              <a:t>If you are interested in applying for the Patient Safety Partner role, would like to discuss further or require help with the expression of interest process then please contact:</a:t>
            </a:r>
          </a:p>
          <a:p>
            <a:pPr marL="0" indent="0">
              <a:buNone/>
            </a:pPr>
            <a:r>
              <a:rPr lang="en-GB" sz="1800" dirty="0"/>
              <a:t>Christopher Turner on 07717646195</a:t>
            </a:r>
          </a:p>
          <a:p>
            <a:pPr marL="0" indent="0">
              <a:buFont typeface="Arial" panose="020B0604020202020204" pitchFamily="34" charset="0"/>
              <a:buNone/>
            </a:pPr>
            <a:r>
              <a:rPr lang="en-GB" sz="1800" dirty="0"/>
              <a:t>Please complete the expression of interest form carefully, we will rely on the information you provide in the form to assess whether you have the skills and experience required for this role.</a:t>
            </a:r>
          </a:p>
          <a:p>
            <a:pPr marL="0" indent="0">
              <a:buFont typeface="Arial" panose="020B0604020202020204" pitchFamily="34" charset="0"/>
              <a:buNone/>
            </a:pPr>
            <a:r>
              <a:rPr lang="en-GB" sz="1800" dirty="0"/>
              <a:t>Please send completed expression of interest forms via email to </a:t>
            </a:r>
            <a:r>
              <a:rPr lang="en-GB" sz="1800" dirty="0">
                <a:solidFill>
                  <a:srgbClr val="0070C0"/>
                </a:solidFill>
              </a:rPr>
              <a:t>c</a:t>
            </a:r>
            <a:r>
              <a:rPr lang="en-GB" sz="1800" dirty="0">
                <a:solidFill>
                  <a:srgbClr val="0070C0"/>
                </a:solidFill>
                <a:hlinkClick r:id="rId2">
                  <a:extLst>
                    <a:ext uri="{A12FA001-AC4F-418D-AE19-62706E023703}">
                      <ahyp:hlinkClr xmlns:ahyp="http://schemas.microsoft.com/office/drawing/2018/hyperlinkcolor" val="tx"/>
                    </a:ext>
                  </a:extLst>
                </a:hlinkClick>
              </a:rPr>
              <a:t>hristopher.turner8@nhs.net</a:t>
            </a:r>
            <a:r>
              <a:rPr lang="en-GB" sz="1800" dirty="0"/>
              <a:t>, or by posting it to;</a:t>
            </a:r>
          </a:p>
          <a:p>
            <a:pPr marL="914400" lvl="2" indent="0">
              <a:lnSpc>
                <a:spcPct val="100000"/>
              </a:lnSpc>
              <a:spcBef>
                <a:spcPts val="0"/>
              </a:spcBef>
              <a:buNone/>
            </a:pPr>
            <a:r>
              <a:rPr lang="en-GB" sz="1800" dirty="0"/>
              <a:t>Chris Turner </a:t>
            </a:r>
          </a:p>
          <a:p>
            <a:pPr marL="914400" lvl="2" indent="0">
              <a:lnSpc>
                <a:spcPct val="100000"/>
              </a:lnSpc>
              <a:spcBef>
                <a:spcPts val="0"/>
              </a:spcBef>
              <a:buNone/>
            </a:pPr>
            <a:r>
              <a:rPr lang="en-GB" sz="1800" dirty="0"/>
              <a:t>Patient Safety Specialist</a:t>
            </a:r>
          </a:p>
          <a:p>
            <a:pPr marL="914400" lvl="2" indent="0">
              <a:lnSpc>
                <a:spcPct val="100000"/>
              </a:lnSpc>
              <a:spcBef>
                <a:spcPts val="0"/>
              </a:spcBef>
              <a:buNone/>
            </a:pPr>
            <a:r>
              <a:rPr lang="en-GB" sz="1800" dirty="0"/>
              <a:t>Norfolk and Waveney Integrated Care Board </a:t>
            </a:r>
          </a:p>
          <a:p>
            <a:pPr marL="914400" lvl="2" indent="0">
              <a:lnSpc>
                <a:spcPct val="100000"/>
              </a:lnSpc>
              <a:spcBef>
                <a:spcPts val="0"/>
              </a:spcBef>
              <a:buNone/>
            </a:pPr>
            <a:r>
              <a:rPr lang="en-GB" sz="1800" b="0" i="0" dirty="0">
                <a:solidFill>
                  <a:srgbClr val="050505"/>
                </a:solidFill>
                <a:effectLst/>
              </a:rPr>
              <a:t>County Hall</a:t>
            </a:r>
            <a:br>
              <a:rPr lang="en-GB" sz="1800" dirty="0"/>
            </a:br>
            <a:r>
              <a:rPr lang="en-GB" sz="1800" b="0" i="0" dirty="0">
                <a:solidFill>
                  <a:srgbClr val="050505"/>
                </a:solidFill>
                <a:effectLst/>
              </a:rPr>
              <a:t>Martineau Lane</a:t>
            </a:r>
            <a:br>
              <a:rPr lang="en-GB" sz="1800" dirty="0"/>
            </a:br>
            <a:r>
              <a:rPr lang="en-GB" sz="1800" b="0" i="0" dirty="0">
                <a:solidFill>
                  <a:srgbClr val="050505"/>
                </a:solidFill>
                <a:effectLst/>
              </a:rPr>
              <a:t>Norwich, Norfolk NR1 2DH</a:t>
            </a:r>
          </a:p>
          <a:p>
            <a:pPr marL="914400" lvl="2" indent="0">
              <a:lnSpc>
                <a:spcPct val="100000"/>
              </a:lnSpc>
              <a:spcBef>
                <a:spcPts val="0"/>
              </a:spcBef>
              <a:buNone/>
            </a:pPr>
            <a:r>
              <a:rPr lang="en-GB" sz="1800" dirty="0">
                <a:solidFill>
                  <a:srgbClr val="050505"/>
                </a:solidFill>
              </a:rPr>
              <a:t>Please mark envelope </a:t>
            </a:r>
            <a:r>
              <a:rPr lang="en-GB" sz="1800" b="1" dirty="0">
                <a:solidFill>
                  <a:srgbClr val="050505"/>
                </a:solidFill>
              </a:rPr>
              <a:t>‘Private and Confidential’</a:t>
            </a:r>
            <a:endParaRPr lang="en-GB" sz="1800" dirty="0"/>
          </a:p>
        </p:txBody>
      </p:sp>
      <p:pic>
        <p:nvPicPr>
          <p:cNvPr id="2" name="Picture 1">
            <a:extLst>
              <a:ext uri="{FF2B5EF4-FFF2-40B4-BE49-F238E27FC236}">
                <a16:creationId xmlns:a16="http://schemas.microsoft.com/office/drawing/2014/main" id="{F32C28B8-120A-41AB-A437-EE3B2841E8B7}"/>
              </a:ext>
            </a:extLst>
          </p:cNvPr>
          <p:cNvPicPr>
            <a:picLocks noChangeAspect="1"/>
          </p:cNvPicPr>
          <p:nvPr/>
        </p:nvPicPr>
        <p:blipFill>
          <a:blip r:embed="rId3"/>
          <a:stretch>
            <a:fillRect/>
          </a:stretch>
        </p:blipFill>
        <p:spPr>
          <a:xfrm>
            <a:off x="8138784" y="3957978"/>
            <a:ext cx="2944623" cy="1554615"/>
          </a:xfrm>
          <a:prstGeom prst="rect">
            <a:avLst/>
          </a:prstGeom>
        </p:spPr>
      </p:pic>
    </p:spTree>
    <p:extLst>
      <p:ext uri="{BB962C8B-B14F-4D97-AF65-F5344CB8AC3E}">
        <p14:creationId xmlns:p14="http://schemas.microsoft.com/office/powerpoint/2010/main" val="2327009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99A3402-07E4-4345-AB3E-1E419893289B}"/>
              </a:ext>
            </a:extLst>
          </p:cNvPr>
          <p:cNvSpPr>
            <a:spLocks noGrp="1"/>
          </p:cNvSpPr>
          <p:nvPr>
            <p:ph type="body" sz="quarter" idx="11"/>
          </p:nvPr>
        </p:nvSpPr>
        <p:spPr/>
        <p:txBody>
          <a:bodyPr/>
          <a:lstStyle/>
          <a:p>
            <a:r>
              <a:rPr lang="en-GB" dirty="0"/>
              <a:t>Application Process</a:t>
            </a:r>
          </a:p>
        </p:txBody>
      </p:sp>
      <p:sp>
        <p:nvSpPr>
          <p:cNvPr id="7" name="Text Placeholder 6">
            <a:extLst>
              <a:ext uri="{FF2B5EF4-FFF2-40B4-BE49-F238E27FC236}">
                <a16:creationId xmlns:a16="http://schemas.microsoft.com/office/drawing/2014/main" id="{1A4F88DD-E943-411D-BAF8-958867E164DE}"/>
              </a:ext>
            </a:extLst>
          </p:cNvPr>
          <p:cNvSpPr>
            <a:spLocks noGrp="1"/>
          </p:cNvSpPr>
          <p:nvPr>
            <p:ph type="body" sz="quarter" idx="12"/>
          </p:nvPr>
        </p:nvSpPr>
        <p:spPr>
          <a:xfrm>
            <a:off x="356259" y="1242909"/>
            <a:ext cx="7647709" cy="3873500"/>
          </a:xfrm>
        </p:spPr>
        <p:txBody>
          <a:bodyPr>
            <a:noAutofit/>
          </a:bodyPr>
          <a:lstStyle/>
          <a:p>
            <a:pPr>
              <a:lnSpc>
                <a:spcPct val="110000"/>
              </a:lnSpc>
            </a:pPr>
            <a:r>
              <a:rPr lang="en-GB" sz="1800" dirty="0"/>
              <a:t>All expressions of interest received will be shortlisted by a panel.</a:t>
            </a:r>
          </a:p>
          <a:p>
            <a:pPr>
              <a:lnSpc>
                <a:spcPct val="110000"/>
              </a:lnSpc>
            </a:pPr>
            <a:r>
              <a:rPr lang="en-GB" sz="1800" dirty="0"/>
              <a:t>Applications will be assessed against the skills and experience required.                                                                      </a:t>
            </a:r>
          </a:p>
          <a:p>
            <a:pPr>
              <a:lnSpc>
                <a:spcPct val="110000"/>
              </a:lnSpc>
            </a:pPr>
            <a:r>
              <a:rPr lang="en-GB" sz="1800" dirty="0"/>
              <a:t>Selection will be made on the basis of the content of the expression of interest form.</a:t>
            </a:r>
          </a:p>
          <a:p>
            <a:pPr>
              <a:lnSpc>
                <a:spcPct val="110000"/>
              </a:lnSpc>
            </a:pPr>
            <a:r>
              <a:rPr lang="en-GB" sz="1800" dirty="0"/>
              <a:t>Informal interviews will be arranged for successful applicants.</a:t>
            </a:r>
          </a:p>
          <a:p>
            <a:pPr>
              <a:lnSpc>
                <a:spcPct val="110000"/>
              </a:lnSpc>
            </a:pPr>
            <a:r>
              <a:rPr lang="en-GB" sz="1800" dirty="0"/>
              <a:t>Please note that two references will be taken up for successful                                                                                            applicants  before starting in the role.</a:t>
            </a:r>
          </a:p>
          <a:p>
            <a:pPr>
              <a:lnSpc>
                <a:spcPct val="110000"/>
              </a:lnSpc>
            </a:pPr>
            <a:r>
              <a:rPr lang="en-GB" sz="1800" dirty="0"/>
              <a:t>All applications will receive a successful or unsuccessful notification.                                                                   </a:t>
            </a:r>
          </a:p>
          <a:p>
            <a:pPr>
              <a:lnSpc>
                <a:spcPct val="110000"/>
              </a:lnSpc>
            </a:pPr>
            <a:r>
              <a:rPr lang="en-GB" sz="1800" dirty="0"/>
              <a:t>The successful notifications will include information about next steps.</a:t>
            </a:r>
          </a:p>
          <a:p>
            <a:pPr marL="0" indent="0">
              <a:buFont typeface="Arial" panose="020B0604020202020204" pitchFamily="34" charset="0"/>
              <a:buNone/>
            </a:pPr>
            <a:r>
              <a:rPr lang="en-GB" sz="1800" b="1" dirty="0"/>
              <a:t>Additional Information</a:t>
            </a:r>
          </a:p>
          <a:p>
            <a:r>
              <a:rPr lang="en-GB" sz="1800" dirty="0"/>
              <a:t>We would not expect individual applicants to have all capabilities                                                                               and skills.</a:t>
            </a:r>
          </a:p>
          <a:p>
            <a:r>
              <a:rPr lang="en-GB" sz="1800" dirty="0"/>
              <a:t>A Disclosure and Barring Service (DBS) check may be required                                                                                         for this role.</a:t>
            </a:r>
          </a:p>
          <a:p>
            <a:pPr marL="0" indent="0">
              <a:buFont typeface="Arial" panose="020B0604020202020204" pitchFamily="34" charset="0"/>
              <a:buNone/>
            </a:pPr>
            <a:endParaRPr lang="en-GB" sz="1800" dirty="0"/>
          </a:p>
          <a:p>
            <a:endParaRPr lang="en-GB" sz="1800" dirty="0"/>
          </a:p>
        </p:txBody>
      </p:sp>
      <p:pic>
        <p:nvPicPr>
          <p:cNvPr id="2" name="Picture 1">
            <a:extLst>
              <a:ext uri="{FF2B5EF4-FFF2-40B4-BE49-F238E27FC236}">
                <a16:creationId xmlns:a16="http://schemas.microsoft.com/office/drawing/2014/main" id="{7661A8B4-B3E2-4B6F-A94C-F77956CDC428}"/>
              </a:ext>
            </a:extLst>
          </p:cNvPr>
          <p:cNvPicPr>
            <a:picLocks noChangeAspect="1"/>
          </p:cNvPicPr>
          <p:nvPr/>
        </p:nvPicPr>
        <p:blipFill>
          <a:blip r:embed="rId2"/>
          <a:stretch>
            <a:fillRect/>
          </a:stretch>
        </p:blipFill>
        <p:spPr>
          <a:xfrm>
            <a:off x="7855853" y="340039"/>
            <a:ext cx="4102600" cy="1332872"/>
          </a:xfrm>
          <a:prstGeom prst="rect">
            <a:avLst/>
          </a:prstGeom>
        </p:spPr>
      </p:pic>
    </p:spTree>
    <p:extLst>
      <p:ext uri="{BB962C8B-B14F-4D97-AF65-F5344CB8AC3E}">
        <p14:creationId xmlns:p14="http://schemas.microsoft.com/office/powerpoint/2010/main" val="31869323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7FEC350-C202-4D21-B44C-D7EDA75A4556}"/>
              </a:ext>
            </a:extLst>
          </p:cNvPr>
          <p:cNvSpPr>
            <a:spLocks noGrp="1"/>
          </p:cNvSpPr>
          <p:nvPr>
            <p:ph type="body" sz="quarter" idx="11"/>
          </p:nvPr>
        </p:nvSpPr>
        <p:spPr/>
        <p:txBody>
          <a:bodyPr/>
          <a:lstStyle/>
          <a:p>
            <a:r>
              <a:rPr lang="en-GB" dirty="0"/>
              <a:t>Links to Relevant Resources</a:t>
            </a:r>
          </a:p>
        </p:txBody>
      </p:sp>
      <p:sp>
        <p:nvSpPr>
          <p:cNvPr id="6" name="Text Placeholder 5">
            <a:extLst>
              <a:ext uri="{FF2B5EF4-FFF2-40B4-BE49-F238E27FC236}">
                <a16:creationId xmlns:a16="http://schemas.microsoft.com/office/drawing/2014/main" id="{00436081-5974-47A4-B3C1-1F8053FF924D}"/>
              </a:ext>
            </a:extLst>
          </p:cNvPr>
          <p:cNvSpPr>
            <a:spLocks noGrp="1"/>
          </p:cNvSpPr>
          <p:nvPr>
            <p:ph type="body" sz="quarter" idx="12"/>
          </p:nvPr>
        </p:nvSpPr>
        <p:spPr/>
        <p:txBody>
          <a:bodyPr>
            <a:noAutofit/>
          </a:bodyPr>
          <a:lstStyle/>
          <a:p>
            <a:pPr marL="342900" indent="-342900">
              <a:buAutoNum type="arabicPeriod"/>
            </a:pPr>
            <a:r>
              <a:rPr lang="en-GB" sz="1800" dirty="0"/>
              <a:t>Patient Safety Partner Expression of Interest Form</a:t>
            </a:r>
          </a:p>
          <a:p>
            <a:pPr marL="342900" indent="-342900">
              <a:buAutoNum type="arabicPeriod"/>
            </a:pPr>
            <a:endParaRPr lang="en-GB" sz="1800" dirty="0"/>
          </a:p>
          <a:p>
            <a:pPr marL="342900" indent="-342900">
              <a:buAutoNum type="arabicPeriod"/>
            </a:pPr>
            <a:r>
              <a:rPr lang="en-GB" sz="1800" dirty="0"/>
              <a:t>Equality and Diversity Form</a:t>
            </a:r>
          </a:p>
          <a:p>
            <a:pPr marL="342900" indent="-342900">
              <a:buAutoNum type="arabicPeriod"/>
            </a:pPr>
            <a:endParaRPr lang="en-GB" sz="1800" dirty="0"/>
          </a:p>
          <a:p>
            <a:pPr marL="342900" indent="-342900">
              <a:buAutoNum type="arabicPeriod"/>
            </a:pPr>
            <a:r>
              <a:rPr lang="en-GB" sz="1800" dirty="0"/>
              <a:t>Patient Safety Partner Role Description</a:t>
            </a:r>
          </a:p>
          <a:p>
            <a:pPr marL="342900" indent="-342900">
              <a:buAutoNum type="arabicPeriod"/>
            </a:pPr>
            <a:endParaRPr lang="en-GB" sz="1800" dirty="0"/>
          </a:p>
          <a:p>
            <a:pPr marL="342900" indent="-342900">
              <a:buAutoNum type="arabicPeriod"/>
            </a:pPr>
            <a:r>
              <a:rPr lang="en-GB" sz="1800" dirty="0"/>
              <a:t>NHS England Framework for Involving Patients in Patient Safety</a:t>
            </a:r>
          </a:p>
          <a:p>
            <a:pPr marL="342900" indent="-342900">
              <a:buAutoNum type="arabicPeriod"/>
            </a:pPr>
            <a:endParaRPr lang="en-GB" sz="1800" dirty="0"/>
          </a:p>
          <a:p>
            <a:pPr marL="342900" indent="-342900">
              <a:buAutoNum type="arabicPeriod"/>
            </a:pPr>
            <a:r>
              <a:rPr lang="en-GB" sz="1800" dirty="0"/>
              <a:t>Link to organisation website: </a:t>
            </a:r>
            <a:r>
              <a:rPr lang="en-GB" sz="1800" dirty="0">
                <a:hlinkClick r:id="rId3"/>
              </a:rPr>
              <a:t>https://improvinglivesnw.org.uk/</a:t>
            </a:r>
            <a:r>
              <a:rPr lang="en-GB" sz="1800" dirty="0"/>
              <a:t> </a:t>
            </a:r>
          </a:p>
          <a:p>
            <a:pPr marL="0" indent="0">
              <a:buNone/>
            </a:pPr>
            <a:r>
              <a:rPr lang="en-GB" sz="1800" dirty="0">
                <a:solidFill>
                  <a:srgbClr val="0070C0"/>
                </a:solidFill>
              </a:rPr>
              <a:t> </a:t>
            </a:r>
          </a:p>
        </p:txBody>
      </p:sp>
      <p:graphicFrame>
        <p:nvGraphicFramePr>
          <p:cNvPr id="2" name="Object 1">
            <a:extLst>
              <a:ext uri="{FF2B5EF4-FFF2-40B4-BE49-F238E27FC236}">
                <a16:creationId xmlns:a16="http://schemas.microsoft.com/office/drawing/2014/main" id="{F6614B84-6014-4D1E-B503-D861AE324F78}"/>
              </a:ext>
            </a:extLst>
          </p:cNvPr>
          <p:cNvGraphicFramePr>
            <a:graphicFrameLocks noChangeAspect="1"/>
          </p:cNvGraphicFramePr>
          <p:nvPr>
            <p:extLst>
              <p:ext uri="{D42A27DB-BD31-4B8C-83A1-F6EECF244321}">
                <p14:modId xmlns:p14="http://schemas.microsoft.com/office/powerpoint/2010/main" val="4245808188"/>
              </p:ext>
            </p:extLst>
          </p:nvPr>
        </p:nvGraphicFramePr>
        <p:xfrm>
          <a:off x="7645730" y="3939638"/>
          <a:ext cx="914400" cy="806450"/>
        </p:xfrm>
        <a:graphic>
          <a:graphicData uri="http://schemas.openxmlformats.org/presentationml/2006/ole">
            <mc:AlternateContent xmlns:mc="http://schemas.openxmlformats.org/markup-compatibility/2006">
              <mc:Choice xmlns:v="urn:schemas-microsoft-com:vml" Requires="v">
                <p:oleObj spid="_x0000_s2051" name="Acrobat Document" showAsIcon="1" r:id="rId4" imgW="914400" imgH="806400" progId="Acrobat.Document.DC">
                  <p:embed/>
                </p:oleObj>
              </mc:Choice>
              <mc:Fallback>
                <p:oleObj name="Acrobat Document" showAsIcon="1" r:id="rId4" imgW="914400" imgH="806400" progId="Acrobat.Document.DC">
                  <p:embed/>
                  <p:pic>
                    <p:nvPicPr>
                      <p:cNvPr id="2" name="Object 1">
                        <a:extLst>
                          <a:ext uri="{FF2B5EF4-FFF2-40B4-BE49-F238E27FC236}">
                            <a16:creationId xmlns:a16="http://schemas.microsoft.com/office/drawing/2014/main" id="{F6614B84-6014-4D1E-B503-D861AE324F78}"/>
                          </a:ext>
                        </a:extLst>
                      </p:cNvPr>
                      <p:cNvPicPr/>
                      <p:nvPr/>
                    </p:nvPicPr>
                    <p:blipFill>
                      <a:blip r:embed="rId5"/>
                      <a:stretch>
                        <a:fillRect/>
                      </a:stretch>
                    </p:blipFill>
                    <p:spPr>
                      <a:xfrm>
                        <a:off x="7645730" y="3939638"/>
                        <a:ext cx="914400" cy="806450"/>
                      </a:xfrm>
                      <a:prstGeom prst="rect">
                        <a:avLst/>
                      </a:prstGeom>
                    </p:spPr>
                  </p:pic>
                </p:oleObj>
              </mc:Fallback>
            </mc:AlternateContent>
          </a:graphicData>
        </a:graphic>
      </p:graphicFrame>
    </p:spTree>
    <p:extLst>
      <p:ext uri="{BB962C8B-B14F-4D97-AF65-F5344CB8AC3E}">
        <p14:creationId xmlns:p14="http://schemas.microsoft.com/office/powerpoint/2010/main" val="16815023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403522-9F4C-4058-B953-63872D746436}"/>
              </a:ext>
            </a:extLst>
          </p:cNvPr>
          <p:cNvSpPr>
            <a:spLocks noGrp="1"/>
          </p:cNvSpPr>
          <p:nvPr>
            <p:ph type="body" sz="quarter" idx="11"/>
          </p:nvPr>
        </p:nvSpPr>
        <p:spPr>
          <a:xfrm>
            <a:off x="606425" y="490538"/>
            <a:ext cx="6732526" cy="515937"/>
          </a:xfrm>
        </p:spPr>
        <p:txBody>
          <a:bodyPr>
            <a:normAutofit fontScale="92500"/>
          </a:bodyPr>
          <a:lstStyle/>
          <a:p>
            <a:r>
              <a:rPr lang="en-GB" dirty="0"/>
              <a:t>We’re Recruiting Patient Safety Partners</a:t>
            </a:r>
          </a:p>
        </p:txBody>
      </p:sp>
      <p:sp>
        <p:nvSpPr>
          <p:cNvPr id="4" name="Text Placeholder 3">
            <a:extLst>
              <a:ext uri="{FF2B5EF4-FFF2-40B4-BE49-F238E27FC236}">
                <a16:creationId xmlns:a16="http://schemas.microsoft.com/office/drawing/2014/main" id="{C49C0110-9AB3-4551-A9A5-F9B36CAC47DC}"/>
              </a:ext>
            </a:extLst>
          </p:cNvPr>
          <p:cNvSpPr>
            <a:spLocks noGrp="1"/>
          </p:cNvSpPr>
          <p:nvPr>
            <p:ph type="body" sz="quarter" idx="12"/>
          </p:nvPr>
        </p:nvSpPr>
        <p:spPr>
          <a:xfrm>
            <a:off x="606425" y="1812925"/>
            <a:ext cx="10912640" cy="3873500"/>
          </a:xfrm>
        </p:spPr>
        <p:txBody>
          <a:bodyPr>
            <a:normAutofit/>
          </a:bodyPr>
          <a:lstStyle/>
          <a:p>
            <a:pPr marL="0" indent="0">
              <a:buNone/>
            </a:pPr>
            <a:r>
              <a:rPr lang="en-GB" sz="3200" dirty="0"/>
              <a:t>Could you be a voice for service users and patients across the Norfolk &amp; Waveney Integrated Care System (ICS)? </a:t>
            </a:r>
          </a:p>
          <a:p>
            <a:pPr marL="0" indent="0">
              <a:buNone/>
            </a:pPr>
            <a:r>
              <a:rPr lang="en-GB" sz="1800" dirty="0"/>
              <a:t>We are seeking motivated and interested individuals who are committed to contributing to safe and effective care to enhance patient experience and improve patient outcomes.</a:t>
            </a:r>
          </a:p>
          <a:p>
            <a:pPr marL="0" indent="0">
              <a:buNone/>
            </a:pPr>
            <a:r>
              <a:rPr lang="en-GB" sz="1800" dirty="0"/>
              <a:t>PSP’s will be renumerated for their work and receive a payment of £75 for a half day and £150 for a full day of their involvement and input.</a:t>
            </a:r>
          </a:p>
          <a:p>
            <a:pPr marL="0" indent="0">
              <a:buNone/>
            </a:pPr>
            <a:endParaRPr lang="en-GB" sz="1800" dirty="0"/>
          </a:p>
          <a:p>
            <a:pPr marL="0" indent="0">
              <a:buNone/>
            </a:pPr>
            <a:r>
              <a:rPr lang="en-GB" sz="1800" dirty="0"/>
              <a:t>For further information please email:</a:t>
            </a:r>
          </a:p>
          <a:p>
            <a:pPr marL="0" indent="0">
              <a:buNone/>
            </a:pPr>
            <a:r>
              <a:rPr lang="en-GB" sz="1800" dirty="0">
                <a:solidFill>
                  <a:srgbClr val="0070C0"/>
                </a:solidFill>
                <a:hlinkClick r:id="rId2">
                  <a:extLst>
                    <a:ext uri="{A12FA001-AC4F-418D-AE19-62706E023703}">
                      <ahyp:hlinkClr xmlns:ahyp="http://schemas.microsoft.com/office/drawing/2018/hyperlinkcolor" val="tx"/>
                    </a:ext>
                  </a:extLst>
                </a:hlinkClick>
              </a:rPr>
              <a:t>christopher.turner8@nhs.net</a:t>
            </a:r>
            <a:endParaRPr lang="en-GB" sz="1800" dirty="0">
              <a:solidFill>
                <a:srgbClr val="0070C0"/>
              </a:solidFill>
            </a:endParaRPr>
          </a:p>
          <a:p>
            <a:pPr marL="0" indent="0">
              <a:buNone/>
            </a:pPr>
            <a:r>
              <a:rPr lang="en-GB" sz="1800" dirty="0"/>
              <a:t>Call: 07717646195</a:t>
            </a:r>
          </a:p>
        </p:txBody>
      </p:sp>
    </p:spTree>
    <p:extLst>
      <p:ext uri="{BB962C8B-B14F-4D97-AF65-F5344CB8AC3E}">
        <p14:creationId xmlns:p14="http://schemas.microsoft.com/office/powerpoint/2010/main" val="3868955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99A3402-07E4-4345-AB3E-1E419893289B}"/>
              </a:ext>
            </a:extLst>
          </p:cNvPr>
          <p:cNvSpPr>
            <a:spLocks noGrp="1"/>
          </p:cNvSpPr>
          <p:nvPr>
            <p:ph type="body" sz="quarter" idx="11"/>
          </p:nvPr>
        </p:nvSpPr>
        <p:spPr/>
        <p:txBody>
          <a:bodyPr/>
          <a:lstStyle/>
          <a:p>
            <a:r>
              <a:rPr lang="en-GB" dirty="0"/>
              <a:t>Welcome</a:t>
            </a:r>
          </a:p>
        </p:txBody>
      </p:sp>
      <p:sp>
        <p:nvSpPr>
          <p:cNvPr id="7" name="Text Placeholder 6">
            <a:extLst>
              <a:ext uri="{FF2B5EF4-FFF2-40B4-BE49-F238E27FC236}">
                <a16:creationId xmlns:a16="http://schemas.microsoft.com/office/drawing/2014/main" id="{1A4F88DD-E943-411D-BAF8-958867E164DE}"/>
              </a:ext>
            </a:extLst>
          </p:cNvPr>
          <p:cNvSpPr>
            <a:spLocks noGrp="1"/>
          </p:cNvSpPr>
          <p:nvPr>
            <p:ph type="body" sz="quarter" idx="12"/>
          </p:nvPr>
        </p:nvSpPr>
        <p:spPr>
          <a:xfrm>
            <a:off x="498765" y="1812924"/>
            <a:ext cx="6258296" cy="4554537"/>
          </a:xfrm>
        </p:spPr>
        <p:txBody>
          <a:bodyPr>
            <a:normAutofit lnSpcReduction="10000"/>
          </a:bodyPr>
          <a:lstStyle/>
          <a:p>
            <a:pPr marL="0" indent="0" algn="just">
              <a:spcAft>
                <a:spcPts val="600"/>
              </a:spcAft>
              <a:buNone/>
            </a:pPr>
            <a:r>
              <a:rPr lang="en-GB" sz="1800" dirty="0"/>
              <a:t>Thank you for your interest in becoming a Patient Safety Partner within the Norfolk and Waveney Integrated Care System.</a:t>
            </a:r>
          </a:p>
          <a:p>
            <a:pPr marL="0" indent="0" algn="just">
              <a:spcAft>
                <a:spcPts val="600"/>
              </a:spcAft>
              <a:buNone/>
            </a:pPr>
            <a:endParaRPr lang="en-GB" sz="1800" dirty="0"/>
          </a:p>
          <a:p>
            <a:pPr marL="0" indent="0" algn="just">
              <a:spcAft>
                <a:spcPts val="600"/>
              </a:spcAft>
              <a:buNone/>
            </a:pPr>
            <a:r>
              <a:rPr lang="en-GB" sz="1800" dirty="0"/>
              <a:t>In June 2021, the new ‘Framework for Involving Patients in Patient Safety’ was published by NHS England. This framework sets out approaches and standards that help to make a positive difference to how patient safety is viewed and managed in the NHS. </a:t>
            </a:r>
          </a:p>
          <a:p>
            <a:pPr marL="0" indent="0" algn="just">
              <a:spcAft>
                <a:spcPts val="600"/>
              </a:spcAft>
              <a:buNone/>
            </a:pPr>
            <a:endParaRPr lang="en-GB" sz="1800" dirty="0"/>
          </a:p>
          <a:p>
            <a:pPr marL="0" indent="0" algn="just">
              <a:spcAft>
                <a:spcPts val="600"/>
              </a:spcAft>
              <a:buNone/>
            </a:pPr>
            <a:r>
              <a:rPr lang="en-GB" sz="1800" dirty="0"/>
              <a:t>A key part of the framework introduces Patient Safety Partners; empowering patients and their carers to be involved in their own safety, as well as being partners alongside staff in improving patient safety in NHS organisations.</a:t>
            </a:r>
          </a:p>
          <a:p>
            <a:pPr marL="0" indent="0">
              <a:buNone/>
            </a:pPr>
            <a:endParaRPr lang="en-GB" sz="1800" dirty="0"/>
          </a:p>
          <a:p>
            <a:endParaRPr lang="en-GB" sz="1800" dirty="0"/>
          </a:p>
        </p:txBody>
      </p:sp>
      <p:pic>
        <p:nvPicPr>
          <p:cNvPr id="8" name="Picture 7">
            <a:extLst>
              <a:ext uri="{FF2B5EF4-FFF2-40B4-BE49-F238E27FC236}">
                <a16:creationId xmlns:a16="http://schemas.microsoft.com/office/drawing/2014/main" id="{C6863A82-B36E-4045-97BC-D1D7671D2339}"/>
              </a:ext>
            </a:extLst>
          </p:cNvPr>
          <p:cNvPicPr>
            <a:picLocks noChangeAspect="1"/>
          </p:cNvPicPr>
          <p:nvPr/>
        </p:nvPicPr>
        <p:blipFill>
          <a:blip r:embed="rId2"/>
          <a:stretch>
            <a:fillRect/>
          </a:stretch>
        </p:blipFill>
        <p:spPr>
          <a:xfrm>
            <a:off x="7675407" y="1421349"/>
            <a:ext cx="3764082" cy="3352880"/>
          </a:xfrm>
          <a:prstGeom prst="rect">
            <a:avLst/>
          </a:prstGeom>
        </p:spPr>
      </p:pic>
    </p:spTree>
    <p:extLst>
      <p:ext uri="{BB962C8B-B14F-4D97-AF65-F5344CB8AC3E}">
        <p14:creationId xmlns:p14="http://schemas.microsoft.com/office/powerpoint/2010/main" val="4010759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7FEC350-C202-4D21-B44C-D7EDA75A4556}"/>
              </a:ext>
            </a:extLst>
          </p:cNvPr>
          <p:cNvSpPr>
            <a:spLocks noGrp="1"/>
          </p:cNvSpPr>
          <p:nvPr>
            <p:ph type="body" sz="quarter" idx="11"/>
          </p:nvPr>
        </p:nvSpPr>
        <p:spPr>
          <a:xfrm>
            <a:off x="606425" y="490538"/>
            <a:ext cx="6685024" cy="515937"/>
          </a:xfrm>
        </p:spPr>
        <p:txBody>
          <a:bodyPr>
            <a:normAutofit fontScale="85000" lnSpcReduction="10000"/>
          </a:bodyPr>
          <a:lstStyle/>
          <a:p>
            <a:r>
              <a:rPr lang="en-GB" dirty="0"/>
              <a:t>Norfolk &amp; Waveney Integrated Care System</a:t>
            </a:r>
          </a:p>
        </p:txBody>
      </p:sp>
      <p:pic>
        <p:nvPicPr>
          <p:cNvPr id="2" name="Picture 1">
            <a:extLst>
              <a:ext uri="{FF2B5EF4-FFF2-40B4-BE49-F238E27FC236}">
                <a16:creationId xmlns:a16="http://schemas.microsoft.com/office/drawing/2014/main" id="{35ED71F4-6CBF-4D56-A1B0-15FD839F20BB}"/>
              </a:ext>
            </a:extLst>
          </p:cNvPr>
          <p:cNvPicPr>
            <a:picLocks noChangeAspect="1"/>
          </p:cNvPicPr>
          <p:nvPr/>
        </p:nvPicPr>
        <p:blipFill>
          <a:blip r:embed="rId2"/>
          <a:stretch>
            <a:fillRect/>
          </a:stretch>
        </p:blipFill>
        <p:spPr>
          <a:xfrm>
            <a:off x="492078" y="1642717"/>
            <a:ext cx="4462659" cy="1786283"/>
          </a:xfrm>
          <a:prstGeom prst="rect">
            <a:avLst/>
          </a:prstGeom>
        </p:spPr>
      </p:pic>
      <p:pic>
        <p:nvPicPr>
          <p:cNvPr id="3" name="Picture 2">
            <a:extLst>
              <a:ext uri="{FF2B5EF4-FFF2-40B4-BE49-F238E27FC236}">
                <a16:creationId xmlns:a16="http://schemas.microsoft.com/office/drawing/2014/main" id="{CDF921B4-8E41-4D95-A28E-FE1B4AFD7EBF}"/>
              </a:ext>
            </a:extLst>
          </p:cNvPr>
          <p:cNvPicPr>
            <a:picLocks noChangeAspect="1"/>
          </p:cNvPicPr>
          <p:nvPr/>
        </p:nvPicPr>
        <p:blipFill>
          <a:blip r:embed="rId3"/>
          <a:stretch>
            <a:fillRect/>
          </a:stretch>
        </p:blipFill>
        <p:spPr>
          <a:xfrm>
            <a:off x="5350039" y="1648814"/>
            <a:ext cx="4389500" cy="1780186"/>
          </a:xfrm>
          <a:prstGeom prst="rect">
            <a:avLst/>
          </a:prstGeom>
        </p:spPr>
      </p:pic>
      <p:pic>
        <p:nvPicPr>
          <p:cNvPr id="4" name="Picture 3">
            <a:extLst>
              <a:ext uri="{FF2B5EF4-FFF2-40B4-BE49-F238E27FC236}">
                <a16:creationId xmlns:a16="http://schemas.microsoft.com/office/drawing/2014/main" id="{67E961B5-7958-4DE2-85EF-0CF6550E0644}"/>
              </a:ext>
            </a:extLst>
          </p:cNvPr>
          <p:cNvPicPr>
            <a:picLocks noChangeAspect="1"/>
          </p:cNvPicPr>
          <p:nvPr/>
        </p:nvPicPr>
        <p:blipFill>
          <a:blip r:embed="rId4"/>
          <a:stretch>
            <a:fillRect/>
          </a:stretch>
        </p:blipFill>
        <p:spPr>
          <a:xfrm>
            <a:off x="471054" y="3644702"/>
            <a:ext cx="4462659" cy="2584928"/>
          </a:xfrm>
          <a:prstGeom prst="rect">
            <a:avLst/>
          </a:prstGeom>
        </p:spPr>
      </p:pic>
      <p:pic>
        <p:nvPicPr>
          <p:cNvPr id="7" name="Picture 6">
            <a:extLst>
              <a:ext uri="{FF2B5EF4-FFF2-40B4-BE49-F238E27FC236}">
                <a16:creationId xmlns:a16="http://schemas.microsoft.com/office/drawing/2014/main" id="{68FA0DE0-54A5-498E-B400-45A44CF73726}"/>
              </a:ext>
            </a:extLst>
          </p:cNvPr>
          <p:cNvPicPr>
            <a:picLocks noChangeAspect="1"/>
          </p:cNvPicPr>
          <p:nvPr/>
        </p:nvPicPr>
        <p:blipFill>
          <a:blip r:embed="rId5"/>
          <a:stretch>
            <a:fillRect/>
          </a:stretch>
        </p:blipFill>
        <p:spPr>
          <a:xfrm>
            <a:off x="5350039" y="3925271"/>
            <a:ext cx="4535817" cy="1786283"/>
          </a:xfrm>
          <a:prstGeom prst="rect">
            <a:avLst/>
          </a:prstGeom>
        </p:spPr>
      </p:pic>
    </p:spTree>
    <p:extLst>
      <p:ext uri="{BB962C8B-B14F-4D97-AF65-F5344CB8AC3E}">
        <p14:creationId xmlns:p14="http://schemas.microsoft.com/office/powerpoint/2010/main" val="1020068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8590638-4AA5-4534-AAF5-72DEA864A6B5}"/>
              </a:ext>
            </a:extLst>
          </p:cNvPr>
          <p:cNvSpPr>
            <a:spLocks noGrp="1"/>
          </p:cNvSpPr>
          <p:nvPr>
            <p:ph type="body" sz="quarter" idx="11"/>
          </p:nvPr>
        </p:nvSpPr>
        <p:spPr>
          <a:xfrm>
            <a:off x="606425" y="490538"/>
            <a:ext cx="6696900" cy="515937"/>
          </a:xfrm>
        </p:spPr>
        <p:txBody>
          <a:bodyPr>
            <a:normAutofit fontScale="70000" lnSpcReduction="20000"/>
          </a:bodyPr>
          <a:lstStyle/>
          <a:p>
            <a:r>
              <a:rPr lang="en-GB" dirty="0"/>
              <a:t>Which Providers are seeking Patient Safety Partners?</a:t>
            </a:r>
          </a:p>
        </p:txBody>
      </p:sp>
      <p:sp>
        <p:nvSpPr>
          <p:cNvPr id="5" name="Text Placeholder 4">
            <a:extLst>
              <a:ext uri="{FF2B5EF4-FFF2-40B4-BE49-F238E27FC236}">
                <a16:creationId xmlns:a16="http://schemas.microsoft.com/office/drawing/2014/main" id="{11A32D81-7380-4DD3-9D6D-482DE16F1CA3}"/>
              </a:ext>
            </a:extLst>
          </p:cNvPr>
          <p:cNvSpPr>
            <a:spLocks noGrp="1"/>
          </p:cNvSpPr>
          <p:nvPr>
            <p:ph type="body" sz="quarter" idx="12"/>
          </p:nvPr>
        </p:nvSpPr>
        <p:spPr/>
        <p:txBody>
          <a:bodyPr/>
          <a:lstStyle/>
          <a:p>
            <a:r>
              <a:rPr lang="en-GB" sz="1800" dirty="0"/>
              <a:t>We are seeking 6 Patient Safety Partners to work with us across three areas of our Healthcare partnerships and take part in patient safety related areas of work.</a:t>
            </a:r>
          </a:p>
          <a:p>
            <a:endParaRPr lang="en-GB" dirty="0"/>
          </a:p>
        </p:txBody>
      </p:sp>
      <p:graphicFrame>
        <p:nvGraphicFramePr>
          <p:cNvPr id="3" name="Object 2">
            <a:extLst>
              <a:ext uri="{FF2B5EF4-FFF2-40B4-BE49-F238E27FC236}">
                <a16:creationId xmlns:a16="http://schemas.microsoft.com/office/drawing/2014/main" id="{11CCB1FE-9C2E-473D-BA36-3CEED97B4252}"/>
              </a:ext>
            </a:extLst>
          </p:cNvPr>
          <p:cNvGraphicFramePr>
            <a:graphicFrameLocks noChangeAspect="1"/>
          </p:cNvGraphicFramePr>
          <p:nvPr>
            <p:extLst>
              <p:ext uri="{D42A27DB-BD31-4B8C-83A1-F6EECF244321}">
                <p14:modId xmlns:p14="http://schemas.microsoft.com/office/powerpoint/2010/main" val="2699229197"/>
              </p:ext>
            </p:extLst>
          </p:nvPr>
        </p:nvGraphicFramePr>
        <p:xfrm>
          <a:off x="1284288" y="2465388"/>
          <a:ext cx="10398125" cy="3873500"/>
        </p:xfrm>
        <a:graphic>
          <a:graphicData uri="http://schemas.openxmlformats.org/presentationml/2006/ole">
            <mc:AlternateContent xmlns:mc="http://schemas.openxmlformats.org/markup-compatibility/2006">
              <mc:Choice xmlns:v="urn:schemas-microsoft-com:vml" Requires="v">
                <p:oleObj spid="_x0000_s1027" name="Worksheet" r:id="rId3" imgW="8604069" imgH="3206566" progId="Excel.Sheet.8">
                  <p:embed/>
                </p:oleObj>
              </mc:Choice>
              <mc:Fallback>
                <p:oleObj name="Worksheet" r:id="rId3" imgW="8604069" imgH="3206566" progId="Excel.Sheet.8">
                  <p:embed/>
                  <p:pic>
                    <p:nvPicPr>
                      <p:cNvPr id="3" name="Object 2">
                        <a:extLst>
                          <a:ext uri="{FF2B5EF4-FFF2-40B4-BE49-F238E27FC236}">
                            <a16:creationId xmlns:a16="http://schemas.microsoft.com/office/drawing/2014/main" id="{11CCB1FE-9C2E-473D-BA36-3CEED97B4252}"/>
                          </a:ext>
                        </a:extLst>
                      </p:cNvPr>
                      <p:cNvPicPr/>
                      <p:nvPr/>
                    </p:nvPicPr>
                    <p:blipFill>
                      <a:blip r:embed="rId4"/>
                      <a:stretch>
                        <a:fillRect/>
                      </a:stretch>
                    </p:blipFill>
                    <p:spPr>
                      <a:xfrm>
                        <a:off x="1284288" y="2465388"/>
                        <a:ext cx="10398125" cy="3873500"/>
                      </a:xfrm>
                      <a:prstGeom prst="rect">
                        <a:avLst/>
                      </a:prstGeom>
                    </p:spPr>
                  </p:pic>
                </p:oleObj>
              </mc:Fallback>
            </mc:AlternateContent>
          </a:graphicData>
        </a:graphic>
      </p:graphicFrame>
    </p:spTree>
    <p:extLst>
      <p:ext uri="{BB962C8B-B14F-4D97-AF65-F5344CB8AC3E}">
        <p14:creationId xmlns:p14="http://schemas.microsoft.com/office/powerpoint/2010/main" val="26932894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99A3402-07E4-4345-AB3E-1E419893289B}"/>
              </a:ext>
            </a:extLst>
          </p:cNvPr>
          <p:cNvSpPr>
            <a:spLocks noGrp="1"/>
          </p:cNvSpPr>
          <p:nvPr>
            <p:ph type="body" sz="quarter" idx="11"/>
          </p:nvPr>
        </p:nvSpPr>
        <p:spPr>
          <a:xfrm>
            <a:off x="606424" y="490538"/>
            <a:ext cx="6673149" cy="515937"/>
          </a:xfrm>
        </p:spPr>
        <p:txBody>
          <a:bodyPr>
            <a:normAutofit/>
          </a:bodyPr>
          <a:lstStyle/>
          <a:p>
            <a:r>
              <a:rPr lang="en-GB" dirty="0"/>
              <a:t>What work would you be involved in?</a:t>
            </a:r>
          </a:p>
        </p:txBody>
      </p:sp>
      <p:sp>
        <p:nvSpPr>
          <p:cNvPr id="7" name="Text Placeholder 6">
            <a:extLst>
              <a:ext uri="{FF2B5EF4-FFF2-40B4-BE49-F238E27FC236}">
                <a16:creationId xmlns:a16="http://schemas.microsoft.com/office/drawing/2014/main" id="{1A4F88DD-E943-411D-BAF8-958867E164DE}"/>
              </a:ext>
            </a:extLst>
          </p:cNvPr>
          <p:cNvSpPr>
            <a:spLocks noGrp="1"/>
          </p:cNvSpPr>
          <p:nvPr>
            <p:ph type="body" sz="quarter" idx="12"/>
          </p:nvPr>
        </p:nvSpPr>
        <p:spPr>
          <a:xfrm>
            <a:off x="451262" y="1812924"/>
            <a:ext cx="5937663" cy="4029735"/>
          </a:xfrm>
        </p:spPr>
        <p:txBody>
          <a:bodyPr>
            <a:noAutofit/>
          </a:bodyPr>
          <a:lstStyle/>
          <a:p>
            <a:pPr marL="0" indent="0">
              <a:spcAft>
                <a:spcPts val="600"/>
              </a:spcAft>
              <a:buNone/>
            </a:pPr>
            <a:r>
              <a:rPr lang="en-GB" sz="1800" dirty="0"/>
              <a:t>The following are examples of work you would be involved with;</a:t>
            </a:r>
          </a:p>
          <a:p>
            <a:pPr lvl="1">
              <a:spcAft>
                <a:spcPts val="600"/>
              </a:spcAft>
            </a:pPr>
            <a:r>
              <a:rPr lang="en-GB" sz="1800" dirty="0"/>
              <a:t>Membership of Quality and Safety Committees</a:t>
            </a:r>
          </a:p>
          <a:p>
            <a:pPr lvl="1">
              <a:spcAft>
                <a:spcPts val="600"/>
              </a:spcAft>
            </a:pPr>
            <a:r>
              <a:rPr lang="en-GB" sz="1800" dirty="0"/>
              <a:t>Review and analysis of safety related information</a:t>
            </a:r>
          </a:p>
          <a:p>
            <a:pPr lvl="1">
              <a:spcAft>
                <a:spcPts val="600"/>
              </a:spcAft>
            </a:pPr>
            <a:r>
              <a:rPr lang="en-GB" sz="1800" dirty="0"/>
              <a:t>Involvement in patient safety-related projects</a:t>
            </a:r>
          </a:p>
          <a:p>
            <a:pPr lvl="1">
              <a:spcAft>
                <a:spcPts val="600"/>
              </a:spcAft>
            </a:pPr>
            <a:r>
              <a:rPr lang="en-GB" sz="1800" dirty="0"/>
              <a:t>Participation in investigation oversight groups</a:t>
            </a:r>
          </a:p>
          <a:p>
            <a:pPr marL="0" indent="0">
              <a:spcAft>
                <a:spcPts val="600"/>
              </a:spcAft>
              <a:buNone/>
            </a:pPr>
            <a:r>
              <a:rPr lang="en-GB" sz="1800" dirty="0"/>
              <a:t>The roles attract an involvement payment at certain meetings and reimbursement for  reasonable expenses. </a:t>
            </a:r>
          </a:p>
          <a:p>
            <a:pPr marL="0" indent="0">
              <a:spcAft>
                <a:spcPts val="600"/>
              </a:spcAft>
              <a:buNone/>
            </a:pPr>
            <a:r>
              <a:rPr lang="en-GB" sz="1800" b="1" dirty="0"/>
              <a:t>The main role of the patient safety partner is to ensure that the patient voice is heard within our organisation, with the core purpose of improving safety and quality. </a:t>
            </a:r>
            <a:endParaRPr lang="en-GB" sz="1800" dirty="0"/>
          </a:p>
          <a:p>
            <a:pPr marL="0" indent="0">
              <a:spcAft>
                <a:spcPts val="600"/>
              </a:spcAft>
              <a:buNone/>
            </a:pPr>
            <a:r>
              <a:rPr lang="en-GB" sz="1800" b="1" dirty="0"/>
              <a:t>The role is for an 12-month fixed period</a:t>
            </a:r>
            <a:r>
              <a:rPr lang="en-GB" sz="1800" dirty="0"/>
              <a:t>. </a:t>
            </a:r>
          </a:p>
          <a:p>
            <a:pPr marL="0" indent="0">
              <a:buNone/>
            </a:pPr>
            <a:endParaRPr lang="en-GB" sz="1800" dirty="0"/>
          </a:p>
          <a:p>
            <a:endParaRPr lang="en-GB" sz="1800" dirty="0"/>
          </a:p>
        </p:txBody>
      </p:sp>
      <p:pic>
        <p:nvPicPr>
          <p:cNvPr id="2" name="Picture 1">
            <a:extLst>
              <a:ext uri="{FF2B5EF4-FFF2-40B4-BE49-F238E27FC236}">
                <a16:creationId xmlns:a16="http://schemas.microsoft.com/office/drawing/2014/main" id="{351B7A92-5FDE-4702-B936-9C8B0064464B}"/>
              </a:ext>
            </a:extLst>
          </p:cNvPr>
          <p:cNvPicPr>
            <a:picLocks noChangeAspect="1"/>
          </p:cNvPicPr>
          <p:nvPr/>
        </p:nvPicPr>
        <p:blipFill>
          <a:blip r:embed="rId2"/>
          <a:stretch>
            <a:fillRect/>
          </a:stretch>
        </p:blipFill>
        <p:spPr>
          <a:xfrm>
            <a:off x="7077551" y="1812925"/>
            <a:ext cx="4188315" cy="2706859"/>
          </a:xfrm>
          <a:prstGeom prst="rect">
            <a:avLst/>
          </a:prstGeom>
        </p:spPr>
      </p:pic>
    </p:spTree>
    <p:extLst>
      <p:ext uri="{BB962C8B-B14F-4D97-AF65-F5344CB8AC3E}">
        <p14:creationId xmlns:p14="http://schemas.microsoft.com/office/powerpoint/2010/main" val="456111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7FEC350-C202-4D21-B44C-D7EDA75A4556}"/>
              </a:ext>
            </a:extLst>
          </p:cNvPr>
          <p:cNvSpPr>
            <a:spLocks noGrp="1"/>
          </p:cNvSpPr>
          <p:nvPr>
            <p:ph type="body" sz="quarter" idx="11"/>
          </p:nvPr>
        </p:nvSpPr>
        <p:spPr/>
        <p:txBody>
          <a:bodyPr/>
          <a:lstStyle/>
          <a:p>
            <a:r>
              <a:rPr lang="en-GB" dirty="0"/>
              <a:t>What are we looking for?</a:t>
            </a:r>
          </a:p>
        </p:txBody>
      </p:sp>
      <p:sp>
        <p:nvSpPr>
          <p:cNvPr id="6" name="Text Placeholder 5">
            <a:extLst>
              <a:ext uri="{FF2B5EF4-FFF2-40B4-BE49-F238E27FC236}">
                <a16:creationId xmlns:a16="http://schemas.microsoft.com/office/drawing/2014/main" id="{00436081-5974-47A4-B3C1-1F8053FF924D}"/>
              </a:ext>
            </a:extLst>
          </p:cNvPr>
          <p:cNvSpPr>
            <a:spLocks noGrp="1"/>
          </p:cNvSpPr>
          <p:nvPr>
            <p:ph type="body" sz="quarter" idx="12"/>
          </p:nvPr>
        </p:nvSpPr>
        <p:spPr>
          <a:xfrm>
            <a:off x="606424" y="1812925"/>
            <a:ext cx="6590023" cy="3873500"/>
          </a:xfrm>
        </p:spPr>
        <p:txBody>
          <a:bodyPr>
            <a:noAutofit/>
          </a:bodyPr>
          <a:lstStyle/>
          <a:p>
            <a:pPr marL="0" indent="0" algn="just">
              <a:buNone/>
            </a:pPr>
            <a:r>
              <a:rPr lang="en-GB" sz="1800" b="1" dirty="0"/>
              <a:t>Skills and Experience</a:t>
            </a:r>
          </a:p>
          <a:p>
            <a:pPr marL="0" indent="0" algn="just">
              <a:buNone/>
            </a:pPr>
            <a:r>
              <a:rPr lang="en-GB" sz="1800" dirty="0"/>
              <a:t>Candidates will need to have a genuine commitment to developing and improving the safety of health services along with an understanding of patient safety. The ideal candidate will have personal or lived experience relating to local NHS healthcare services.</a:t>
            </a:r>
          </a:p>
          <a:p>
            <a:pPr marL="0" indent="0" algn="just">
              <a:buNone/>
            </a:pPr>
            <a:r>
              <a:rPr lang="en-GB" sz="1800" dirty="0"/>
              <a:t>As an advocate of patient safety, there is a requirement that candidates will have the confidence to communicate well verbally with senior leaders over strategic issues and provide a patient carer or lay perspective. They will be willing to challenge as a ‘critical friend’.</a:t>
            </a:r>
          </a:p>
          <a:p>
            <a:pPr marL="0" indent="0" algn="just">
              <a:buNone/>
            </a:pPr>
            <a:endParaRPr lang="en-GB" sz="1800" b="1" dirty="0"/>
          </a:p>
          <a:p>
            <a:pPr marL="0" indent="0" algn="just">
              <a:buNone/>
            </a:pPr>
            <a:r>
              <a:rPr lang="en-GB" sz="1800" b="1" dirty="0"/>
              <a:t>Time Commitment</a:t>
            </a:r>
          </a:p>
          <a:p>
            <a:pPr marL="0" indent="0" algn="just">
              <a:buNone/>
            </a:pPr>
            <a:r>
              <a:rPr lang="en-GB" sz="1800" dirty="0"/>
              <a:t>The time commitment for each Patient Safety Partner will be dependent on the areas of work that they are involved with, and can be discussed during our discussions. We aim to be as flexible as possible.</a:t>
            </a:r>
          </a:p>
          <a:p>
            <a:pPr marL="0" indent="0">
              <a:buNone/>
            </a:pPr>
            <a:endParaRPr lang="en-GB" sz="1800" dirty="0"/>
          </a:p>
          <a:p>
            <a:endParaRPr lang="en-GB" sz="1800" dirty="0"/>
          </a:p>
        </p:txBody>
      </p:sp>
      <p:pic>
        <p:nvPicPr>
          <p:cNvPr id="2" name="Picture 1">
            <a:extLst>
              <a:ext uri="{FF2B5EF4-FFF2-40B4-BE49-F238E27FC236}">
                <a16:creationId xmlns:a16="http://schemas.microsoft.com/office/drawing/2014/main" id="{3EE716C7-FDAC-417C-9389-C94E404AF33D}"/>
              </a:ext>
            </a:extLst>
          </p:cNvPr>
          <p:cNvPicPr>
            <a:picLocks noChangeAspect="1"/>
          </p:cNvPicPr>
          <p:nvPr/>
        </p:nvPicPr>
        <p:blipFill>
          <a:blip r:embed="rId2"/>
          <a:stretch>
            <a:fillRect/>
          </a:stretch>
        </p:blipFill>
        <p:spPr>
          <a:xfrm>
            <a:off x="7291118" y="1714167"/>
            <a:ext cx="3974937" cy="2645893"/>
          </a:xfrm>
          <a:prstGeom prst="rect">
            <a:avLst/>
          </a:prstGeom>
        </p:spPr>
      </p:pic>
    </p:spTree>
    <p:extLst>
      <p:ext uri="{BB962C8B-B14F-4D97-AF65-F5344CB8AC3E}">
        <p14:creationId xmlns:p14="http://schemas.microsoft.com/office/powerpoint/2010/main" val="13961489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8590638-4AA5-4534-AAF5-72DEA864A6B5}"/>
              </a:ext>
            </a:extLst>
          </p:cNvPr>
          <p:cNvSpPr>
            <a:spLocks noGrp="1"/>
          </p:cNvSpPr>
          <p:nvPr>
            <p:ph type="body" sz="quarter" idx="11"/>
          </p:nvPr>
        </p:nvSpPr>
        <p:spPr/>
        <p:txBody>
          <a:bodyPr/>
          <a:lstStyle/>
          <a:p>
            <a:r>
              <a:rPr lang="en-GB" dirty="0"/>
              <a:t>What are we looking for?</a:t>
            </a:r>
          </a:p>
        </p:txBody>
      </p:sp>
      <p:sp>
        <p:nvSpPr>
          <p:cNvPr id="5" name="Text Placeholder 4">
            <a:extLst>
              <a:ext uri="{FF2B5EF4-FFF2-40B4-BE49-F238E27FC236}">
                <a16:creationId xmlns:a16="http://schemas.microsoft.com/office/drawing/2014/main" id="{11A32D81-7380-4DD3-9D6D-482DE16F1CA3}"/>
              </a:ext>
            </a:extLst>
          </p:cNvPr>
          <p:cNvSpPr>
            <a:spLocks noGrp="1"/>
          </p:cNvSpPr>
          <p:nvPr>
            <p:ph type="body" sz="quarter" idx="12"/>
          </p:nvPr>
        </p:nvSpPr>
        <p:spPr>
          <a:xfrm>
            <a:off x="606425" y="1812924"/>
            <a:ext cx="5830002" cy="4766005"/>
          </a:xfrm>
        </p:spPr>
        <p:txBody>
          <a:bodyPr>
            <a:noAutofit/>
          </a:bodyPr>
          <a:lstStyle/>
          <a:p>
            <a:r>
              <a:rPr lang="en-GB" sz="1800" b="1" dirty="0"/>
              <a:t>Diversity and Equality of Opportunity</a:t>
            </a:r>
          </a:p>
          <a:p>
            <a:pPr algn="just"/>
            <a:r>
              <a:rPr lang="en-GB" sz="1800" dirty="0"/>
              <a:t>Norfolk and Waveney Integrated Care Board values and promotes diversity and is committed to equality of opportunity for all. To help us understand if we are achieving this, we ask you to fill out an equal opportunity monitoring form as part of the application process. Please let us know if you have support needs so that we can understand how we can support you to participate fully.</a:t>
            </a:r>
          </a:p>
          <a:p>
            <a:r>
              <a:rPr lang="en-GB" sz="1800" dirty="0"/>
              <a:t>We particularly welcome expressions of interest from:</a:t>
            </a:r>
          </a:p>
          <a:p>
            <a:pPr marL="285750" indent="-285750">
              <a:buFont typeface="Arial" panose="020B0604020202020204" pitchFamily="34" charset="0"/>
              <a:buChar char="•"/>
            </a:pPr>
            <a:r>
              <a:rPr lang="en-GB" sz="1800" dirty="0"/>
              <a:t>People living in the most deprived areas that Norfolk and Waveney Integrated Care System covers. </a:t>
            </a:r>
          </a:p>
          <a:p>
            <a:pPr marL="285750" indent="-285750">
              <a:buFont typeface="Arial" panose="020B0604020202020204" pitchFamily="34" charset="0"/>
              <a:buChar char="•"/>
            </a:pPr>
            <a:r>
              <a:rPr lang="en-GB" sz="1800" dirty="0"/>
              <a:t>People with protected characteristics as listed in the Equality Act (2010). These are: age, disability, gender reassignment, marriage and civil partnership, pregnancy and maternity, race.</a:t>
            </a:r>
          </a:p>
          <a:p>
            <a:endParaRPr lang="en-GB" sz="1800" dirty="0"/>
          </a:p>
        </p:txBody>
      </p:sp>
      <p:pic>
        <p:nvPicPr>
          <p:cNvPr id="2" name="Picture 1">
            <a:extLst>
              <a:ext uri="{FF2B5EF4-FFF2-40B4-BE49-F238E27FC236}">
                <a16:creationId xmlns:a16="http://schemas.microsoft.com/office/drawing/2014/main" id="{7BDA4C8D-E368-43AD-9B69-49078B962D05}"/>
              </a:ext>
            </a:extLst>
          </p:cNvPr>
          <p:cNvPicPr>
            <a:picLocks noChangeAspect="1"/>
          </p:cNvPicPr>
          <p:nvPr/>
        </p:nvPicPr>
        <p:blipFill>
          <a:blip r:embed="rId2"/>
          <a:stretch>
            <a:fillRect/>
          </a:stretch>
        </p:blipFill>
        <p:spPr>
          <a:xfrm>
            <a:off x="6623370" y="1812925"/>
            <a:ext cx="3956647" cy="1585097"/>
          </a:xfrm>
          <a:prstGeom prst="rect">
            <a:avLst/>
          </a:prstGeom>
        </p:spPr>
      </p:pic>
      <p:sp>
        <p:nvSpPr>
          <p:cNvPr id="8" name="Content Placeholder 2">
            <a:extLst>
              <a:ext uri="{FF2B5EF4-FFF2-40B4-BE49-F238E27FC236}">
                <a16:creationId xmlns:a16="http://schemas.microsoft.com/office/drawing/2014/main" id="{BF739E25-7A87-45C9-AC36-0A257BA71037}"/>
              </a:ext>
            </a:extLst>
          </p:cNvPr>
          <p:cNvSpPr txBox="1">
            <a:spLocks/>
          </p:cNvSpPr>
          <p:nvPr/>
        </p:nvSpPr>
        <p:spPr>
          <a:xfrm>
            <a:off x="6623370" y="3749675"/>
            <a:ext cx="3956647" cy="1712974"/>
          </a:xfrm>
          <a:solidFill>
            <a:srgbClr val="913ECF"/>
          </a:solidFill>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000" b="1" i="0" u="none" strike="noStrike" kern="1200" cap="none" spc="0" normalizeH="0" baseline="0" noProof="0" dirty="0">
                <a:ln>
                  <a:noFill/>
                </a:ln>
                <a:effectLst/>
                <a:uLnTx/>
                <a:uFillTx/>
                <a:latin typeface="Arial" panose="020B0604020202020204" pitchFamily="34" charset="0"/>
                <a:cs typeface="Arial" panose="020B0604020202020204" pitchFamily="34" charset="0"/>
              </a:rPr>
              <a:t>The successful Patient Safety Partners will be required to attend a number of meetings, some of these may be face to face while others will be held remotely via Microsoft Teams.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2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36524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99A3402-07E4-4345-AB3E-1E419893289B}"/>
              </a:ext>
            </a:extLst>
          </p:cNvPr>
          <p:cNvSpPr>
            <a:spLocks noGrp="1"/>
          </p:cNvSpPr>
          <p:nvPr>
            <p:ph type="body" sz="quarter" idx="11"/>
          </p:nvPr>
        </p:nvSpPr>
        <p:spPr/>
        <p:txBody>
          <a:bodyPr/>
          <a:lstStyle/>
          <a:p>
            <a:r>
              <a:rPr lang="en-GB" dirty="0"/>
              <a:t>How we will support you?</a:t>
            </a:r>
          </a:p>
        </p:txBody>
      </p:sp>
      <p:sp>
        <p:nvSpPr>
          <p:cNvPr id="7" name="Text Placeholder 6">
            <a:extLst>
              <a:ext uri="{FF2B5EF4-FFF2-40B4-BE49-F238E27FC236}">
                <a16:creationId xmlns:a16="http://schemas.microsoft.com/office/drawing/2014/main" id="{1A4F88DD-E943-411D-BAF8-958867E164DE}"/>
              </a:ext>
            </a:extLst>
          </p:cNvPr>
          <p:cNvSpPr>
            <a:spLocks noGrp="1"/>
          </p:cNvSpPr>
          <p:nvPr>
            <p:ph type="body" sz="quarter" idx="12"/>
          </p:nvPr>
        </p:nvSpPr>
        <p:spPr>
          <a:xfrm>
            <a:off x="296883" y="1812925"/>
            <a:ext cx="6543304" cy="3873500"/>
          </a:xfrm>
        </p:spPr>
        <p:txBody>
          <a:bodyPr>
            <a:normAutofit/>
          </a:bodyPr>
          <a:lstStyle/>
          <a:p>
            <a:pPr marL="0" indent="0">
              <a:buNone/>
            </a:pPr>
            <a:r>
              <a:rPr lang="en-GB" sz="1800" b="1" dirty="0"/>
              <a:t>Training and Support</a:t>
            </a:r>
          </a:p>
          <a:p>
            <a:pPr marL="0" indent="0" algn="just">
              <a:buNone/>
            </a:pPr>
            <a:r>
              <a:rPr lang="en-GB" sz="1800" dirty="0"/>
              <a:t>Successful candidates will:</a:t>
            </a:r>
          </a:p>
          <a:p>
            <a:pPr algn="just"/>
            <a:r>
              <a:rPr lang="en-GB" sz="1800" dirty="0"/>
              <a:t>Be fully supported in their role and will be provided with ongoing supervision and support. We will ensure that you are supported to develop within your role, in areas such as decision making. We will ensure that your views and feedback are heard and responded to.</a:t>
            </a:r>
          </a:p>
          <a:p>
            <a:pPr algn="just"/>
            <a:r>
              <a:rPr lang="en-GB" sz="1800" dirty="0"/>
              <a:t>Need to be willing to receive training in patient safety and attend other mandatory training sessions relevant to the role. A range of learning and development opportunities are also available to Patient Safety Partners. </a:t>
            </a:r>
          </a:p>
          <a:p>
            <a:pPr marL="0" indent="0">
              <a:buNone/>
            </a:pPr>
            <a:endParaRPr lang="en-GB" sz="1800" b="1" dirty="0"/>
          </a:p>
          <a:p>
            <a:pPr marL="0" indent="0">
              <a:buNone/>
            </a:pPr>
            <a:endParaRPr lang="en-GB" sz="1800" dirty="0"/>
          </a:p>
          <a:p>
            <a:endParaRPr lang="en-GB" sz="1800" dirty="0"/>
          </a:p>
        </p:txBody>
      </p:sp>
      <p:pic>
        <p:nvPicPr>
          <p:cNvPr id="2" name="Picture 1">
            <a:extLst>
              <a:ext uri="{FF2B5EF4-FFF2-40B4-BE49-F238E27FC236}">
                <a16:creationId xmlns:a16="http://schemas.microsoft.com/office/drawing/2014/main" id="{8F466BC0-0257-41AC-84BA-9AE12ADFBB39}"/>
              </a:ext>
            </a:extLst>
          </p:cNvPr>
          <p:cNvPicPr>
            <a:picLocks noChangeAspect="1"/>
          </p:cNvPicPr>
          <p:nvPr/>
        </p:nvPicPr>
        <p:blipFill>
          <a:blip r:embed="rId2"/>
          <a:stretch>
            <a:fillRect/>
          </a:stretch>
        </p:blipFill>
        <p:spPr>
          <a:xfrm>
            <a:off x="7092922" y="1667937"/>
            <a:ext cx="3920068" cy="2548349"/>
          </a:xfrm>
          <a:prstGeom prst="rect">
            <a:avLst/>
          </a:prstGeom>
        </p:spPr>
      </p:pic>
    </p:spTree>
    <p:extLst>
      <p:ext uri="{BB962C8B-B14F-4D97-AF65-F5344CB8AC3E}">
        <p14:creationId xmlns:p14="http://schemas.microsoft.com/office/powerpoint/2010/main" val="625869395"/>
      </p:ext>
    </p:extLst>
  </p:cSld>
  <p:clrMapOvr>
    <a:masterClrMapping/>
  </p:clrMapOvr>
</p:sld>
</file>

<file path=ppt/theme/theme1.xml><?xml version="1.0" encoding="utf-8"?>
<a:theme xmlns:a="http://schemas.openxmlformats.org/drawingml/2006/main" name="Office Theme">
  <a:themeElements>
    <a:clrScheme name="NWICS Colour Palette">
      <a:dk1>
        <a:srgbClr val="000000"/>
      </a:dk1>
      <a:lt1>
        <a:sysClr val="window" lastClr="FFFFFF"/>
      </a:lt1>
      <a:dk2>
        <a:srgbClr val="000000"/>
      </a:dk2>
      <a:lt2>
        <a:srgbClr val="E7E6E6"/>
      </a:lt2>
      <a:accent1>
        <a:srgbClr val="0E0661"/>
      </a:accent1>
      <a:accent2>
        <a:srgbClr val="D92D5F"/>
      </a:accent2>
      <a:accent3>
        <a:srgbClr val="FFC240"/>
      </a:accent3>
      <a:accent4>
        <a:srgbClr val="2EB67D"/>
      </a:accent4>
      <a:accent5>
        <a:srgbClr val="1FB8DB"/>
      </a:accent5>
      <a:accent6>
        <a:srgbClr val="6D3A8E"/>
      </a:accent6>
      <a:hlink>
        <a:srgbClr val="E42613"/>
      </a:hlink>
      <a:folHlink>
        <a:srgbClr val="EE710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6FD221461AD074CAA0752E3C4E44B9A" ma:contentTypeVersion="8" ma:contentTypeDescription="Create a new document." ma:contentTypeScope="" ma:versionID="5ab01c64fbfaa42cd8dc60175f18ff11">
  <xsd:schema xmlns:xsd="http://www.w3.org/2001/XMLSchema" xmlns:xs="http://www.w3.org/2001/XMLSchema" xmlns:p="http://schemas.microsoft.com/office/2006/metadata/properties" xmlns:ns1="http://schemas.microsoft.com/sharepoint/v3" xmlns:ns2="f4f6464f-1423-4069-b771-d35d9504c2e2" xmlns:ns3="5dc5b46f-882b-4c4f-94d9-dcddefc8acf1" targetNamespace="http://schemas.microsoft.com/office/2006/metadata/properties" ma:root="true" ma:fieldsID="9ff92eb44a192704688dca25abaf5cc8" ns1:_="" ns2:_="" ns3:_="">
    <xsd:import namespace="http://schemas.microsoft.com/sharepoint/v3"/>
    <xsd:import namespace="f4f6464f-1423-4069-b771-d35d9504c2e2"/>
    <xsd:import namespace="5dc5b46f-882b-4c4f-94d9-dcddefc8acf1"/>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4" nillable="true" ma:displayName="Unified Compliance Policy Properties" ma:hidden="true" ma:internalName="_ip_UnifiedCompliancePolicyProperties">
      <xsd:simpleType>
        <xsd:restriction base="dms:Note"/>
      </xsd:simpleType>
    </xsd:element>
    <xsd:element name="_ip_UnifiedCompliancePolicyUIAction" ma:index="1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4f6464f-1423-4069-b771-d35d9504c2e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dc5b46f-882b-4c4f-94d9-dcddefc8acf1"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ED54DC5-4465-4656-B405-2D5C22C0CA07}">
  <ds:schemaRefs>
    <ds:schemaRef ds:uri="http://schemas.microsoft.com/sharepoint/v3/contenttype/forms"/>
  </ds:schemaRefs>
</ds:datastoreItem>
</file>

<file path=customXml/itemProps2.xml><?xml version="1.0" encoding="utf-8"?>
<ds:datastoreItem xmlns:ds="http://schemas.openxmlformats.org/officeDocument/2006/customXml" ds:itemID="{8E4EF2B6-8F27-49E9-8B5F-F6CDCA663254}">
  <ds:schemaRefs>
    <ds:schemaRef ds:uri="http://schemas.microsoft.com/office/2006/metadata/properties"/>
    <ds:schemaRef ds:uri="http://schemas.microsoft.com/office/infopath/2007/PartnerControls"/>
    <ds:schemaRef ds:uri="http://schemas.microsoft.com/sharepoint/v3"/>
    <ds:schemaRef ds:uri="5f3a6573-22b3-467d-9773-243594e26a34"/>
    <ds:schemaRef ds:uri="942f5cec-2232-428e-9fb8-4a28e89721eb"/>
  </ds:schemaRefs>
</ds:datastoreItem>
</file>

<file path=customXml/itemProps3.xml><?xml version="1.0" encoding="utf-8"?>
<ds:datastoreItem xmlns:ds="http://schemas.openxmlformats.org/officeDocument/2006/customXml" ds:itemID="{E0B33C7F-13E7-45D0-8643-EEAAB763FD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f4f6464f-1423-4069-b771-d35d9504c2e2"/>
    <ds:schemaRef ds:uri="5dc5b46f-882b-4c4f-94d9-dcddefc8acf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49</TotalTime>
  <Words>1244</Words>
  <Application>Microsoft Office PowerPoint</Application>
  <PresentationFormat>Widescreen</PresentationFormat>
  <Paragraphs>86</Paragraphs>
  <Slides>13</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13</vt:i4>
      </vt:variant>
    </vt:vector>
  </HeadingPairs>
  <TitlesOfParts>
    <vt:vector size="19" baseType="lpstr">
      <vt:lpstr>Arial</vt:lpstr>
      <vt:lpstr>Calibri</vt:lpstr>
      <vt:lpstr>Calibri Light</vt:lpstr>
      <vt:lpstr>Office Theme</vt:lpstr>
      <vt:lpstr>Worksheet</vt:lpstr>
      <vt:lpstr>Acrobat 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DENNIS, Adam (NHS NORFOLK AND WAVENEY CCG)</dc:creator>
  <cp:lastModifiedBy>CHARMAN, Hayley (NHS NORFOLK AND WAVENEY ICB - 26A)</cp:lastModifiedBy>
  <cp:revision>7</cp:revision>
  <dcterms:created xsi:type="dcterms:W3CDTF">2022-03-29T08:34:08Z</dcterms:created>
  <dcterms:modified xsi:type="dcterms:W3CDTF">2022-10-28T08:33:58Z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0x010100A6FD221461AD074CAA0752E3C4E44B9A</vt:lpwstr>
  </property>
</Properties>
</file>