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77" name="Shape 177"/>
          <p:cNvSpPr/>
          <p:nvPr>
            <p:ph type="sldImg"/>
          </p:nvPr>
        </p:nvSpPr>
        <p:spPr>
          <a:xfrm>
            <a:off x="1143000" y="685800"/>
            <a:ext cx="4572000" cy="3429000"/>
          </a:xfrm>
          <a:prstGeom prst="rect">
            <a:avLst/>
          </a:prstGeom>
        </p:spPr>
        <p:txBody>
          <a:bodyPr/>
          <a:lstStyle/>
          <a:p>
            <a:pPr/>
          </a:p>
        </p:txBody>
      </p:sp>
      <p:sp>
        <p:nvSpPr>
          <p:cNvPr id="178" name="Shape 17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bg>
      <p:bgPr>
        <a:solidFill>
          <a:srgbClr val="003462"/>
        </a:solidFill>
      </p:bgPr>
    </p:bg>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47162"/>
            <a:ext cx="21971003" cy="636979"/>
          </a:xfrm>
          <a:prstGeom prst="rect">
            <a:avLst/>
          </a:prstGeom>
        </p:spPr>
        <p:txBody>
          <a:bodyPr lIns="45719" tIns="45719" rIns="45719" bIns="45719"/>
          <a:lstStyle>
            <a:lvl1pPr marL="0" indent="0" defTabSz="825500">
              <a:lnSpc>
                <a:spcPct val="100000"/>
              </a:lnSpc>
              <a:spcBef>
                <a:spcPts val="0"/>
              </a:spcBef>
              <a:buSzTx/>
              <a:buNone/>
              <a:defRPr b="1" sz="3600">
                <a:solidFill>
                  <a:srgbClr val="FFFFFF"/>
                </a:solidFill>
              </a:defRPr>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solidFill>
                  <a:srgbClr val="FFFFFF"/>
                </a:solidFill>
              </a:defRPr>
            </a:lvl1pPr>
          </a:lstStyle>
          <a:p>
            <a:pPr/>
            <a:r>
              <a:t>Presentation Title</a:t>
            </a:r>
          </a:p>
        </p:txBody>
      </p:sp>
      <p:sp>
        <p:nvSpPr>
          <p:cNvPr id="13" name="Body Level One…"/>
          <p:cNvSpPr txBox="1"/>
          <p:nvPr>
            <p:ph type="body" sz="quarter" idx="1" hasCustomPrompt="1"/>
          </p:nvPr>
        </p:nvSpPr>
        <p:spPr>
          <a:xfrm>
            <a:off x="1201342" y="7210490"/>
            <a:ext cx="21971001" cy="1905001"/>
          </a:xfrm>
          <a:prstGeom prst="rect">
            <a:avLst/>
          </a:prstGeom>
        </p:spPr>
        <p:txBody>
          <a:bodyPr/>
          <a:lstStyle>
            <a:lvl1pPr marL="0" indent="0" defTabSz="825500">
              <a:lnSpc>
                <a:spcPct val="100000"/>
              </a:lnSpc>
              <a:spcBef>
                <a:spcPts val="0"/>
              </a:spcBef>
              <a:buSzTx/>
              <a:buNone/>
              <a:defRPr b="1" sz="5500">
                <a:solidFill>
                  <a:schemeClr val="accent1"/>
                </a:solidFill>
              </a:defRPr>
            </a:lvl1pPr>
            <a:lvl2pPr marL="0" indent="457200" defTabSz="825500">
              <a:lnSpc>
                <a:spcPct val="100000"/>
              </a:lnSpc>
              <a:spcBef>
                <a:spcPts val="0"/>
              </a:spcBef>
              <a:buSzTx/>
              <a:buNone/>
              <a:defRPr b="1" sz="5500">
                <a:solidFill>
                  <a:schemeClr val="accent1"/>
                </a:solidFill>
              </a:defRPr>
            </a:lvl2pPr>
            <a:lvl3pPr marL="0" indent="914400" defTabSz="825500">
              <a:lnSpc>
                <a:spcPct val="100000"/>
              </a:lnSpc>
              <a:spcBef>
                <a:spcPts val="0"/>
              </a:spcBef>
              <a:buSzTx/>
              <a:buNone/>
              <a:defRPr b="1" sz="5500">
                <a:solidFill>
                  <a:schemeClr val="accent1"/>
                </a:solidFill>
              </a:defRPr>
            </a:lvl3pPr>
            <a:lvl4pPr marL="0" indent="1371600" defTabSz="825500">
              <a:lnSpc>
                <a:spcPct val="100000"/>
              </a:lnSpc>
              <a:spcBef>
                <a:spcPts val="0"/>
              </a:spcBef>
              <a:buSzTx/>
              <a:buNone/>
              <a:defRPr b="1" sz="5500">
                <a:solidFill>
                  <a:schemeClr val="accent1"/>
                </a:solidFill>
              </a:defRPr>
            </a:lvl4pPr>
            <a:lvl5pPr marL="0" indent="1828800" defTabSz="825500">
              <a:lnSpc>
                <a:spcPct val="100000"/>
              </a:lnSpc>
              <a:spcBef>
                <a:spcPts val="0"/>
              </a:spcBef>
              <a:buSzTx/>
              <a:buNone/>
              <a:defRPr b="1" sz="5500">
                <a:solidFill>
                  <a:schemeClr val="accent1"/>
                </a:solidFill>
              </a:defRPr>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solidFill>
                  <a:schemeClr val="accent1">
                    <a:hueOff val="114395"/>
                    <a:lumOff val="-24975"/>
                  </a:schemeClr>
                </a:solidFill>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solidFill>
                  <a:schemeClr val="accent1">
                    <a:hueOff val="114395"/>
                    <a:lumOff val="-24975"/>
                  </a:schemeClr>
                </a:solidFill>
              </a:defRPr>
            </a:lvl1pPr>
            <a:lvl2pPr marL="0" indent="457200" algn="ctr">
              <a:lnSpc>
                <a:spcPct val="80000"/>
              </a:lnSpc>
              <a:spcBef>
                <a:spcPts val="0"/>
              </a:spcBef>
              <a:buSzTx/>
              <a:buNone/>
              <a:defRPr b="1" spc="-250" sz="25000">
                <a:solidFill>
                  <a:schemeClr val="accent1">
                    <a:hueOff val="114395"/>
                    <a:lumOff val="-24975"/>
                  </a:schemeClr>
                </a:solidFill>
              </a:defRPr>
            </a:lvl2pPr>
            <a:lvl3pPr marL="0" indent="914400" algn="ctr">
              <a:lnSpc>
                <a:spcPct val="80000"/>
              </a:lnSpc>
              <a:spcBef>
                <a:spcPts val="0"/>
              </a:spcBef>
              <a:buSzTx/>
              <a:buNone/>
              <a:defRPr b="1" spc="-250" sz="25000">
                <a:solidFill>
                  <a:schemeClr val="accent1">
                    <a:hueOff val="114395"/>
                    <a:lumOff val="-24975"/>
                  </a:schemeClr>
                </a:solidFill>
              </a:defRPr>
            </a:lvl3pPr>
            <a:lvl4pPr marL="0" indent="1371600" algn="ctr">
              <a:lnSpc>
                <a:spcPct val="80000"/>
              </a:lnSpc>
              <a:spcBef>
                <a:spcPts val="0"/>
              </a:spcBef>
              <a:buSzTx/>
              <a:buNone/>
              <a:defRPr b="1" spc="-250" sz="25000">
                <a:solidFill>
                  <a:schemeClr val="accent1">
                    <a:hueOff val="114395"/>
                    <a:lumOff val="-24975"/>
                  </a:schemeClr>
                </a:solidFill>
              </a:defRPr>
            </a:lvl4pPr>
            <a:lvl5pPr marL="0" indent="1828800" algn="ctr">
              <a:lnSpc>
                <a:spcPct val="80000"/>
              </a:lnSpc>
              <a:spcBef>
                <a:spcPts val="0"/>
              </a:spcBef>
              <a:buSzTx/>
              <a:buNone/>
              <a:defRPr b="1" spc="-250" sz="25000">
                <a:solidFill>
                  <a:schemeClr val="accent1">
                    <a:hueOff val="114395"/>
                    <a:lumOff val="-24975"/>
                  </a:schemeClr>
                </a:solidFill>
              </a:defRPr>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1pPr>
            <a:lvl2pPr marL="638923" indent="-12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2pPr>
            <a:lvl3pPr marL="638923" indent="4445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3pPr>
            <a:lvl4pPr marL="638923" indent="9017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4pPr>
            <a:lvl5pPr marL="638923" indent="1358900">
              <a:spcBef>
                <a:spcPts val="0"/>
              </a:spcBef>
              <a:buSzTx/>
              <a:buNone/>
              <a:defRPr spc="-170" sz="8500">
                <a:solidFill>
                  <a:schemeClr val="accent1">
                    <a:hueOff val="114395"/>
                    <a:lumOff val="-24975"/>
                  </a:schemeClr>
                </a:solidFill>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Hot-air balloons viewed from below against a blue sky"/>
          <p:cNvSpPr/>
          <p:nvPr>
            <p:ph type="pic" sz="quarter" idx="21"/>
          </p:nvPr>
        </p:nvSpPr>
        <p:spPr>
          <a:xfrm>
            <a:off x="15436504" y="1270000"/>
            <a:ext cx="8167167" cy="5422900"/>
          </a:xfrm>
          <a:prstGeom prst="rect">
            <a:avLst/>
          </a:prstGeom>
        </p:spPr>
        <p:txBody>
          <a:bodyPr lIns="91439" tIns="45719" rIns="91439" bIns="45719">
            <a:noAutofit/>
          </a:bodyPr>
          <a:lstStyle/>
          <a:p>
            <a:pPr/>
          </a:p>
        </p:txBody>
      </p:sp>
      <p:sp>
        <p:nvSpPr>
          <p:cNvPr id="125" name="Close-up of the top of a hot-air balloon viewed from above"/>
          <p:cNvSpPr/>
          <p:nvPr>
            <p:ph type="pic" sz="quarter" idx="22"/>
          </p:nvPr>
        </p:nvSpPr>
        <p:spPr>
          <a:xfrm>
            <a:off x="15461772" y="7085972"/>
            <a:ext cx="8148414" cy="5432276"/>
          </a:xfrm>
          <a:prstGeom prst="rect">
            <a:avLst/>
          </a:prstGeom>
        </p:spPr>
        <p:txBody>
          <a:bodyPr lIns="91439" tIns="45719" rIns="91439" bIns="45719">
            <a:noAutofit/>
          </a:bodyPr>
          <a:lstStyle/>
          <a:p>
            <a:pPr/>
          </a:p>
        </p:txBody>
      </p:sp>
      <p:sp>
        <p:nvSpPr>
          <p:cNvPr id="126" name="Hot-air balloons viewed from below against a blue sky"/>
          <p:cNvSpPr/>
          <p:nvPr>
            <p:ph type="pic" idx="23"/>
          </p:nvPr>
        </p:nvSpPr>
        <p:spPr>
          <a:xfrm>
            <a:off x="-124635" y="1270000"/>
            <a:ext cx="16859219" cy="11239479"/>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Hot-air balloons viewed from below against a blue sky"/>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bg>
      <p:bgPr>
        <a:solidFill>
          <a:srgbClr val="003462"/>
        </a:solidFill>
      </p:bgPr>
    </p:bg>
    <p:spTree>
      <p:nvGrpSpPr>
        <p:cNvPr id="1" name=""/>
        <p:cNvGrpSpPr/>
        <p:nvPr/>
      </p:nvGrpSpPr>
      <p:grpSpPr>
        <a:xfrm>
          <a:off x="0" y="0"/>
          <a:ext cx="0" cy="0"/>
          <a:chOff x="0" y="0"/>
          <a:chExt cx="0" cy="0"/>
        </a:xfrm>
      </p:grpSpPr>
      <p:sp>
        <p:nvSpPr>
          <p:cNvPr id="149" name="Body Level One…"/>
          <p:cNvSpPr txBox="1"/>
          <p:nvPr>
            <p:ph type="body" sz="quarter" idx="1" hasCustomPrompt="1"/>
          </p:nvPr>
        </p:nvSpPr>
        <p:spPr>
          <a:xfrm>
            <a:off x="1201340" y="11847162"/>
            <a:ext cx="21971005" cy="636981"/>
          </a:xfrm>
          <a:prstGeom prst="rect">
            <a:avLst/>
          </a:prstGeom>
        </p:spPr>
        <p:txBody>
          <a:bodyPr lIns="45718" tIns="45718" rIns="45718" bIns="45718"/>
          <a:lstStyle>
            <a:lvl1pPr marL="0" indent="0" defTabSz="825500">
              <a:lnSpc>
                <a:spcPct val="100000"/>
              </a:lnSpc>
              <a:spcBef>
                <a:spcPts val="0"/>
              </a:spcBef>
              <a:buSzTx/>
              <a:buNone/>
              <a:defRPr b="1" sz="3600">
                <a:solidFill>
                  <a:srgbClr val="FFFFFF"/>
                </a:solidFill>
              </a:defRPr>
            </a:lvl1pPr>
            <a:lvl2pPr marL="1066800" indent="-457200" defTabSz="825500">
              <a:lnSpc>
                <a:spcPct val="100000"/>
              </a:lnSpc>
              <a:spcBef>
                <a:spcPts val="0"/>
              </a:spcBef>
              <a:defRPr b="1" sz="3600">
                <a:solidFill>
                  <a:srgbClr val="FFFFFF"/>
                </a:solidFill>
              </a:defRPr>
            </a:lvl2pPr>
            <a:lvl3pPr marL="1676400" indent="-457200" defTabSz="825500">
              <a:lnSpc>
                <a:spcPct val="100000"/>
              </a:lnSpc>
              <a:spcBef>
                <a:spcPts val="0"/>
              </a:spcBef>
              <a:defRPr b="1" sz="3600">
                <a:solidFill>
                  <a:srgbClr val="FFFFFF"/>
                </a:solidFill>
              </a:defRPr>
            </a:lvl3pPr>
            <a:lvl4pPr marL="2286000" indent="-457200" defTabSz="825500">
              <a:lnSpc>
                <a:spcPct val="100000"/>
              </a:lnSpc>
              <a:spcBef>
                <a:spcPts val="0"/>
              </a:spcBef>
              <a:defRPr b="1" sz="3600">
                <a:solidFill>
                  <a:srgbClr val="FFFFFF"/>
                </a:solidFill>
              </a:defRPr>
            </a:lvl4pPr>
            <a:lvl5pPr marL="2895600" indent="-457200" defTabSz="825500">
              <a:lnSpc>
                <a:spcPct val="100000"/>
              </a:lnSpc>
              <a:spcBef>
                <a:spcPts val="0"/>
              </a:spcBef>
              <a:defRPr b="1" sz="3600">
                <a:solidFill>
                  <a:srgbClr val="FFFFFF"/>
                </a:solidFill>
              </a:defRPr>
            </a:lvl5pPr>
          </a:lstStyle>
          <a:p>
            <a:pPr/>
            <a:r>
              <a:t>Author and Date</a:t>
            </a:r>
          </a:p>
          <a:p>
            <a:pPr lvl="1"/>
            <a:r>
              <a:t/>
            </a:r>
          </a:p>
          <a:p>
            <a:pPr lvl="2"/>
            <a:r>
              <a:t/>
            </a:r>
          </a:p>
          <a:p>
            <a:pPr lvl="3"/>
            <a:r>
              <a:t/>
            </a:r>
          </a:p>
          <a:p>
            <a:pPr lvl="4"/>
            <a:r>
              <a:t/>
            </a:r>
          </a:p>
        </p:txBody>
      </p:sp>
      <p:sp>
        <p:nvSpPr>
          <p:cNvPr id="150" name="Presentation Title"/>
          <p:cNvSpPr txBox="1"/>
          <p:nvPr>
            <p:ph type="title" hasCustomPrompt="1"/>
          </p:nvPr>
        </p:nvSpPr>
        <p:spPr>
          <a:xfrm>
            <a:off x="1206496" y="2574991"/>
            <a:ext cx="21971005" cy="4648203"/>
          </a:xfrm>
          <a:prstGeom prst="rect">
            <a:avLst/>
          </a:prstGeom>
        </p:spPr>
        <p:txBody>
          <a:bodyPr anchor="b"/>
          <a:lstStyle>
            <a:lvl1pPr defTabSz="2438337">
              <a:defRPr spc="-232" sz="11600">
                <a:solidFill>
                  <a:srgbClr val="FFFFFF"/>
                </a:solidFill>
              </a:defRPr>
            </a:lvl1pPr>
          </a:lstStyle>
          <a:p>
            <a:pPr/>
            <a:r>
              <a:t>Presentation Title</a:t>
            </a:r>
          </a:p>
        </p:txBody>
      </p:sp>
      <p:sp>
        <p:nvSpPr>
          <p:cNvPr id="151" name="Body Level One…"/>
          <p:cNvSpPr txBox="1"/>
          <p:nvPr>
            <p:ph type="body" sz="quarter" idx="21" hasCustomPrompt="1"/>
          </p:nvPr>
        </p:nvSpPr>
        <p:spPr>
          <a:xfrm>
            <a:off x="1201342" y="7210490"/>
            <a:ext cx="21971002" cy="1905003"/>
          </a:xfrm>
          <a:prstGeom prst="rect">
            <a:avLst/>
          </a:prstGeom>
        </p:spPr>
        <p:txBody>
          <a:bodyPr/>
          <a:lstStyle>
            <a:lvl1pPr marL="0" indent="0" defTabSz="825500">
              <a:lnSpc>
                <a:spcPct val="100000"/>
              </a:lnSpc>
              <a:spcBef>
                <a:spcPts val="0"/>
              </a:spcBef>
              <a:buSzTx/>
              <a:buNone/>
              <a:defRPr b="1" sz="5500">
                <a:solidFill>
                  <a:schemeClr val="accent1"/>
                </a:solidFill>
              </a:defRPr>
            </a:lvl1pPr>
          </a:lstStyle>
          <a:p>
            <a:pPr/>
            <a:r>
              <a:t>Presentation Subtitle</a:t>
            </a:r>
          </a:p>
        </p:txBody>
      </p:sp>
      <p:sp>
        <p:nvSpPr>
          <p:cNvPr id="152" name="Slide Number"/>
          <p:cNvSpPr txBox="1"/>
          <p:nvPr>
            <p:ph type="sldNum" sz="quarter" idx="2"/>
          </p:nvPr>
        </p:nvSpPr>
        <p:spPr>
          <a:xfrm>
            <a:off x="12001499" y="13080999"/>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0">
    <p:bg>
      <p:bgPr>
        <a:solidFill>
          <a:srgbClr val="CCC1DA"/>
        </a:solidFill>
      </p:bgPr>
    </p:bg>
    <p:spTree>
      <p:nvGrpSpPr>
        <p:cNvPr id="1" name=""/>
        <p:cNvGrpSpPr/>
        <p:nvPr/>
      </p:nvGrpSpPr>
      <p:grpSpPr>
        <a:xfrm>
          <a:off x="0" y="0"/>
          <a:ext cx="0" cy="0"/>
          <a:chOff x="0" y="0"/>
          <a:chExt cx="0" cy="0"/>
        </a:xfrm>
      </p:grpSpPr>
      <p:sp>
        <p:nvSpPr>
          <p:cNvPr id="159" name="Title Text"/>
          <p:cNvSpPr txBox="1"/>
          <p:nvPr>
            <p:ph type="title"/>
          </p:nvPr>
        </p:nvSpPr>
        <p:spPr>
          <a:xfrm>
            <a:off x="3406775" y="-1"/>
            <a:ext cx="17282170" cy="1736727"/>
          </a:xfrm>
          <a:prstGeom prst="rect">
            <a:avLst/>
          </a:prstGeom>
        </p:spPr>
        <p:txBody>
          <a:bodyPr lIns="91439" tIns="91439" rIns="91439" bIns="91439" anchor="ctr">
            <a:noAutofit/>
          </a:bodyPr>
          <a:lstStyle>
            <a:lvl1pPr algn="ctr" defTabSz="1828800">
              <a:lnSpc>
                <a:spcPct val="100000"/>
              </a:lnSpc>
              <a:defRPr spc="0" sz="8600">
                <a:solidFill>
                  <a:srgbClr val="000000"/>
                </a:solidFill>
                <a:latin typeface="Arial"/>
                <a:ea typeface="Arial"/>
                <a:cs typeface="Arial"/>
                <a:sym typeface="Arial"/>
              </a:defRPr>
            </a:lvl1pPr>
          </a:lstStyle>
          <a:p>
            <a:pPr/>
            <a:r>
              <a:t>Title Text</a:t>
            </a:r>
          </a:p>
        </p:txBody>
      </p:sp>
      <p:sp>
        <p:nvSpPr>
          <p:cNvPr id="160" name="Body Level One…"/>
          <p:cNvSpPr txBox="1"/>
          <p:nvPr>
            <p:ph type="body" idx="1"/>
          </p:nvPr>
        </p:nvSpPr>
        <p:spPr>
          <a:xfrm>
            <a:off x="3407023" y="2270569"/>
            <a:ext cx="17569954" cy="11445432"/>
          </a:xfrm>
          <a:prstGeom prst="rect">
            <a:avLst/>
          </a:prstGeom>
        </p:spPr>
        <p:txBody>
          <a:bodyPr lIns="91439" tIns="91439" rIns="91439" bIns="91439">
            <a:noAutofit/>
          </a:bodyPr>
          <a:lstStyle>
            <a:lvl1pPr marL="657225" indent="-657225" defTabSz="1828800">
              <a:lnSpc>
                <a:spcPct val="100000"/>
              </a:lnSpc>
              <a:spcBef>
                <a:spcPts val="1100"/>
              </a:spcBef>
              <a:buSzPct val="100000"/>
              <a:buFont typeface="Arial"/>
              <a:defRPr sz="4600">
                <a:latin typeface="Arial"/>
                <a:ea typeface="Arial"/>
                <a:cs typeface="Arial"/>
                <a:sym typeface="Arial"/>
              </a:defRPr>
            </a:lvl1pPr>
            <a:lvl2pPr marL="1114425" indent="-657225" defTabSz="1828800">
              <a:lnSpc>
                <a:spcPct val="100000"/>
              </a:lnSpc>
              <a:spcBef>
                <a:spcPts val="1100"/>
              </a:spcBef>
              <a:buSzPct val="100000"/>
              <a:buFont typeface="Arial"/>
              <a:buChar char="–"/>
              <a:defRPr sz="4600">
                <a:latin typeface="Arial"/>
                <a:ea typeface="Arial"/>
                <a:cs typeface="Arial"/>
                <a:sym typeface="Arial"/>
              </a:defRPr>
            </a:lvl2pPr>
            <a:lvl3pPr marL="1498600" indent="-584200" defTabSz="1828800">
              <a:lnSpc>
                <a:spcPct val="100000"/>
              </a:lnSpc>
              <a:spcBef>
                <a:spcPts val="1100"/>
              </a:spcBef>
              <a:buSzPct val="100000"/>
              <a:buFont typeface="Arial"/>
              <a:defRPr sz="4600">
                <a:latin typeface="Arial"/>
                <a:ea typeface="Arial"/>
                <a:cs typeface="Arial"/>
                <a:sym typeface="Arial"/>
              </a:defRPr>
            </a:lvl3pPr>
            <a:lvl4pPr marL="2028825" indent="-657225" defTabSz="1828800">
              <a:lnSpc>
                <a:spcPct val="100000"/>
              </a:lnSpc>
              <a:spcBef>
                <a:spcPts val="1100"/>
              </a:spcBef>
              <a:buSzPct val="100000"/>
              <a:buFont typeface="Arial"/>
              <a:buChar char="–"/>
              <a:defRPr sz="4600">
                <a:latin typeface="Arial"/>
                <a:ea typeface="Arial"/>
                <a:cs typeface="Arial"/>
                <a:sym typeface="Arial"/>
              </a:defRPr>
            </a:lvl4pPr>
            <a:lvl5pPr marL="2486025" indent="-657225" defTabSz="1828800">
              <a:lnSpc>
                <a:spcPct val="100000"/>
              </a:lnSpc>
              <a:spcBef>
                <a:spcPts val="1100"/>
              </a:spcBef>
              <a:buSzPct val="100000"/>
              <a:buFont typeface="Arial"/>
              <a:buChar char="»"/>
              <a:defRPr sz="4600">
                <a:latin typeface="Arial"/>
                <a:ea typeface="Arial"/>
                <a:cs typeface="Arial"/>
                <a:sym typeface="Arial"/>
              </a:defRPr>
            </a:lvl5pPr>
          </a:lstStyle>
          <a:p>
            <a:pPr/>
            <a:r>
              <a:t>Body Level One</a:t>
            </a:r>
          </a:p>
          <a:p>
            <a:pPr lvl="1"/>
            <a:r>
              <a:t>Body Level Two</a:t>
            </a:r>
          </a:p>
          <a:p>
            <a:pPr lvl="2"/>
            <a:r>
              <a:t>Body Level Three</a:t>
            </a:r>
          </a:p>
          <a:p>
            <a:pPr lvl="3"/>
            <a:r>
              <a:t>Body Level Four</a:t>
            </a:r>
          </a:p>
          <a:p>
            <a:pPr lvl="4"/>
            <a:r>
              <a:t>Body Level Five</a:t>
            </a:r>
          </a:p>
        </p:txBody>
      </p:sp>
      <p:sp>
        <p:nvSpPr>
          <p:cNvPr id="161" name="Slide Number"/>
          <p:cNvSpPr txBox="1"/>
          <p:nvPr>
            <p:ph type="sldNum" sz="quarter" idx="2"/>
          </p:nvPr>
        </p:nvSpPr>
        <p:spPr>
          <a:xfrm>
            <a:off x="16154400" y="12344400"/>
            <a:ext cx="4267200" cy="736601"/>
          </a:xfrm>
          <a:prstGeom prst="rect">
            <a:avLst/>
          </a:prstGeom>
        </p:spPr>
        <p:txBody>
          <a:bodyPr wrap="square" lIns="91439" tIns="91439" rIns="91439" bIns="91439" anchor="ctr"/>
          <a:lstStyle>
            <a:lvl1pPr algn="r" defTabSz="1828800">
              <a:defRPr sz="2200">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pic>
        <p:nvPicPr>
          <p:cNvPr id="168" name="Picture 3" descr="Picture 3"/>
          <p:cNvPicPr>
            <a:picLocks noChangeAspect="1"/>
          </p:cNvPicPr>
          <p:nvPr/>
        </p:nvPicPr>
        <p:blipFill>
          <a:blip r:embed="rId2">
            <a:extLst/>
          </a:blip>
          <a:stretch>
            <a:fillRect/>
          </a:stretch>
        </p:blipFill>
        <p:spPr>
          <a:xfrm>
            <a:off x="344456" y="12139448"/>
            <a:ext cx="5503677" cy="1303503"/>
          </a:xfrm>
          <a:prstGeom prst="rect">
            <a:avLst/>
          </a:prstGeom>
          <a:ln w="12700">
            <a:miter lim="400000"/>
          </a:ln>
        </p:spPr>
      </p:pic>
      <p:pic>
        <p:nvPicPr>
          <p:cNvPr id="169" name="Picture 4" descr="Picture 4"/>
          <p:cNvPicPr>
            <a:picLocks noChangeAspect="1"/>
          </p:cNvPicPr>
          <p:nvPr/>
        </p:nvPicPr>
        <p:blipFill>
          <a:blip r:embed="rId3">
            <a:extLst/>
          </a:blip>
          <a:stretch>
            <a:fillRect/>
          </a:stretch>
        </p:blipFill>
        <p:spPr>
          <a:xfrm>
            <a:off x="19317810" y="11471274"/>
            <a:ext cx="4721734" cy="2012951"/>
          </a:xfrm>
          <a:prstGeom prst="rect">
            <a:avLst/>
          </a:prstGeom>
          <a:ln w="12700">
            <a:miter lim="400000"/>
          </a:ln>
        </p:spPr>
      </p:pic>
      <p:pic>
        <p:nvPicPr>
          <p:cNvPr id="170" name="Picture 7" descr="Picture 7"/>
          <p:cNvPicPr>
            <a:picLocks noChangeAspect="1"/>
          </p:cNvPicPr>
          <p:nvPr/>
        </p:nvPicPr>
        <p:blipFill>
          <a:blip r:embed="rId4">
            <a:extLst/>
          </a:blip>
          <a:stretch>
            <a:fillRect/>
          </a:stretch>
        </p:blipFill>
        <p:spPr>
          <a:xfrm>
            <a:off x="9016562" y="12610986"/>
            <a:ext cx="6350876" cy="831965"/>
          </a:xfrm>
          <a:prstGeom prst="rect">
            <a:avLst/>
          </a:prstGeom>
          <a:ln w="12700">
            <a:miter lim="400000"/>
          </a:ln>
        </p:spPr>
      </p:pic>
      <p:sp>
        <p:nvSpPr>
          <p:cNvPr id="171" name="Slide Number"/>
          <p:cNvSpPr txBox="1"/>
          <p:nvPr>
            <p:ph type="sldNum" sz="quarter" idx="2"/>
          </p:nvPr>
        </p:nvSpPr>
        <p:spPr>
          <a:xfrm>
            <a:off x="11785600" y="12344400"/>
            <a:ext cx="5689600" cy="736601"/>
          </a:xfrm>
          <a:prstGeom prst="rect">
            <a:avLst/>
          </a:prstGeom>
        </p:spPr>
        <p:txBody>
          <a:bodyPr lIns="91439" tIns="91439" rIns="91439" bIns="91439" anchor="ctr"/>
          <a:lstStyle>
            <a:lvl1pPr algn="r" defTabSz="1828800">
              <a:defRPr sz="24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Close-up of the top of a hot-air balloon viewed from above"/>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solidFill>
                  <a:srgbClr val="FFFFFF"/>
                </a:solidFill>
              </a:defRPr>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solidFill>
                  <a:srgbClr val="FFFFFF"/>
                </a:solidFill>
              </a:defRPr>
            </a:lvl1pPr>
            <a:lvl2pPr marL="0" indent="457200" defTabSz="825500">
              <a:lnSpc>
                <a:spcPct val="100000"/>
              </a:lnSpc>
              <a:spcBef>
                <a:spcPts val="0"/>
              </a:spcBef>
              <a:buSzTx/>
              <a:buNone/>
              <a:defRPr b="1" sz="5500">
                <a:solidFill>
                  <a:srgbClr val="FFFFFF"/>
                </a:solidFill>
              </a:defRPr>
            </a:lvl2pPr>
            <a:lvl3pPr marL="0" indent="914400" defTabSz="825500">
              <a:lnSpc>
                <a:spcPct val="100000"/>
              </a:lnSpc>
              <a:spcBef>
                <a:spcPts val="0"/>
              </a:spcBef>
              <a:buSzTx/>
              <a:buNone/>
              <a:defRPr b="1" sz="5500">
                <a:solidFill>
                  <a:srgbClr val="FFFFFF"/>
                </a:solidFill>
              </a:defRPr>
            </a:lvl3pPr>
            <a:lvl4pPr marL="0" indent="1371600" defTabSz="825500">
              <a:lnSpc>
                <a:spcPct val="100000"/>
              </a:lnSpc>
              <a:spcBef>
                <a:spcPts val="0"/>
              </a:spcBef>
              <a:buSzTx/>
              <a:buNone/>
              <a:defRPr b="1" sz="5500">
                <a:solidFill>
                  <a:srgbClr val="FFFFFF"/>
                </a:solidFill>
              </a:defRPr>
            </a:lvl4pPr>
            <a:lvl5pPr marL="0" indent="1828800" defTabSz="825500">
              <a:lnSpc>
                <a:spcPct val="100000"/>
              </a:lnSpc>
              <a:spcBef>
                <a:spcPts val="0"/>
              </a:spcBef>
              <a:buSzTx/>
              <a:buNone/>
              <a:defRPr b="1" sz="5500">
                <a:solidFill>
                  <a:srgbClr val="FFFFFF"/>
                </a:solidFill>
              </a:defRPr>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Close-up of a hot-air balloon viewed from below"/>
          <p:cNvSpPr/>
          <p:nvPr>
            <p:ph type="pic" idx="21"/>
          </p:nvPr>
        </p:nvSpPr>
        <p:spPr>
          <a:xfrm>
            <a:off x="9226574" y="1270000"/>
            <a:ext cx="16840152" cy="11184435"/>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Hot-air balloons viewed from below against a blue sky"/>
          <p:cNvSpPr/>
          <p:nvPr>
            <p:ph type="pic" idx="22"/>
          </p:nvPr>
        </p:nvSpPr>
        <p:spPr>
          <a:xfrm>
            <a:off x="8432800" y="1263848"/>
            <a:ext cx="16850011" cy="11188205"/>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952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bg>
      <p:bgPr>
        <a:solidFill>
          <a:srgbClr val="003462"/>
        </a:solidFill>
      </p:bgPr>
    </p:bg>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solidFill>
                  <a:srgbClr val="FFFFFF"/>
                </a:solidFill>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952500"/>
            <a:ext cx="21971000" cy="1434949"/>
          </a:xfrm>
          <a:prstGeom prst="rect">
            <a:avLst/>
          </a:prstGeom>
        </p:spPr>
        <p:txBody>
          <a:bodyPr/>
          <a:lstStyle/>
          <a:p>
            <a:pPr/>
            <a:r>
              <a:t>Slide Title</a:t>
            </a:r>
          </a:p>
        </p:txBody>
      </p:sp>
      <p:sp>
        <p:nvSpPr>
          <p:cNvPr id="80" name="Slide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952500"/>
            <a:ext cx="21971000" cy="1435100"/>
          </a:xfrm>
          <a:prstGeom prst="rect">
            <a:avLst/>
          </a:prstGeom>
        </p:spPr>
        <p:txBody>
          <a:bodyPr/>
          <a:lstStyle/>
          <a:p>
            <a:pPr/>
            <a:r>
              <a:t>Agenda Title</a:t>
            </a:r>
          </a:p>
        </p:txBody>
      </p:sp>
      <p:sp>
        <p:nvSpPr>
          <p:cNvPr id="89" name="Agenda Subtitle"/>
          <p:cNvSpPr txBox="1"/>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png"/><Relationship Id="rId3" Type="http://schemas.openxmlformats.org/officeDocument/2006/relationships/image" Target="../media/image5.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6.png"/><Relationship Id="rId3" Type="http://schemas.openxmlformats.org/officeDocument/2006/relationships/image" Target="../media/image7.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0" name="Jessica Dahlstrom, Jim Lusby and Mike Farrar"/>
          <p:cNvSpPr txBox="1"/>
          <p:nvPr>
            <p:ph type="body" sz="quarter" idx="1"/>
          </p:nvPr>
        </p:nvSpPr>
        <p:spPr>
          <a:xfrm>
            <a:off x="1201341" y="11847162"/>
            <a:ext cx="21971002" cy="636981"/>
          </a:xfrm>
          <a:prstGeom prst="rect">
            <a:avLst/>
          </a:prstGeom>
        </p:spPr>
        <p:txBody>
          <a:bodyPr/>
          <a:lstStyle>
            <a:lvl1pPr>
              <a:lnSpc>
                <a:spcPct val="90000"/>
              </a:lnSpc>
            </a:lvl1pPr>
          </a:lstStyle>
          <a:p>
            <a:pPr/>
            <a:r>
              <a:t>Mike Farrar  CBE, FRCGP, FRCP</a:t>
            </a:r>
          </a:p>
        </p:txBody>
      </p:sp>
      <p:sp>
        <p:nvSpPr>
          <p:cNvPr id="181" name="Integrating Health and Care"/>
          <p:cNvSpPr txBox="1"/>
          <p:nvPr>
            <p:ph type="title"/>
          </p:nvPr>
        </p:nvSpPr>
        <p:spPr>
          <a:xfrm>
            <a:off x="1206494" y="2574991"/>
            <a:ext cx="21971008" cy="4648203"/>
          </a:xfrm>
          <a:prstGeom prst="rect">
            <a:avLst/>
          </a:prstGeom>
        </p:spPr>
        <p:txBody>
          <a:bodyPr/>
          <a:lstStyle>
            <a:lvl1pPr>
              <a:defRPr spc="-300"/>
            </a:lvl1pPr>
          </a:lstStyle>
          <a:p>
            <a:pPr/>
            <a:r>
              <a:t>Integrating Health and Care in Sussex ICS </a:t>
            </a:r>
          </a:p>
        </p:txBody>
      </p:sp>
      <p:sp>
        <p:nvSpPr>
          <p:cNvPr id="182" name="Establishing the Next Steps for the SE London Acute Provider Collaborative in the Reformed SE London Health and Care System"/>
          <p:cNvSpPr txBox="1"/>
          <p:nvPr/>
        </p:nvSpPr>
        <p:spPr>
          <a:xfrm>
            <a:off x="1201342" y="7210490"/>
            <a:ext cx="21971002" cy="19050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784554">
              <a:defRPr b="1" sz="5184">
                <a:solidFill>
                  <a:schemeClr val="accent1"/>
                </a:solidFill>
              </a:defRPr>
            </a:lvl1pPr>
          </a:lstStyle>
          <a:p>
            <a:pPr/>
            <a:r>
              <a:t>The importance of developing an effective ICS with a clinically and care professionally driven culture - why you are critical to its success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 name="Learning Series"/>
          <p:cNvSpPr txBox="1"/>
          <p:nvPr>
            <p:ph type="title"/>
          </p:nvPr>
        </p:nvSpPr>
        <p:spPr>
          <a:prstGeom prst="rect">
            <a:avLst/>
          </a:prstGeom>
        </p:spPr>
        <p:txBody>
          <a:bodyPr/>
          <a:lstStyle/>
          <a:p>
            <a:pPr/>
            <a:r>
              <a:t>Learning Series </a:t>
            </a:r>
          </a:p>
        </p:txBody>
      </p:sp>
      <p:sp>
        <p:nvSpPr>
          <p:cNvPr id="226" name="Forward Schedul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Forward Schedule </a:t>
            </a:r>
          </a:p>
        </p:txBody>
      </p:sp>
      <p:sp>
        <p:nvSpPr>
          <p:cNvPr id="227" name="November 10 - Clinical Strategy and Advisory Work - Driving change…"/>
          <p:cNvSpPr txBox="1"/>
          <p:nvPr>
            <p:ph type="body" idx="1"/>
          </p:nvPr>
        </p:nvSpPr>
        <p:spPr>
          <a:xfrm>
            <a:off x="1693692" y="3764156"/>
            <a:ext cx="21971001" cy="8256012"/>
          </a:xfrm>
          <a:prstGeom prst="rect">
            <a:avLst/>
          </a:prstGeom>
        </p:spPr>
        <p:txBody>
          <a:bodyPr/>
          <a:lstStyle/>
          <a:p>
            <a:pPr/>
            <a:r>
              <a:t>November 10 - Clinical Strategy and Advisory Work - Driving change </a:t>
            </a:r>
          </a:p>
          <a:p>
            <a:pPr/>
            <a:r>
              <a:t>November 24 - Data and Intelligence - the state of the art</a:t>
            </a:r>
          </a:p>
          <a:p>
            <a:pPr/>
            <a:r>
              <a:t>December 8 - Finances and financial flow </a:t>
            </a:r>
          </a:p>
          <a:p>
            <a:pPr/>
            <a:r>
              <a:t>December 22 - Personal resilience and well being </a:t>
            </a:r>
          </a:p>
          <a:p>
            <a:pPr/>
            <a:r>
              <a:t>January 19  - Managing up and managing politically </a:t>
            </a:r>
          </a:p>
          <a:p>
            <a:pPr/>
            <a:r>
              <a:t>February 2 - Creating high performing teams </a:t>
            </a:r>
          </a:p>
          <a:p>
            <a:pPr/>
            <a:r>
              <a:t>February 16 - Meetings and the mystery of how they work</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Change Management Project"/>
          <p:cNvSpPr txBox="1"/>
          <p:nvPr>
            <p:ph type="title"/>
          </p:nvPr>
        </p:nvSpPr>
        <p:spPr>
          <a:prstGeom prst="rect">
            <a:avLst/>
          </a:prstGeom>
        </p:spPr>
        <p:txBody>
          <a:bodyPr/>
          <a:lstStyle/>
          <a:p>
            <a:pPr/>
            <a:r>
              <a:t>Change Management Project </a:t>
            </a:r>
          </a:p>
        </p:txBody>
      </p:sp>
      <p:sp>
        <p:nvSpPr>
          <p:cNvPr id="230" name="Applying knowledge into practic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Applying knowledge into practice </a:t>
            </a:r>
          </a:p>
        </p:txBody>
      </p:sp>
      <p:sp>
        <p:nvSpPr>
          <p:cNvPr id="231" name="Commitment to apply learning as we go and share learning…"/>
          <p:cNvSpPr txBox="1"/>
          <p:nvPr>
            <p:ph type="body" idx="1"/>
          </p:nvPr>
        </p:nvSpPr>
        <p:spPr>
          <a:xfrm>
            <a:off x="1206500" y="4032112"/>
            <a:ext cx="21971000" cy="8256012"/>
          </a:xfrm>
          <a:prstGeom prst="rect">
            <a:avLst/>
          </a:prstGeom>
        </p:spPr>
        <p:txBody>
          <a:bodyPr/>
          <a:lstStyle/>
          <a:p>
            <a:pPr/>
            <a:r>
              <a:t>Commitment to apply learning as we go and share learning </a:t>
            </a:r>
          </a:p>
          <a:p>
            <a:pPr/>
            <a:r>
              <a:t>After today, selection of a topic or challenge  (individual or as a small group)</a:t>
            </a:r>
          </a:p>
          <a:p>
            <a:pPr/>
            <a:r>
              <a:t>Define scope and scale and outcomes</a:t>
            </a:r>
          </a:p>
          <a:p>
            <a:pPr/>
            <a:r>
              <a:t>Work in practice - record process </a:t>
            </a:r>
          </a:p>
          <a:p>
            <a:pPr/>
            <a:r>
              <a:t>Sharing with other course members in small groups </a:t>
            </a:r>
          </a:p>
          <a:p>
            <a:pPr/>
            <a:r>
              <a:t>Bringing back learning and reflections to the whole group </a:t>
            </a:r>
          </a:p>
          <a:p>
            <a:pPr/>
            <a:r>
              <a:t>Short inputs into our meetings (set up group learning platform)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4" name="image16.png" descr="image16.png"/>
          <p:cNvPicPr>
            <a:picLocks noChangeAspect="1"/>
          </p:cNvPicPr>
          <p:nvPr/>
        </p:nvPicPr>
        <p:blipFill>
          <a:blip r:embed="rId2">
            <a:extLst/>
          </a:blip>
          <a:srcRect l="0" t="20128" r="6260" b="2990"/>
          <a:stretch>
            <a:fillRect/>
          </a:stretch>
        </p:blipFill>
        <p:spPr>
          <a:xfrm>
            <a:off x="5957142" y="3352799"/>
            <a:ext cx="12636297" cy="7772881"/>
          </a:xfrm>
          <a:prstGeom prst="rect">
            <a:avLst/>
          </a:prstGeom>
          <a:ln w="12700">
            <a:miter lim="400000"/>
          </a:ln>
        </p:spPr>
      </p:pic>
      <p:sp>
        <p:nvSpPr>
          <p:cNvPr id="185" name="THE CLINICAL AND CARE PROFESSIONAL LEADERSHIP GROUP IN SUSSEX NEED TO OPERATE AT ALL THREE LEVELS"/>
          <p:cNvSpPr/>
          <p:nvPr/>
        </p:nvSpPr>
        <p:spPr>
          <a:xfrm>
            <a:off x="3939720" y="449093"/>
            <a:ext cx="16828143" cy="2678907"/>
          </a:xfrm>
          <a:prstGeom prst="roundRect">
            <a:avLst>
              <a:gd name="adj" fmla="val 10000"/>
            </a:avLst>
          </a:prstGeom>
          <a:blipFill>
            <a:blip r:embed="rId3"/>
          </a:blipFill>
          <a:ln w="12700">
            <a:miter lim="400000"/>
          </a:ln>
          <a:effectLst>
            <a:outerShdw sx="100000" sy="100000" kx="0" ky="0" algn="b" rotWithShape="0" blurRad="50800" dist="25400" dir="5400000">
              <a:srgbClr val="000000">
                <a:alpha val="50000"/>
              </a:srgbClr>
            </a:outerShdw>
          </a:effectLst>
          <a:extLst>
            <a:ext uri="{C572A759-6A51-4108-AA02-DFA0A04FC94B}">
              <ma14:wrappingTextBoxFlag xmlns:ma14="http://schemas.microsoft.com/office/mac/drawingml/2011/main" val="1"/>
            </a:ext>
          </a:extLst>
        </p:spPr>
        <p:txBody>
          <a:bodyPr lIns="71437" tIns="71437" rIns="71437" bIns="71437" anchor="ctr"/>
          <a:lstStyle>
            <a:lvl1pPr defTabSz="821531">
              <a:defRPr b="1" sz="3200">
                <a:solidFill>
                  <a:srgbClr val="FFFFFF"/>
                </a:solidFill>
                <a:latin typeface="Helvetica"/>
                <a:ea typeface="Helvetica"/>
                <a:cs typeface="Helvetica"/>
                <a:sym typeface="Helvetica"/>
              </a:defRPr>
            </a:lvl1pPr>
          </a:lstStyle>
          <a:p>
            <a:pPr/>
            <a:r>
              <a:t>THE CLINICAL AND CARE PROFESSIONAL LEADERSHIP GROUP IN SUSSEX NEED TO OPERATE AT ALL THREE LEVELS </a:t>
            </a:r>
          </a:p>
        </p:txBody>
      </p:sp>
      <p:sp>
        <p:nvSpPr>
          <p:cNvPr id="186" name="THE KEY REQUIREMENT IS FOR ORGANISATIONAL LEADERS TO UNDERSTAND THAT VISION, PROCESSES AND MINDSETS HAVE TO BE SHARED IF PARTNERSHIPS ARE TO SUCCEED"/>
          <p:cNvSpPr/>
          <p:nvPr/>
        </p:nvSpPr>
        <p:spPr>
          <a:xfrm>
            <a:off x="4217780" y="11074861"/>
            <a:ext cx="16272023" cy="2229589"/>
          </a:xfrm>
          <a:prstGeom prst="roundRect">
            <a:avLst>
              <a:gd name="adj" fmla="val 8544"/>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defTabSz="1130300">
              <a:defRPr sz="3200">
                <a:solidFill>
                  <a:srgbClr val="FFFFFF"/>
                </a:solidFill>
                <a:latin typeface="Graphik"/>
                <a:ea typeface="Graphik"/>
                <a:cs typeface="Graphik"/>
                <a:sym typeface="Graphik"/>
              </a:defRPr>
            </a:pPr>
            <a:r>
              <a:t>THE KEY REQUIREMENT IS FOR ORGANISATIONAL LEADERS TO UNDERSTAND THAT VISION, PROCESSES AND MINDSETS HAVE TO BE </a:t>
            </a:r>
            <a:r>
              <a:rPr b="1"/>
              <a:t>SHARED </a:t>
            </a:r>
            <a:r>
              <a:t>IF PARTNERSHIPS ARE TO SUCCEED</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8" name="Setting out a compelling narrative"/>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defTabSz="709930">
              <a:defRPr sz="4730"/>
            </a:lvl1pPr>
          </a:lstStyle>
          <a:p>
            <a:pPr/>
            <a:r>
              <a:t>Setting out a compelling narrative </a:t>
            </a:r>
          </a:p>
        </p:txBody>
      </p:sp>
      <p:sp>
        <p:nvSpPr>
          <p:cNvPr id="189" name="Rational and emotional connection and engagement…"/>
          <p:cNvSpPr txBox="1"/>
          <p:nvPr>
            <p:ph type="body" sz="half" idx="1"/>
          </p:nvPr>
        </p:nvSpPr>
        <p:spPr>
          <a:xfrm>
            <a:off x="1206500" y="3611350"/>
            <a:ext cx="9779000" cy="8893784"/>
          </a:xfrm>
          <a:prstGeom prst="rect">
            <a:avLst/>
          </a:prstGeom>
        </p:spPr>
        <p:txBody>
          <a:bodyPr/>
          <a:lstStyle/>
          <a:p>
            <a:pPr marL="499872" indent="-499872" defTabSz="1999437">
              <a:spcBef>
                <a:spcPts val="3600"/>
              </a:spcBef>
              <a:defRPr sz="3936"/>
            </a:pPr>
            <a:r>
              <a:t>Rational and emotional connection and engagement </a:t>
            </a:r>
          </a:p>
          <a:p>
            <a:pPr marL="499872" indent="-499872" defTabSz="1999437">
              <a:spcBef>
                <a:spcPts val="3600"/>
              </a:spcBef>
              <a:defRPr sz="3936"/>
            </a:pPr>
            <a:r>
              <a:t>Appeal through benefits  - address both the personal and higher goals and concerns </a:t>
            </a:r>
          </a:p>
          <a:p>
            <a:pPr marL="499872" indent="-499872" defTabSz="1999437">
              <a:spcBef>
                <a:spcPts val="3600"/>
              </a:spcBef>
              <a:defRPr sz="3936"/>
            </a:pPr>
            <a:r>
              <a:t>Consider the eclectic nature of your audience and find ways to connect (eg time frame)</a:t>
            </a:r>
          </a:p>
          <a:p>
            <a:pPr marL="499872" indent="-499872" defTabSz="1999437">
              <a:spcBef>
                <a:spcPts val="3600"/>
              </a:spcBef>
              <a:defRPr sz="3936"/>
            </a:pPr>
            <a:r>
              <a:t>Paint the picture of how it would be when we achieve your vision </a:t>
            </a:r>
          </a:p>
          <a:p>
            <a:pPr marL="499872" indent="-499872" defTabSz="1999437">
              <a:spcBef>
                <a:spcPts val="3600"/>
              </a:spcBef>
              <a:defRPr sz="3936"/>
            </a:pPr>
            <a:r>
              <a:t>Avoid technocratic language or jargon</a:t>
            </a:r>
          </a:p>
          <a:p>
            <a:pPr marL="499872" indent="-499872" defTabSz="1999437">
              <a:spcBef>
                <a:spcPts val="3600"/>
              </a:spcBef>
              <a:defRPr sz="3936"/>
            </a:pPr>
            <a:r>
              <a:t>The power of stories  </a:t>
            </a:r>
          </a:p>
        </p:txBody>
      </p:sp>
      <p:pic>
        <p:nvPicPr>
          <p:cNvPr id="190" name="Hot-air balloons viewed from below against a blue sky" descr="Hot-air balloons viewed from below against a blue sky"/>
          <p:cNvPicPr>
            <a:picLocks noChangeAspect="1"/>
          </p:cNvPicPr>
          <p:nvPr>
            <p:ph type="pic" idx="22"/>
          </p:nvPr>
        </p:nvPicPr>
        <p:blipFill>
          <a:blip r:embed="rId2">
            <a:extLst/>
          </a:blip>
          <a:srcRect l="22309" t="0" r="12901" b="0"/>
          <a:stretch>
            <a:fillRect/>
          </a:stretch>
        </p:blipFill>
        <p:spPr>
          <a:xfrm>
            <a:off x="12192000" y="1263848"/>
            <a:ext cx="10916874" cy="11188205"/>
          </a:xfrm>
          <a:prstGeom prst="rect">
            <a:avLst/>
          </a:prstGeom>
        </p:spPr>
      </p:pic>
      <p:sp>
        <p:nvSpPr>
          <p:cNvPr id="191" name="Vision"/>
          <p:cNvSpPr txBox="1"/>
          <p:nvPr>
            <p:ph type="title"/>
          </p:nvPr>
        </p:nvSpPr>
        <p:spPr>
          <a:prstGeom prst="rect">
            <a:avLst/>
          </a:prstGeom>
        </p:spPr>
        <p:txBody>
          <a:bodyPr/>
          <a:lstStyle/>
          <a:p>
            <a:pPr/>
            <a:r>
              <a:t>Vision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3" name="Creating the Vision"/>
          <p:cNvSpPr txBox="1"/>
          <p:nvPr>
            <p:ph type="title" idx="4294967295"/>
          </p:nvPr>
        </p:nvSpPr>
        <p:spPr>
          <a:xfrm>
            <a:off x="1097579" y="-242145"/>
            <a:ext cx="11227004" cy="2870201"/>
          </a:xfrm>
          <a:prstGeom prst="rect">
            <a:avLst/>
          </a:prstGeom>
        </p:spPr>
        <p:txBody>
          <a:bodyPr lIns="101600" tIns="101600" rIns="101600" bIns="101600"/>
          <a:lstStyle>
            <a:lvl1pPr defTabSz="2828473">
              <a:defRPr spc="-197" sz="9860"/>
            </a:lvl1pPr>
          </a:lstStyle>
          <a:p>
            <a:pPr/>
            <a:r>
              <a:t>Creating the Vision</a:t>
            </a:r>
          </a:p>
        </p:txBody>
      </p:sp>
      <p:sp>
        <p:nvSpPr>
          <p:cNvPr id="194" name="Developing a compelling…"/>
          <p:cNvSpPr txBox="1"/>
          <p:nvPr/>
        </p:nvSpPr>
        <p:spPr>
          <a:xfrm>
            <a:off x="15212587" y="208503"/>
            <a:ext cx="12932180" cy="1968906"/>
          </a:xfrm>
          <a:prstGeom prst="rect">
            <a:avLst/>
          </a:prstGeom>
          <a:ln w="12700">
            <a:miter lim="400000"/>
          </a:ln>
          <a:extLst>
            <a:ext uri="{C572A759-6A51-4108-AA02-DFA0A04FC94B}">
              <ma14:wrappingTextBoxFlag xmlns:ma14="http://schemas.microsoft.com/office/mac/drawingml/2011/main" val="1"/>
            </a:ext>
          </a:extLst>
        </p:spPr>
        <p:txBody>
          <a:bodyPr tIns="91439" bIns="91439">
            <a:normAutofit fontScale="100000" lnSpcReduction="0"/>
          </a:bodyPr>
          <a:lstStyle/>
          <a:p>
            <a:pPr algn="l" defTabSz="1007110">
              <a:defRPr b="1" sz="6710">
                <a:solidFill>
                  <a:srgbClr val="000000"/>
                </a:solidFill>
              </a:defRPr>
            </a:pPr>
            <a:r>
              <a:rPr sz="4880"/>
              <a:t>Developing a compelling </a:t>
            </a:r>
            <a:endParaRPr sz="4880"/>
          </a:p>
          <a:p>
            <a:pPr algn="l" defTabSz="1007110">
              <a:defRPr b="1" sz="6710">
                <a:solidFill>
                  <a:srgbClr val="000000"/>
                </a:solidFill>
              </a:defRPr>
            </a:pPr>
            <a:r>
              <a:rPr sz="4880"/>
              <a:t>new narrative</a:t>
            </a:r>
            <a:r>
              <a:t> </a:t>
            </a:r>
          </a:p>
        </p:txBody>
      </p:sp>
      <p:sp>
        <p:nvSpPr>
          <p:cNvPr id="195" name="Accepting the reality that change is needed and that we won’t succeed by doing the same things that we have always done (even more so due to financial and workforce constraints)…"/>
          <p:cNvSpPr txBox="1"/>
          <p:nvPr>
            <p:ph type="body" idx="4294967295"/>
          </p:nvPr>
        </p:nvSpPr>
        <p:spPr>
          <a:xfrm>
            <a:off x="318070" y="1325932"/>
            <a:ext cx="14125803" cy="11478820"/>
          </a:xfrm>
          <a:prstGeom prst="rect">
            <a:avLst/>
          </a:prstGeom>
        </p:spPr>
        <p:txBody>
          <a:bodyPr lIns="101600" tIns="101600" rIns="101600" bIns="101600"/>
          <a:lstStyle/>
          <a:p>
            <a:pPr marL="477519" indent="-477519" defTabSz="2292038">
              <a:spcBef>
                <a:spcPts val="4200"/>
              </a:spcBef>
              <a:defRPr sz="3759"/>
            </a:pPr>
            <a:r>
              <a:t>Accepting the reality that change is needed and that we won’t succeed by doing the same things that we have always done (even more so due to financial and workforce constraints) </a:t>
            </a:r>
          </a:p>
          <a:p>
            <a:pPr marL="477519" indent="-477519" defTabSz="2292038">
              <a:spcBef>
                <a:spcPts val="4200"/>
              </a:spcBef>
              <a:defRPr sz="3759"/>
            </a:pPr>
            <a:r>
              <a:t>Political and managerial courage to lift our heads and find ways to work better </a:t>
            </a:r>
          </a:p>
          <a:p>
            <a:pPr marL="477519" indent="-477519" defTabSz="2292038">
              <a:spcBef>
                <a:spcPts val="4200"/>
              </a:spcBef>
              <a:defRPr sz="3759"/>
            </a:pPr>
            <a:r>
              <a:t>Build a case based on measurement and evaluation but also addresses emotional drivers </a:t>
            </a:r>
          </a:p>
          <a:p>
            <a:pPr marL="477519" indent="-477519" defTabSz="2292038">
              <a:spcBef>
                <a:spcPts val="4200"/>
              </a:spcBef>
              <a:defRPr sz="3759"/>
            </a:pPr>
            <a:r>
              <a:t>Recalibration of our short versus medium and long term focus</a:t>
            </a:r>
          </a:p>
          <a:p>
            <a:pPr marL="477519" indent="-477519" defTabSz="2292038">
              <a:spcBef>
                <a:spcPts val="4200"/>
              </a:spcBef>
              <a:defRPr sz="3759"/>
            </a:pPr>
            <a:r>
              <a:t>Embrace the new era of data and technologically enabled care and that new providers of care are emerging quickly with ‘direct to consumer’ offers</a:t>
            </a:r>
          </a:p>
          <a:p>
            <a:pPr marL="477519" indent="-477519" defTabSz="2292038">
              <a:spcBef>
                <a:spcPts val="4200"/>
              </a:spcBef>
              <a:defRPr sz="3759"/>
            </a:pPr>
            <a:r>
              <a:t>Workforce shortages require a change of approach </a:t>
            </a:r>
          </a:p>
          <a:p>
            <a:pPr marL="477519" indent="-477519" defTabSz="2292038">
              <a:spcBef>
                <a:spcPts val="4200"/>
              </a:spcBef>
              <a:defRPr sz="4512"/>
            </a:pPr>
            <a:r>
              <a:rPr sz="3759"/>
              <a:t>Building a new compact with the public built on trust and fairness recognising the shift in power and removal of information asymmetry</a:t>
            </a:r>
          </a:p>
        </p:txBody>
      </p:sp>
      <p:pic>
        <p:nvPicPr>
          <p:cNvPr id="196" name="Hot-air balloons viewed from below against a blue sky" descr="Hot-air balloons viewed from below against a blue sky"/>
          <p:cNvPicPr>
            <a:picLocks noChangeAspect="1"/>
          </p:cNvPicPr>
          <p:nvPr/>
        </p:nvPicPr>
        <p:blipFill>
          <a:blip r:embed="rId2">
            <a:extLst/>
          </a:blip>
          <a:srcRect l="22309" t="0" r="12901" b="0"/>
          <a:stretch>
            <a:fillRect/>
          </a:stretch>
        </p:blipFill>
        <p:spPr>
          <a:xfrm>
            <a:off x="15333244" y="2779885"/>
            <a:ext cx="8363344" cy="8571213"/>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Every system is perfectly designed to get the results it gets"/>
          <p:cNvSpPr txBox="1"/>
          <p:nvPr>
            <p:ph type="body" idx="21"/>
          </p:nvPr>
        </p:nvSpPr>
        <p:spPr>
          <a:xfrm>
            <a:off x="1206500" y="2247900"/>
            <a:ext cx="9779000" cy="1214628"/>
          </a:xfrm>
          <a:prstGeom prst="rect">
            <a:avLst/>
          </a:prstGeom>
          <a:extLst>
            <a:ext uri="{C572A759-6A51-4108-AA02-DFA0A04FC94B}">
              <ma14:wrappingTextBoxFlag xmlns:ma14="http://schemas.microsoft.com/office/mac/drawingml/2011/main" val="1"/>
            </a:ext>
          </a:extLst>
        </p:spPr>
        <p:txBody>
          <a:bodyPr/>
          <a:lstStyle>
            <a:lvl1pPr defTabSz="561340">
              <a:defRPr sz="3740"/>
            </a:lvl1pPr>
          </a:lstStyle>
          <a:p>
            <a:pPr/>
            <a:r>
              <a:t>Every system is perfectly designed to get the results it gets  </a:t>
            </a:r>
          </a:p>
        </p:txBody>
      </p:sp>
      <p:sp>
        <p:nvSpPr>
          <p:cNvPr id="199" name="Aligning incentives…"/>
          <p:cNvSpPr txBox="1"/>
          <p:nvPr>
            <p:ph type="body" sz="half" idx="1"/>
          </p:nvPr>
        </p:nvSpPr>
        <p:spPr>
          <a:xfrm>
            <a:off x="1038195" y="3611350"/>
            <a:ext cx="9779001" cy="8893784"/>
          </a:xfrm>
          <a:prstGeom prst="rect">
            <a:avLst/>
          </a:prstGeom>
        </p:spPr>
        <p:txBody>
          <a:bodyPr/>
          <a:lstStyle/>
          <a:p>
            <a:pPr marL="573023" indent="-573023" defTabSz="2292038">
              <a:spcBef>
                <a:spcPts val="4200"/>
              </a:spcBef>
              <a:defRPr sz="4512"/>
            </a:pPr>
            <a:r>
              <a:t>Aligning incentives </a:t>
            </a:r>
          </a:p>
          <a:p>
            <a:pPr marL="573023" indent="-573023" defTabSz="2292038">
              <a:spcBef>
                <a:spcPts val="4200"/>
              </a:spcBef>
              <a:defRPr sz="4512"/>
            </a:pPr>
            <a:r>
              <a:t>Work patterns and workload </a:t>
            </a:r>
          </a:p>
          <a:p>
            <a:pPr marL="573023" indent="-573023" defTabSz="2292038">
              <a:spcBef>
                <a:spcPts val="4200"/>
              </a:spcBef>
              <a:defRPr sz="4512"/>
            </a:pPr>
            <a:r>
              <a:t>Financial flows </a:t>
            </a:r>
          </a:p>
          <a:p>
            <a:pPr marL="573023" indent="-573023" defTabSz="2292038">
              <a:spcBef>
                <a:spcPts val="4200"/>
              </a:spcBef>
              <a:defRPr sz="4512"/>
            </a:pPr>
            <a:r>
              <a:t>Rewards and penalties </a:t>
            </a:r>
          </a:p>
          <a:p>
            <a:pPr marL="573023" indent="-573023" defTabSz="2292038">
              <a:spcBef>
                <a:spcPts val="4200"/>
              </a:spcBef>
              <a:defRPr sz="4512"/>
            </a:pPr>
            <a:r>
              <a:t>Boundaries and hand offs </a:t>
            </a:r>
          </a:p>
          <a:p>
            <a:pPr marL="573023" indent="-573023" defTabSz="2292038">
              <a:spcBef>
                <a:spcPts val="4200"/>
              </a:spcBef>
              <a:defRPr sz="4512"/>
            </a:pPr>
            <a:r>
              <a:t>Now v then</a:t>
            </a:r>
          </a:p>
          <a:p>
            <a:pPr marL="573023" indent="-573023" defTabSz="2292038">
              <a:spcBef>
                <a:spcPts val="4200"/>
              </a:spcBef>
              <a:defRPr sz="4512"/>
            </a:pPr>
            <a:r>
              <a:t>Here v there</a:t>
            </a:r>
          </a:p>
          <a:p>
            <a:pPr marL="573023" indent="-573023" defTabSz="2292038">
              <a:spcBef>
                <a:spcPts val="4200"/>
              </a:spcBef>
              <a:defRPr sz="4512"/>
            </a:pPr>
            <a:r>
              <a:t>Common purpose/partnerships</a:t>
            </a:r>
          </a:p>
        </p:txBody>
      </p:sp>
      <p:pic>
        <p:nvPicPr>
          <p:cNvPr id="200" name="Hot-air balloons viewed from below against a blue sky" descr="Hot-air balloons viewed from below against a blue sky"/>
          <p:cNvPicPr>
            <a:picLocks noChangeAspect="1"/>
          </p:cNvPicPr>
          <p:nvPr>
            <p:ph type="pic" idx="22"/>
          </p:nvPr>
        </p:nvPicPr>
        <p:blipFill>
          <a:blip r:embed="rId2">
            <a:extLst/>
          </a:blip>
          <a:srcRect l="11168" t="0" r="23742" b="0"/>
          <a:stretch>
            <a:fillRect/>
          </a:stretch>
        </p:blipFill>
        <p:spPr>
          <a:xfrm>
            <a:off x="12191999" y="1263848"/>
            <a:ext cx="10916874" cy="11188205"/>
          </a:xfrm>
          <a:prstGeom prst="rect">
            <a:avLst/>
          </a:prstGeom>
        </p:spPr>
      </p:pic>
      <p:sp>
        <p:nvSpPr>
          <p:cNvPr id="201" name="Mechanisms"/>
          <p:cNvSpPr txBox="1"/>
          <p:nvPr>
            <p:ph type="title"/>
          </p:nvPr>
        </p:nvSpPr>
        <p:spPr>
          <a:xfrm>
            <a:off x="1206500" y="663977"/>
            <a:ext cx="9779000" cy="1435101"/>
          </a:xfrm>
          <a:prstGeom prst="rect">
            <a:avLst/>
          </a:prstGeom>
        </p:spPr>
        <p:txBody>
          <a:bodyPr/>
          <a:lstStyle/>
          <a:p>
            <a:pPr/>
            <a:r>
              <a:t>Mechanisms  </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3" name="Developing New Mechanisms"/>
          <p:cNvSpPr txBox="1"/>
          <p:nvPr>
            <p:ph type="title" idx="4294967295"/>
          </p:nvPr>
        </p:nvSpPr>
        <p:spPr>
          <a:xfrm>
            <a:off x="622566" y="102386"/>
            <a:ext cx="13139235" cy="1396443"/>
          </a:xfrm>
          <a:prstGeom prst="rect">
            <a:avLst/>
          </a:prstGeom>
        </p:spPr>
        <p:txBody>
          <a:bodyPr lIns="101600" tIns="101600" rIns="101600" bIns="101600"/>
          <a:lstStyle>
            <a:lvl1pPr defTabSz="2145738">
              <a:defRPr spc="-149" sz="7480"/>
            </a:lvl1pPr>
          </a:lstStyle>
          <a:p>
            <a:pPr/>
            <a:r>
              <a:t>Developing New Mechanisms  </a:t>
            </a:r>
          </a:p>
        </p:txBody>
      </p:sp>
      <p:sp>
        <p:nvSpPr>
          <p:cNvPr id="204" name="Aligning the financial, regulatory and workforce incentives (recruitment, retention, team working)…"/>
          <p:cNvSpPr txBox="1"/>
          <p:nvPr>
            <p:ph type="body" idx="4294967295"/>
          </p:nvPr>
        </p:nvSpPr>
        <p:spPr>
          <a:xfrm>
            <a:off x="427689" y="1441030"/>
            <a:ext cx="14320678" cy="11467291"/>
          </a:xfrm>
          <a:prstGeom prst="rect">
            <a:avLst/>
          </a:prstGeom>
        </p:spPr>
        <p:txBody>
          <a:bodyPr lIns="101600" tIns="101600" rIns="101600" bIns="101600"/>
          <a:lstStyle/>
          <a:p>
            <a:pPr marL="469391" indent="-469391" defTabSz="2048204">
              <a:spcBef>
                <a:spcPts val="3700"/>
              </a:spcBef>
              <a:defRPr sz="3696"/>
            </a:pPr>
            <a:r>
              <a:t>Aligning the financial, regulatory and workforce incentives (recruitment, retention, team working)</a:t>
            </a:r>
          </a:p>
          <a:p>
            <a:pPr marL="469391" indent="-469391" defTabSz="2048204">
              <a:spcBef>
                <a:spcPts val="3700"/>
              </a:spcBef>
              <a:defRPr sz="3696"/>
            </a:pPr>
            <a:r>
              <a:t>Using data to target resources to greatest need (links with registration issues) and ensuring everyone has a shared version of the truth (impacts on behaviours) </a:t>
            </a:r>
          </a:p>
          <a:p>
            <a:pPr marL="469391" indent="-469391" defTabSz="2048204">
              <a:spcBef>
                <a:spcPts val="3700"/>
              </a:spcBef>
              <a:defRPr sz="3696"/>
            </a:pPr>
            <a:r>
              <a:t>Recognising the importance of scale and formal collaboration</a:t>
            </a:r>
          </a:p>
          <a:p>
            <a:pPr marL="469391" indent="-469391" defTabSz="2048204">
              <a:spcBef>
                <a:spcPts val="3700"/>
              </a:spcBef>
              <a:defRPr sz="3696"/>
            </a:pPr>
            <a:r>
              <a:t>Setting standards for the earlier parts of the pathway and being prepared to do this constructively and in a learning context </a:t>
            </a:r>
          </a:p>
          <a:p>
            <a:pPr marL="469391" indent="-469391" defTabSz="2048204">
              <a:spcBef>
                <a:spcPts val="3700"/>
              </a:spcBef>
              <a:defRPr sz="3696"/>
            </a:pPr>
            <a:r>
              <a:t>Disproportionate investment - access to agile capital and public private investment partnerships </a:t>
            </a:r>
          </a:p>
          <a:p>
            <a:pPr marL="469391" indent="-469391" defTabSz="2048204">
              <a:spcBef>
                <a:spcPts val="3700"/>
              </a:spcBef>
              <a:defRPr sz="3696"/>
            </a:pPr>
            <a:r>
              <a:t>Making the adoption of new technology easier</a:t>
            </a:r>
          </a:p>
          <a:p>
            <a:pPr marL="469391" indent="-469391" defTabSz="2048204">
              <a:spcBef>
                <a:spcPts val="3700"/>
              </a:spcBef>
              <a:defRPr sz="3696"/>
            </a:pPr>
            <a:r>
              <a:t>Adopting shared care as a fundamental first step of the pathway with systematic processes to deliver it</a:t>
            </a:r>
          </a:p>
          <a:p>
            <a:pPr marL="469391" indent="-469391" defTabSz="2048204">
              <a:spcBef>
                <a:spcPts val="3700"/>
              </a:spcBef>
              <a:defRPr sz="4032"/>
            </a:pPr>
            <a:r>
              <a:rPr sz="3696"/>
              <a:t>Engaging with the community based voluntary and </a:t>
            </a:r>
            <a:r>
              <a:t>social enterprise sector </a:t>
            </a:r>
          </a:p>
        </p:txBody>
      </p:sp>
      <p:sp>
        <p:nvSpPr>
          <p:cNvPr id="205" name="Changing our operating model and business processes"/>
          <p:cNvSpPr txBox="1"/>
          <p:nvPr/>
        </p:nvSpPr>
        <p:spPr>
          <a:xfrm>
            <a:off x="14544099" y="244527"/>
            <a:ext cx="9107715" cy="2137514"/>
          </a:xfrm>
          <a:prstGeom prst="rect">
            <a:avLst/>
          </a:prstGeom>
          <a:ln w="12700">
            <a:miter lim="400000"/>
          </a:ln>
          <a:extLst>
            <a:ext uri="{C572A759-6A51-4108-AA02-DFA0A04FC94B}">
              <ma14:wrappingTextBoxFlag xmlns:ma14="http://schemas.microsoft.com/office/mac/drawingml/2011/main" val="1"/>
            </a:ext>
          </a:extLst>
        </p:spPr>
        <p:txBody>
          <a:bodyPr tIns="91439" bIns="91439">
            <a:normAutofit fontScale="100000" lnSpcReduction="0"/>
          </a:bodyPr>
          <a:lstStyle>
            <a:lvl1pPr algn="l" defTabSz="709930">
              <a:defRPr b="1" sz="4730">
                <a:solidFill>
                  <a:srgbClr val="000000"/>
                </a:solidFill>
              </a:defRPr>
            </a:lvl1pPr>
          </a:lstStyle>
          <a:p>
            <a:pPr/>
            <a:r>
              <a:t>Changing our operating model and business processes   </a:t>
            </a:r>
          </a:p>
        </p:txBody>
      </p:sp>
      <p:pic>
        <p:nvPicPr>
          <p:cNvPr id="206" name="Hot-air balloons viewed from below against a blue sky" descr="Hot-air balloons viewed from below against a blue sky"/>
          <p:cNvPicPr>
            <a:picLocks noChangeAspect="1"/>
          </p:cNvPicPr>
          <p:nvPr/>
        </p:nvPicPr>
        <p:blipFill>
          <a:blip r:embed="rId2">
            <a:extLst/>
          </a:blip>
          <a:srcRect l="22309" t="0" r="12901" b="0"/>
          <a:stretch>
            <a:fillRect/>
          </a:stretch>
        </p:blipFill>
        <p:spPr>
          <a:xfrm>
            <a:off x="14805357" y="2527298"/>
            <a:ext cx="8585263" cy="8798643"/>
          </a:xfrm>
          <a:prstGeom prst="rect">
            <a:avLst/>
          </a:prstGeom>
          <a:ln w="12700">
            <a:miter lim="400000"/>
          </a:ln>
        </p:spPr>
      </p:pic>
      <p:pic>
        <p:nvPicPr>
          <p:cNvPr id="207" name="Hot-air balloons viewed from below against a blue sky" descr="Hot-air balloons viewed from below against a blue sky"/>
          <p:cNvPicPr>
            <a:picLocks noChangeAspect="1"/>
          </p:cNvPicPr>
          <p:nvPr/>
        </p:nvPicPr>
        <p:blipFill>
          <a:blip r:embed="rId2">
            <a:extLst/>
          </a:blip>
          <a:srcRect l="22309" t="0" r="12901" b="0"/>
          <a:stretch>
            <a:fillRect/>
          </a:stretch>
        </p:blipFill>
        <p:spPr>
          <a:xfrm>
            <a:off x="25358908" y="3526835"/>
            <a:ext cx="20858838" cy="21377270"/>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9" name="Effect of the Primary Care Quality and Outcomes and Hospitalisation and admissions"/>
          <p:cNvSpPr txBox="1"/>
          <p:nvPr>
            <p:ph type="title"/>
          </p:nvPr>
        </p:nvSpPr>
        <p:spPr>
          <a:xfrm>
            <a:off x="3421482" y="162104"/>
            <a:ext cx="8588595" cy="2253831"/>
          </a:xfrm>
          <a:prstGeom prst="rect">
            <a:avLst/>
          </a:prstGeom>
        </p:spPr>
        <p:txBody>
          <a:bodyPr>
            <a:normAutofit fontScale="100000" lnSpcReduction="0"/>
          </a:bodyPr>
          <a:lstStyle>
            <a:lvl1pPr defTabSz="768095">
              <a:defRPr sz="4368"/>
            </a:lvl1pPr>
          </a:lstStyle>
          <a:p>
            <a:pPr/>
            <a:r>
              <a:t>Effect of the Primary Care Quality and Outcomes and Hospitalisation and admissions</a:t>
            </a:r>
          </a:p>
        </p:txBody>
      </p:sp>
      <p:pic>
        <p:nvPicPr>
          <p:cNvPr id="210" name="image4.pdf" descr="image4.pdf"/>
          <p:cNvPicPr>
            <a:picLocks noChangeAspect="1"/>
          </p:cNvPicPr>
          <p:nvPr/>
        </p:nvPicPr>
        <p:blipFill>
          <a:blip r:embed="rId2">
            <a:extLst/>
          </a:blip>
          <a:stretch>
            <a:fillRect/>
          </a:stretch>
        </p:blipFill>
        <p:spPr>
          <a:xfrm>
            <a:off x="3259031" y="2605669"/>
            <a:ext cx="15136969" cy="11079211"/>
          </a:xfrm>
          <a:prstGeom prst="rect">
            <a:avLst/>
          </a:prstGeom>
          <a:ln w="12700">
            <a:miter lim="400000"/>
          </a:ln>
        </p:spPr>
      </p:pic>
      <p:sp>
        <p:nvSpPr>
          <p:cNvPr id="211" name="This chart shows the impact of introducing quality incentives for primary care clinicians to manage chronic conditions, thereby reducing hospital admissions. But GPs didn’t receive major benefit of this, rather hospitals were the main beneficiaries due t"/>
          <p:cNvSpPr/>
          <p:nvPr/>
        </p:nvSpPr>
        <p:spPr>
          <a:xfrm>
            <a:off x="15673420" y="463020"/>
            <a:ext cx="8071943" cy="5353854"/>
          </a:xfrm>
          <a:prstGeom prst="roundRect">
            <a:avLst>
              <a:gd name="adj" fmla="val 5004"/>
            </a:avLst>
          </a:prstGeom>
          <a:blipFill>
            <a:blip r:embed="rId3"/>
          </a:blipFill>
          <a:ln w="12700">
            <a:miter lim="400000"/>
          </a:ln>
          <a:effectLst>
            <a:outerShdw sx="100000" sy="100000" kx="0" ky="0" algn="b" rotWithShape="0" blurRad="63500" dist="12700" dir="0">
              <a:srgbClr val="000000">
                <a:alpha val="50000"/>
              </a:srgbClr>
            </a:outerShdw>
          </a:effectLst>
          <a:extLst>
            <a:ext uri="{C572A759-6A51-4108-AA02-DFA0A04FC94B}">
              <ma14:wrappingTextBoxFlag xmlns:ma14="http://schemas.microsoft.com/office/mac/drawingml/2011/main" val="1"/>
            </a:ext>
          </a:extLst>
        </p:spPr>
        <p:txBody>
          <a:bodyPr lIns="71437" tIns="71437" rIns="71437" bIns="71437" anchor="ctr"/>
          <a:lstStyle>
            <a:lvl1pPr defTabSz="821531">
              <a:defRPr b="1" sz="3800">
                <a:solidFill>
                  <a:srgbClr val="FFFFFF"/>
                </a:solidFill>
                <a:latin typeface="Helvetica"/>
                <a:ea typeface="Helvetica"/>
                <a:cs typeface="Helvetica"/>
                <a:sym typeface="Helvetica"/>
              </a:defRPr>
            </a:lvl1pPr>
          </a:lstStyle>
          <a:p>
            <a:pPr>
              <a:defRPr b="0" sz="3200">
                <a:latin typeface="Helvetica Light"/>
                <a:ea typeface="Helvetica Light"/>
                <a:cs typeface="Helvetica Light"/>
                <a:sym typeface="Helvetica Light"/>
              </a:defRPr>
            </a:pPr>
            <a:r>
              <a:rPr b="1" sz="3800">
                <a:latin typeface="Helvetica"/>
                <a:ea typeface="Helvetica"/>
                <a:cs typeface="Helvetica"/>
                <a:sym typeface="Helvetica"/>
              </a:rPr>
              <a:t>This chart shows the impact of introducing quality incentives for primary care clinicians to manage chronic conditions, thereby reducing hospital admissions. But GPs didn’t receive major benefit of this, rather hospitals were the main beneficiaries due to tariffs </a:t>
            </a:r>
          </a:p>
        </p:txBody>
      </p:sp>
      <p:sp>
        <p:nvSpPr>
          <p:cNvPr id="212" name="NHS UK data"/>
          <p:cNvSpPr/>
          <p:nvPr/>
        </p:nvSpPr>
        <p:spPr>
          <a:xfrm>
            <a:off x="3615092" y="12151981"/>
            <a:ext cx="3897733" cy="1093355"/>
          </a:xfrm>
          <a:prstGeom prst="roundRect">
            <a:avLst>
              <a:gd name="adj" fmla="val 24502"/>
            </a:avLst>
          </a:prstGeom>
          <a:solidFill>
            <a:srgbClr val="34A5DA"/>
          </a:solidFill>
          <a:ln w="12700">
            <a:miter lim="400000"/>
          </a:ln>
          <a:extLst>
            <a:ext uri="{C572A759-6A51-4108-AA02-DFA0A04FC94B}">
              <ma14:wrappingTextBoxFlag xmlns:ma14="http://schemas.microsoft.com/office/mac/drawingml/2011/main" val="1"/>
            </a:ext>
          </a:extLst>
        </p:spPr>
        <p:txBody>
          <a:bodyPr lIns="71437" tIns="71437" rIns="71437" bIns="71437" anchor="ctr"/>
          <a:lstStyle>
            <a:lvl1pPr defTabSz="821531">
              <a:lnSpc>
                <a:spcPct val="80000"/>
              </a:lnSpc>
              <a:defRPr cap="all" sz="3800">
                <a:solidFill>
                  <a:srgbClr val="FFFFFF"/>
                </a:solidFill>
                <a:latin typeface="DIN Condensed Bold"/>
                <a:ea typeface="DIN Condensed Bold"/>
                <a:cs typeface="DIN Condensed Bold"/>
                <a:sym typeface="DIN Condensed Bold"/>
              </a:defRPr>
            </a:lvl1pPr>
          </a:lstStyle>
          <a:p>
            <a:pPr/>
            <a:r>
              <a:t>NHS UK data</a:t>
            </a:r>
          </a:p>
        </p:txBody>
      </p:sp>
      <p:sp>
        <p:nvSpPr>
          <p:cNvPr id="213" name="ACSC - Ambulatory Sensitive Conditions…"/>
          <p:cNvSpPr/>
          <p:nvPr/>
        </p:nvSpPr>
        <p:spPr>
          <a:xfrm>
            <a:off x="13236268" y="11920080"/>
            <a:ext cx="7920938" cy="1557156"/>
          </a:xfrm>
          <a:prstGeom prst="roundRect">
            <a:avLst>
              <a:gd name="adj" fmla="val 17204"/>
            </a:avLst>
          </a:prstGeom>
          <a:solidFill>
            <a:srgbClr val="0097EB">
              <a:alpha val="62000"/>
            </a:srgbClr>
          </a:solidFill>
          <a:ln w="12700">
            <a:miter lim="400000"/>
          </a:ln>
          <a:extLst>
            <a:ext uri="{C572A759-6A51-4108-AA02-DFA0A04FC94B}">
              <ma14:wrappingTextBoxFlag xmlns:ma14="http://schemas.microsoft.com/office/mac/drawingml/2011/main" val="1"/>
            </a:ext>
          </a:extLst>
        </p:spPr>
        <p:txBody>
          <a:bodyPr lIns="71437" tIns="71437" rIns="71437" bIns="71437" anchor="ctr"/>
          <a:lstStyle/>
          <a:p>
            <a:pPr defTabSz="821531">
              <a:defRPr sz="2600">
                <a:solidFill>
                  <a:srgbClr val="FFFFFF"/>
                </a:solidFill>
                <a:latin typeface="Avenir Heavy"/>
                <a:ea typeface="Avenir Heavy"/>
                <a:cs typeface="Avenir Heavy"/>
                <a:sym typeface="Avenir Heavy"/>
              </a:defRPr>
            </a:pPr>
            <a:r>
              <a:t>ACSC - Ambulatory Sensitive Conditions </a:t>
            </a:r>
          </a:p>
          <a:p>
            <a:pPr defTabSz="821531">
              <a:defRPr sz="2600">
                <a:solidFill>
                  <a:srgbClr val="FFFFFF"/>
                </a:solidFill>
                <a:latin typeface="Avenir Heavy"/>
                <a:ea typeface="Avenir Heavy"/>
                <a:cs typeface="Avenir Heavy"/>
                <a:sym typeface="Avenir Heavy"/>
              </a:defRPr>
            </a:pPr>
            <a:r>
              <a:t>QOF - Quality and Outcome Framework </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 name="Sustainable change"/>
          <p:cNvSpPr txBox="1"/>
          <p:nvPr>
            <p:ph type="body" idx="21"/>
          </p:nvPr>
        </p:nvSpPr>
        <p:spPr>
          <a:xfrm>
            <a:off x="1206500" y="2247900"/>
            <a:ext cx="9779000" cy="1214628"/>
          </a:xfrm>
          <a:prstGeom prst="rect">
            <a:avLst/>
          </a:prstGeom>
          <a:extLst>
            <a:ext uri="{C572A759-6A51-4108-AA02-DFA0A04FC94B}">
              <ma14:wrappingTextBoxFlag xmlns:ma14="http://schemas.microsoft.com/office/mac/drawingml/2011/main" val="1"/>
            </a:ext>
          </a:extLst>
        </p:spPr>
        <p:txBody>
          <a:bodyPr/>
          <a:lstStyle/>
          <a:p>
            <a:pPr/>
            <a:r>
              <a:t>Sustainable change   </a:t>
            </a:r>
          </a:p>
        </p:txBody>
      </p:sp>
      <p:sp>
        <p:nvSpPr>
          <p:cNvPr id="216" name="Action to reveal them…"/>
          <p:cNvSpPr txBox="1"/>
          <p:nvPr>
            <p:ph type="body" sz="half" idx="1"/>
          </p:nvPr>
        </p:nvSpPr>
        <p:spPr>
          <a:xfrm>
            <a:off x="1038195" y="3611350"/>
            <a:ext cx="9779001" cy="8893784"/>
          </a:xfrm>
          <a:prstGeom prst="rect">
            <a:avLst/>
          </a:prstGeom>
        </p:spPr>
        <p:txBody>
          <a:bodyPr/>
          <a:lstStyle/>
          <a:p>
            <a:pPr marL="566927" indent="-566927" defTabSz="2267655">
              <a:spcBef>
                <a:spcPts val="4100"/>
              </a:spcBef>
              <a:defRPr sz="4464"/>
            </a:pPr>
            <a:r>
              <a:t>Action to reveal them</a:t>
            </a:r>
          </a:p>
          <a:p>
            <a:pPr marL="566927" indent="-566927" defTabSz="2267655">
              <a:spcBef>
                <a:spcPts val="4100"/>
              </a:spcBef>
              <a:defRPr sz="4464"/>
            </a:pPr>
            <a:r>
              <a:t>Listening skills </a:t>
            </a:r>
          </a:p>
          <a:p>
            <a:pPr marL="566927" indent="-566927" defTabSz="2267655">
              <a:spcBef>
                <a:spcPts val="4100"/>
              </a:spcBef>
              <a:defRPr sz="4464"/>
            </a:pPr>
            <a:r>
              <a:t>Non judgemental attitude </a:t>
            </a:r>
          </a:p>
          <a:p>
            <a:pPr marL="566927" indent="-566927" defTabSz="2267655">
              <a:spcBef>
                <a:spcPts val="4100"/>
              </a:spcBef>
              <a:defRPr sz="4464"/>
            </a:pPr>
            <a:r>
              <a:t>Why is the most important question</a:t>
            </a:r>
          </a:p>
          <a:p>
            <a:pPr marL="566927" indent="-566927" defTabSz="2267655">
              <a:spcBef>
                <a:spcPts val="4100"/>
              </a:spcBef>
              <a:defRPr sz="4464"/>
            </a:pPr>
            <a:r>
              <a:t>Review and remind - constant questioning </a:t>
            </a:r>
          </a:p>
          <a:p>
            <a:pPr marL="566927" indent="-566927" defTabSz="2267655">
              <a:spcBef>
                <a:spcPts val="4100"/>
              </a:spcBef>
              <a:defRPr sz="4464"/>
            </a:pPr>
            <a:r>
              <a:t>Honesty and psychological safety </a:t>
            </a:r>
          </a:p>
          <a:p>
            <a:pPr marL="566927" indent="-566927" defTabSz="2267655">
              <a:spcBef>
                <a:spcPts val="4100"/>
              </a:spcBef>
              <a:defRPr sz="4464"/>
            </a:pPr>
            <a:r>
              <a:t>Mindsets start at home ….</a:t>
            </a:r>
          </a:p>
        </p:txBody>
      </p:sp>
      <p:pic>
        <p:nvPicPr>
          <p:cNvPr id="217" name="Hot-air balloons viewed from below against a blue sky" descr="Hot-air balloons viewed from below against a blue sky"/>
          <p:cNvPicPr>
            <a:picLocks noChangeAspect="1"/>
          </p:cNvPicPr>
          <p:nvPr>
            <p:ph type="pic" idx="22"/>
          </p:nvPr>
        </p:nvPicPr>
        <p:blipFill>
          <a:blip r:embed="rId2">
            <a:extLst/>
          </a:blip>
          <a:srcRect l="17491" t="0" r="17491" b="0"/>
          <a:stretch>
            <a:fillRect/>
          </a:stretch>
        </p:blipFill>
        <p:spPr>
          <a:xfrm>
            <a:off x="12192000" y="1263848"/>
            <a:ext cx="10916874" cy="11188205"/>
          </a:xfrm>
          <a:prstGeom prst="rect">
            <a:avLst/>
          </a:prstGeom>
        </p:spPr>
      </p:pic>
      <p:sp>
        <p:nvSpPr>
          <p:cNvPr id="218" name="Mindsets and culture"/>
          <p:cNvSpPr txBox="1"/>
          <p:nvPr>
            <p:ph type="title"/>
          </p:nvPr>
        </p:nvSpPr>
        <p:spPr>
          <a:xfrm>
            <a:off x="1206500" y="663977"/>
            <a:ext cx="9779000" cy="1435101"/>
          </a:xfrm>
          <a:prstGeom prst="rect">
            <a:avLst/>
          </a:prstGeom>
        </p:spPr>
        <p:txBody>
          <a:bodyPr/>
          <a:lstStyle>
            <a:lvl1pPr defTabSz="2267655">
              <a:defRPr spc="-158" sz="7905"/>
            </a:lvl1pPr>
          </a:lstStyle>
          <a:p>
            <a:pPr/>
            <a:r>
              <a:t>Mindsets and culture   </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 name="Challenge Existing Mindsets"/>
          <p:cNvSpPr txBox="1"/>
          <p:nvPr>
            <p:ph type="title" idx="4294967295"/>
          </p:nvPr>
        </p:nvSpPr>
        <p:spPr>
          <a:xfrm>
            <a:off x="439869" y="321623"/>
            <a:ext cx="13492450" cy="1615679"/>
          </a:xfrm>
          <a:prstGeom prst="rect">
            <a:avLst/>
          </a:prstGeom>
        </p:spPr>
        <p:txBody>
          <a:bodyPr lIns="101600" tIns="101600" rIns="101600" bIns="101600"/>
          <a:lstStyle>
            <a:lvl1pPr defTabSz="2292038">
              <a:defRPr spc="-159" sz="7990"/>
            </a:lvl1pPr>
          </a:lstStyle>
          <a:p>
            <a:pPr/>
            <a:r>
              <a:t>Challenge Existing Mindsets   </a:t>
            </a:r>
          </a:p>
        </p:txBody>
      </p:sp>
      <p:sp>
        <p:nvSpPr>
          <p:cNvPr id="221" name="Create a different view of our working world"/>
          <p:cNvSpPr txBox="1"/>
          <p:nvPr/>
        </p:nvSpPr>
        <p:spPr>
          <a:xfrm>
            <a:off x="14434483" y="488123"/>
            <a:ext cx="9314772" cy="3111900"/>
          </a:xfrm>
          <a:prstGeom prst="rect">
            <a:avLst/>
          </a:prstGeom>
          <a:ln w="12700">
            <a:miter lim="400000"/>
          </a:ln>
          <a:extLst>
            <a:ext uri="{C572A759-6A51-4108-AA02-DFA0A04FC94B}">
              <ma14:wrappingTextBoxFlag xmlns:ma14="http://schemas.microsoft.com/office/mac/drawingml/2011/main" val="1"/>
            </a:ext>
          </a:extLst>
        </p:spPr>
        <p:txBody>
          <a:bodyPr tIns="91439" bIns="91439">
            <a:normAutofit fontScale="100000" lnSpcReduction="0"/>
          </a:bodyPr>
          <a:lstStyle>
            <a:lvl1pPr algn="l" defTabSz="990600">
              <a:defRPr b="1" sz="6600">
                <a:solidFill>
                  <a:srgbClr val="000000"/>
                </a:solidFill>
              </a:defRPr>
            </a:lvl1pPr>
          </a:lstStyle>
          <a:p>
            <a:pPr/>
            <a:r>
              <a:t>Create a different view of our working world    </a:t>
            </a:r>
          </a:p>
        </p:txBody>
      </p:sp>
      <p:sp>
        <p:nvSpPr>
          <p:cNvPr id="222" name="Challenge the long-standing power base of secondary over primary; specialist over generalist…"/>
          <p:cNvSpPr txBox="1"/>
          <p:nvPr>
            <p:ph type="body" idx="4294967295"/>
          </p:nvPr>
        </p:nvSpPr>
        <p:spPr>
          <a:xfrm>
            <a:off x="920972" y="1646034"/>
            <a:ext cx="13163594" cy="11659860"/>
          </a:xfrm>
          <a:prstGeom prst="rect">
            <a:avLst/>
          </a:prstGeom>
        </p:spPr>
        <p:txBody>
          <a:bodyPr lIns="101600" tIns="101600" rIns="101600" bIns="101600"/>
          <a:lstStyle/>
          <a:p>
            <a:pPr marL="487680" indent="-487680" defTabSz="1950671">
              <a:spcBef>
                <a:spcPts val="3600"/>
              </a:spcBef>
              <a:defRPr sz="3840"/>
            </a:pPr>
            <a:r>
              <a:t>Challenge the long-standing power base of secondary over primary; specialist over generalist </a:t>
            </a:r>
          </a:p>
          <a:p>
            <a:pPr marL="487680" indent="-487680" defTabSz="1950671">
              <a:spcBef>
                <a:spcPts val="3600"/>
              </a:spcBef>
              <a:defRPr sz="3840"/>
            </a:pPr>
            <a:r>
              <a:t>Remember the principles of holistic care (Alma-Ata declaration) - physical, mental and social - challenge purely biomedical model </a:t>
            </a:r>
          </a:p>
          <a:p>
            <a:pPr marL="487680" indent="-487680" defTabSz="1950671">
              <a:spcBef>
                <a:spcPts val="3600"/>
              </a:spcBef>
              <a:defRPr sz="3840"/>
            </a:pPr>
            <a:r>
              <a:t>Challenge paternalistic and maternalistic approaches to healthcare but develop the ‘meeting of experts’ concept </a:t>
            </a:r>
          </a:p>
          <a:p>
            <a:pPr marL="487680" indent="-487680" defTabSz="1950671">
              <a:spcBef>
                <a:spcPts val="3600"/>
              </a:spcBef>
              <a:defRPr sz="3840"/>
            </a:pPr>
            <a:r>
              <a:t>Clinical and care professional empowerment</a:t>
            </a:r>
          </a:p>
          <a:p>
            <a:pPr marL="487680" indent="-487680" defTabSz="1950671">
              <a:spcBef>
                <a:spcPts val="3600"/>
              </a:spcBef>
              <a:defRPr sz="3840"/>
            </a:pPr>
            <a:r>
              <a:t>We should discriminate based on need…. (Informed by data - if we are really serious about equity and fairness and safe care)</a:t>
            </a:r>
          </a:p>
          <a:p>
            <a:pPr marL="487680" indent="-487680" defTabSz="1950671">
              <a:spcBef>
                <a:spcPts val="3600"/>
              </a:spcBef>
              <a:defRPr sz="3840"/>
            </a:pPr>
            <a:r>
              <a:t>From reactive to proactive; volume to value (eg QOF)</a:t>
            </a:r>
          </a:p>
          <a:p>
            <a:pPr marL="487680" indent="-487680" defTabSz="1950671">
              <a:spcBef>
                <a:spcPts val="3600"/>
              </a:spcBef>
              <a:defRPr sz="3840"/>
            </a:pPr>
            <a:r>
              <a:t>Develop and promote leaders who understand vulnerability, humility and empowerment as tools of great leadership - the keys to system governance &amp; leadership </a:t>
            </a:r>
          </a:p>
        </p:txBody>
      </p:sp>
      <p:pic>
        <p:nvPicPr>
          <p:cNvPr id="223" name="Hot-air balloons viewed from below against a blue sky" descr="Hot-air balloons viewed from below against a blue sky"/>
          <p:cNvPicPr>
            <a:picLocks noChangeAspect="1"/>
          </p:cNvPicPr>
          <p:nvPr/>
        </p:nvPicPr>
        <p:blipFill>
          <a:blip r:embed="rId2">
            <a:extLst/>
          </a:blip>
          <a:srcRect l="22309" t="0" r="12901" b="0"/>
          <a:stretch>
            <a:fillRect/>
          </a:stretch>
        </p:blipFill>
        <p:spPr>
          <a:xfrm>
            <a:off x="14717887" y="3141297"/>
            <a:ext cx="8114605" cy="8316287"/>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30_BasicColor">
  <a:themeElements>
    <a:clrScheme name="30_BasicColor">
      <a:dk1>
        <a:srgbClr val="5E5E5E"/>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