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notesSlides/notesSlide1.xml" ContentType="application/vnd.openxmlformats-officedocument.presentationml.notesSlide+xml"/>
  <Override PartName="/ppt/notesSlides/notesSlide2.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97" name="Shape 197"/>
          <p:cNvSpPr/>
          <p:nvPr>
            <p:ph type="sldImg"/>
          </p:nvPr>
        </p:nvSpPr>
        <p:spPr>
          <a:xfrm>
            <a:off x="1143000" y="685800"/>
            <a:ext cx="4572000" cy="3429000"/>
          </a:xfrm>
          <a:prstGeom prst="rect">
            <a:avLst/>
          </a:prstGeom>
        </p:spPr>
        <p:txBody>
          <a:bodyPr/>
          <a:lstStyle/>
          <a:p>
            <a:pPr/>
          </a:p>
        </p:txBody>
      </p:sp>
      <p:sp>
        <p:nvSpPr>
          <p:cNvPr id="198" name="Shape 198"/>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8" name="Shape 268"/>
          <p:cNvSpPr/>
          <p:nvPr>
            <p:ph type="sldImg"/>
          </p:nvPr>
        </p:nvSpPr>
        <p:spPr>
          <a:prstGeom prst="rect">
            <a:avLst/>
          </a:prstGeom>
        </p:spPr>
        <p:txBody>
          <a:bodyPr/>
          <a:lstStyle/>
          <a:p>
            <a:pPr/>
          </a:p>
        </p:txBody>
      </p:sp>
      <p:sp>
        <p:nvSpPr>
          <p:cNvPr id="269" name="Shape 269"/>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a:r>
              <a:t>Composite Quality Score over time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7" name="Shape 287"/>
          <p:cNvSpPr/>
          <p:nvPr>
            <p:ph type="sldImg"/>
          </p:nvPr>
        </p:nvSpPr>
        <p:spPr>
          <a:prstGeom prst="rect">
            <a:avLst/>
          </a:prstGeom>
        </p:spPr>
        <p:txBody>
          <a:bodyPr/>
          <a:lstStyle/>
          <a:p>
            <a:pPr/>
          </a:p>
        </p:txBody>
      </p:sp>
      <p:sp>
        <p:nvSpPr>
          <p:cNvPr id="288" name="Shape 288"/>
          <p:cNvSpPr/>
          <p:nvPr>
            <p:ph type="body" sz="quarter" idx="1"/>
          </p:nvPr>
        </p:nvSpPr>
        <p:spPr>
          <a:prstGeom prst="rect">
            <a:avLst/>
          </a:prstGeom>
        </p:spPr>
        <p:txBody>
          <a:bodyPr/>
          <a:lstStyle/>
          <a:p>
            <a:pPr defTabSz="914400">
              <a:lnSpc>
                <a:spcPct val="100000"/>
              </a:lnSpc>
              <a:spcBef>
                <a:spcPts val="400"/>
              </a:spcBef>
              <a:defRPr sz="1200">
                <a:latin typeface="Calibri"/>
                <a:ea typeface="Calibri"/>
                <a:cs typeface="Calibri"/>
                <a:sym typeface="Calibri"/>
              </a:defRPr>
            </a:pPr>
            <a:r>
              <a:t>Paper: The cost-effectiveness of using financial incentives to improve provider quality: a framework and application (Health Econ. (2013) DOI: 10.1002/hec)</a:t>
            </a:r>
            <a:endParaRPr sz="2200"/>
          </a:p>
          <a:p>
            <a:pPr defTabSz="914400">
              <a:lnSpc>
                <a:spcPct val="100000"/>
              </a:lnSpc>
              <a:spcBef>
                <a:spcPts val="400"/>
              </a:spcBef>
              <a:defRPr sz="1200">
                <a:latin typeface="Calibri"/>
                <a:ea typeface="Calibri"/>
                <a:cs typeface="Calibri"/>
                <a:sym typeface="Calibri"/>
              </a:defRPr>
            </a:pPr>
            <a:endParaRPr sz="2200"/>
          </a:p>
          <a:p>
            <a:pPr defTabSz="914400">
              <a:lnSpc>
                <a:spcPct val="100000"/>
              </a:lnSpc>
              <a:defRPr sz="1200">
                <a:latin typeface="Calibri"/>
                <a:ea typeface="Calibri"/>
                <a:cs typeface="Calibri"/>
                <a:sym typeface="Calibri"/>
              </a:defRPr>
            </a:pPr>
            <a:r>
              <a:t>Readmission rates are unchanged.</a:t>
            </a:r>
            <a:endParaRPr sz="2200"/>
          </a:p>
          <a:p>
            <a:pPr defTabSz="914400">
              <a:lnSpc>
                <a:spcPct val="100000"/>
              </a:lnSpc>
              <a:defRPr sz="1200">
                <a:latin typeface="Calibri"/>
                <a:ea typeface="Calibri"/>
                <a:cs typeface="Calibri"/>
                <a:sym typeface="Calibri"/>
              </a:defRPr>
            </a:pPr>
            <a:r>
              <a:t>NICE explanation of QALY: http://www.nice.org.uk/newsroom/features/measuringeffectivenessandcosteffectivenesstheqaly.jsp </a:t>
            </a:r>
            <a:endParaRPr sz="2200"/>
          </a:p>
          <a:p>
            <a:pPr defTabSz="914400">
              <a:lnSpc>
                <a:spcPct val="100000"/>
              </a:lnSpc>
              <a:defRPr sz="1200">
                <a:latin typeface="Calibri"/>
                <a:ea typeface="Calibri"/>
                <a:cs typeface="Calibri"/>
                <a:sym typeface="Calibri"/>
              </a:defRPr>
            </a:pPr>
            <a:endParaRPr sz="2200"/>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bg>
      <p:bgPr>
        <a:solidFill>
          <a:srgbClr val="003462"/>
        </a:solidFill>
      </p:bgPr>
    </p:bg>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47162"/>
            <a:ext cx="21971003" cy="636979"/>
          </a:xfrm>
          <a:prstGeom prst="rect">
            <a:avLst/>
          </a:prstGeom>
        </p:spPr>
        <p:txBody>
          <a:bodyPr lIns="45719" tIns="45719" rIns="45719" bIns="45719"/>
          <a:lstStyle>
            <a:lvl1pPr marL="0" indent="0" defTabSz="825500">
              <a:lnSpc>
                <a:spcPct val="100000"/>
              </a:lnSpc>
              <a:spcBef>
                <a:spcPts val="0"/>
              </a:spcBef>
              <a:buSzTx/>
              <a:buNone/>
              <a:defRPr b="1" sz="3600">
                <a:solidFill>
                  <a:srgbClr val="FFFFFF"/>
                </a:solidFill>
              </a:defRPr>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solidFill>
                  <a:srgbClr val="FFFFFF"/>
                </a:solidFill>
              </a:defRPr>
            </a:lvl1pPr>
          </a:lstStyle>
          <a:p>
            <a:pPr/>
            <a:r>
              <a:t>Presentation Title</a:t>
            </a:r>
          </a:p>
        </p:txBody>
      </p:sp>
      <p:sp>
        <p:nvSpPr>
          <p:cNvPr id="13" name="Body Level One…"/>
          <p:cNvSpPr txBox="1"/>
          <p:nvPr>
            <p:ph type="body" sz="quarter" idx="1" hasCustomPrompt="1"/>
          </p:nvPr>
        </p:nvSpPr>
        <p:spPr>
          <a:xfrm>
            <a:off x="1201342" y="7210490"/>
            <a:ext cx="21971001" cy="1905001"/>
          </a:xfrm>
          <a:prstGeom prst="rect">
            <a:avLst/>
          </a:prstGeom>
        </p:spPr>
        <p:txBody>
          <a:bodyPr/>
          <a:lstStyle>
            <a:lvl1pPr marL="0" indent="0" defTabSz="825500">
              <a:lnSpc>
                <a:spcPct val="100000"/>
              </a:lnSpc>
              <a:spcBef>
                <a:spcPts val="0"/>
              </a:spcBef>
              <a:buSzTx/>
              <a:buNone/>
              <a:defRPr b="1" sz="5500">
                <a:solidFill>
                  <a:schemeClr val="accent1"/>
                </a:solidFill>
              </a:defRPr>
            </a:lvl1pPr>
            <a:lvl2pPr marL="0" indent="457200" defTabSz="825500">
              <a:lnSpc>
                <a:spcPct val="100000"/>
              </a:lnSpc>
              <a:spcBef>
                <a:spcPts val="0"/>
              </a:spcBef>
              <a:buSzTx/>
              <a:buNone/>
              <a:defRPr b="1" sz="5500">
                <a:solidFill>
                  <a:schemeClr val="accent1"/>
                </a:solidFill>
              </a:defRPr>
            </a:lvl2pPr>
            <a:lvl3pPr marL="0" indent="914400" defTabSz="825500">
              <a:lnSpc>
                <a:spcPct val="100000"/>
              </a:lnSpc>
              <a:spcBef>
                <a:spcPts val="0"/>
              </a:spcBef>
              <a:buSzTx/>
              <a:buNone/>
              <a:defRPr b="1" sz="5500">
                <a:solidFill>
                  <a:schemeClr val="accent1"/>
                </a:solidFill>
              </a:defRPr>
            </a:lvl3pPr>
            <a:lvl4pPr marL="0" indent="1371600" defTabSz="825500">
              <a:lnSpc>
                <a:spcPct val="100000"/>
              </a:lnSpc>
              <a:spcBef>
                <a:spcPts val="0"/>
              </a:spcBef>
              <a:buSzTx/>
              <a:buNone/>
              <a:defRPr b="1" sz="5500">
                <a:solidFill>
                  <a:schemeClr val="accent1"/>
                </a:solidFill>
              </a:defRPr>
            </a:lvl4pPr>
            <a:lvl5pPr marL="0" indent="1828800" defTabSz="825500">
              <a:lnSpc>
                <a:spcPct val="100000"/>
              </a:lnSpc>
              <a:spcBef>
                <a:spcPts val="0"/>
              </a:spcBef>
              <a:buSzTx/>
              <a:buNone/>
              <a:defRPr b="1" sz="5500">
                <a:solidFill>
                  <a:schemeClr val="accent1"/>
                </a:solidFill>
              </a:defRPr>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solidFill>
                  <a:schemeClr val="accent1">
                    <a:hueOff val="114395"/>
                    <a:lumOff val="-24975"/>
                  </a:schemeClr>
                </a:solidFill>
              </a:defRPr>
            </a:lvl1pPr>
            <a:lvl2pPr marL="0" indent="457200" algn="ctr">
              <a:lnSpc>
                <a:spcPct val="80000"/>
              </a:lnSpc>
              <a:spcBef>
                <a:spcPts val="0"/>
              </a:spcBef>
              <a:buSzTx/>
              <a:buNone/>
              <a:defRPr b="1" spc="-250" sz="25000">
                <a:solidFill>
                  <a:schemeClr val="accent1">
                    <a:hueOff val="114395"/>
                    <a:lumOff val="-24975"/>
                  </a:schemeClr>
                </a:solidFill>
              </a:defRPr>
            </a:lvl2pPr>
            <a:lvl3pPr marL="0" indent="914400" algn="ctr">
              <a:lnSpc>
                <a:spcPct val="80000"/>
              </a:lnSpc>
              <a:spcBef>
                <a:spcPts val="0"/>
              </a:spcBef>
              <a:buSzTx/>
              <a:buNone/>
              <a:defRPr b="1" spc="-250" sz="25000">
                <a:solidFill>
                  <a:schemeClr val="accent1">
                    <a:hueOff val="114395"/>
                    <a:lumOff val="-24975"/>
                  </a:schemeClr>
                </a:solidFill>
              </a:defRPr>
            </a:lvl3pPr>
            <a:lvl4pPr marL="0" indent="1371600" algn="ctr">
              <a:lnSpc>
                <a:spcPct val="80000"/>
              </a:lnSpc>
              <a:spcBef>
                <a:spcPts val="0"/>
              </a:spcBef>
              <a:buSzTx/>
              <a:buNone/>
              <a:defRPr b="1" spc="-250" sz="25000">
                <a:solidFill>
                  <a:schemeClr val="accent1">
                    <a:hueOff val="114395"/>
                    <a:lumOff val="-24975"/>
                  </a:schemeClr>
                </a:solidFill>
              </a:defRPr>
            </a:lvl4pPr>
            <a:lvl5pPr marL="0" indent="1828800" algn="ctr">
              <a:lnSpc>
                <a:spcPct val="80000"/>
              </a:lnSpc>
              <a:spcBef>
                <a:spcPts val="0"/>
              </a:spcBef>
              <a:buSzTx/>
              <a:buNone/>
              <a:defRPr b="1" spc="-250" sz="25000">
                <a:solidFill>
                  <a:schemeClr val="accent1">
                    <a:hueOff val="114395"/>
                    <a:lumOff val="-24975"/>
                  </a:schemeClr>
                </a:solidFill>
              </a:defRPr>
            </a:lvl5pPr>
          </a:lstStyle>
          <a:p>
            <a:pPr/>
            <a:r>
              <a:t>100%</a:t>
            </a:r>
          </a:p>
          <a:p>
            <a:pPr lvl="1"/>
            <a:r>
              <a:t/>
            </a:r>
          </a:p>
          <a:p>
            <a:pPr lvl="2"/>
            <a:r>
              <a:t/>
            </a:r>
          </a:p>
          <a:p>
            <a:pPr lvl="3"/>
            <a:r>
              <a:t/>
            </a:r>
          </a:p>
          <a:p>
            <a:pPr lvl="4"/>
            <a:r>
              <a:t/>
            </a:r>
          </a:p>
        </p:txBody>
      </p:sp>
      <p:sp>
        <p:nvSpPr>
          <p:cNvPr id="107"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Attribution"/>
          <p:cNvSpPr txBox="1"/>
          <p:nvPr>
            <p:ph type="body" sz="quarter" idx="21" hasCustomPrompt="1"/>
          </p:nvPr>
        </p:nvSpPr>
        <p:spPr>
          <a:xfrm>
            <a:off x="2480825" y="10675453"/>
            <a:ext cx="201492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1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1pPr>
            <a:lvl2pPr marL="638923" indent="-127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2pPr>
            <a:lvl3pPr marL="638923" indent="4445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3pPr>
            <a:lvl4pPr marL="638923" indent="9017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4pPr>
            <a:lvl5pPr marL="638923" indent="13589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Hot-air balloons viewed from below against a blue sky"/>
          <p:cNvSpPr/>
          <p:nvPr>
            <p:ph type="pic" sz="quarter" idx="21"/>
          </p:nvPr>
        </p:nvSpPr>
        <p:spPr>
          <a:xfrm>
            <a:off x="15436504" y="1270000"/>
            <a:ext cx="8167167" cy="5422900"/>
          </a:xfrm>
          <a:prstGeom prst="rect">
            <a:avLst/>
          </a:prstGeom>
        </p:spPr>
        <p:txBody>
          <a:bodyPr lIns="91439" tIns="45719" rIns="91439" bIns="45719">
            <a:noAutofit/>
          </a:bodyPr>
          <a:lstStyle/>
          <a:p>
            <a:pPr/>
          </a:p>
        </p:txBody>
      </p:sp>
      <p:sp>
        <p:nvSpPr>
          <p:cNvPr id="125" name="Close-up of the top of a hot-air balloon viewed from above"/>
          <p:cNvSpPr/>
          <p:nvPr>
            <p:ph type="pic" sz="quarter" idx="22"/>
          </p:nvPr>
        </p:nvSpPr>
        <p:spPr>
          <a:xfrm>
            <a:off x="15461772" y="7085972"/>
            <a:ext cx="8148414" cy="5432276"/>
          </a:xfrm>
          <a:prstGeom prst="rect">
            <a:avLst/>
          </a:prstGeom>
        </p:spPr>
        <p:txBody>
          <a:bodyPr lIns="91439" tIns="45719" rIns="91439" bIns="45719">
            <a:noAutofit/>
          </a:bodyPr>
          <a:lstStyle/>
          <a:p>
            <a:pPr/>
          </a:p>
        </p:txBody>
      </p:sp>
      <p:sp>
        <p:nvSpPr>
          <p:cNvPr id="126" name="Hot-air balloons viewed from below against a blue sky"/>
          <p:cNvSpPr/>
          <p:nvPr>
            <p:ph type="pic" idx="23"/>
          </p:nvPr>
        </p:nvSpPr>
        <p:spPr>
          <a:xfrm>
            <a:off x="-124635" y="1270000"/>
            <a:ext cx="16859219" cy="11239479"/>
          </a:xfrm>
          <a:prstGeom prst="rect">
            <a:avLst/>
          </a:prstGeom>
        </p:spPr>
        <p:txBody>
          <a:bodyPr lIns="91439" tIns="45719" rIns="91439" bIns="45719">
            <a:noAutofit/>
          </a:bodyPr>
          <a:lstStyle/>
          <a:p>
            <a:pPr/>
          </a:p>
        </p:txBody>
      </p:sp>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Hot-air balloons viewed from below against a blue sky"/>
          <p:cNvSpPr/>
          <p:nvPr>
            <p:ph type="pic" idx="21"/>
          </p:nvPr>
        </p:nvSpPr>
        <p:spPr>
          <a:xfrm>
            <a:off x="0" y="-1270000"/>
            <a:ext cx="24384000" cy="16256000"/>
          </a:xfrm>
          <a:prstGeom prst="rect">
            <a:avLst/>
          </a:prstGeom>
        </p:spPr>
        <p:txBody>
          <a:bodyPr lIns="91439" tIns="45719" rIns="91439" bIns="45719">
            <a:noAutofit/>
          </a:bodyPr>
          <a:lstStyle/>
          <a:p>
            <a:pPr/>
          </a:p>
        </p:txBody>
      </p:sp>
      <p:sp>
        <p:nvSpPr>
          <p:cNvPr id="13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bg>
      <p:bgPr>
        <a:solidFill>
          <a:srgbClr val="003462"/>
        </a:solidFill>
      </p:bgPr>
    </p:bg>
    <p:spTree>
      <p:nvGrpSpPr>
        <p:cNvPr id="1" name=""/>
        <p:cNvGrpSpPr/>
        <p:nvPr/>
      </p:nvGrpSpPr>
      <p:grpSpPr>
        <a:xfrm>
          <a:off x="0" y="0"/>
          <a:ext cx="0" cy="0"/>
          <a:chOff x="0" y="0"/>
          <a:chExt cx="0" cy="0"/>
        </a:xfrm>
      </p:grpSpPr>
      <p:sp>
        <p:nvSpPr>
          <p:cNvPr id="149" name="Body Level One…"/>
          <p:cNvSpPr txBox="1"/>
          <p:nvPr>
            <p:ph type="body" sz="quarter" idx="1" hasCustomPrompt="1"/>
          </p:nvPr>
        </p:nvSpPr>
        <p:spPr>
          <a:xfrm>
            <a:off x="1201340" y="11847162"/>
            <a:ext cx="21971005" cy="636981"/>
          </a:xfrm>
          <a:prstGeom prst="rect">
            <a:avLst/>
          </a:prstGeom>
        </p:spPr>
        <p:txBody>
          <a:bodyPr lIns="45718" tIns="45718" rIns="45718" bIns="45718"/>
          <a:lstStyle>
            <a:lvl1pPr marL="0" indent="0" defTabSz="825500">
              <a:lnSpc>
                <a:spcPct val="100000"/>
              </a:lnSpc>
              <a:spcBef>
                <a:spcPts val="0"/>
              </a:spcBef>
              <a:buSzTx/>
              <a:buNone/>
              <a:defRPr b="1" sz="3600">
                <a:solidFill>
                  <a:srgbClr val="FFFFFF"/>
                </a:solidFill>
              </a:defRPr>
            </a:lvl1pPr>
            <a:lvl2pPr marL="1066800" indent="-457200" defTabSz="825500">
              <a:lnSpc>
                <a:spcPct val="100000"/>
              </a:lnSpc>
              <a:spcBef>
                <a:spcPts val="0"/>
              </a:spcBef>
              <a:defRPr b="1" sz="3600">
                <a:solidFill>
                  <a:srgbClr val="FFFFFF"/>
                </a:solidFill>
              </a:defRPr>
            </a:lvl2pPr>
            <a:lvl3pPr marL="1676400" indent="-457200" defTabSz="825500">
              <a:lnSpc>
                <a:spcPct val="100000"/>
              </a:lnSpc>
              <a:spcBef>
                <a:spcPts val="0"/>
              </a:spcBef>
              <a:defRPr b="1" sz="3600">
                <a:solidFill>
                  <a:srgbClr val="FFFFFF"/>
                </a:solidFill>
              </a:defRPr>
            </a:lvl3pPr>
            <a:lvl4pPr marL="2286000" indent="-457200" defTabSz="825500">
              <a:lnSpc>
                <a:spcPct val="100000"/>
              </a:lnSpc>
              <a:spcBef>
                <a:spcPts val="0"/>
              </a:spcBef>
              <a:defRPr b="1" sz="3600">
                <a:solidFill>
                  <a:srgbClr val="FFFFFF"/>
                </a:solidFill>
              </a:defRPr>
            </a:lvl4pPr>
            <a:lvl5pPr marL="2895600" indent="-457200" defTabSz="825500">
              <a:lnSpc>
                <a:spcPct val="100000"/>
              </a:lnSpc>
              <a:spcBef>
                <a:spcPts val="0"/>
              </a:spcBef>
              <a:defRPr b="1" sz="3600">
                <a:solidFill>
                  <a:srgbClr val="FFFFFF"/>
                </a:solidFill>
              </a:defRPr>
            </a:lvl5pPr>
          </a:lstStyle>
          <a:p>
            <a:pPr/>
            <a:r>
              <a:t>Author and Date</a:t>
            </a:r>
          </a:p>
          <a:p>
            <a:pPr lvl="1"/>
            <a:r>
              <a:t/>
            </a:r>
          </a:p>
          <a:p>
            <a:pPr lvl="2"/>
            <a:r>
              <a:t/>
            </a:r>
          </a:p>
          <a:p>
            <a:pPr lvl="3"/>
            <a:r>
              <a:t/>
            </a:r>
          </a:p>
          <a:p>
            <a:pPr lvl="4"/>
            <a:r>
              <a:t/>
            </a:r>
          </a:p>
        </p:txBody>
      </p:sp>
      <p:sp>
        <p:nvSpPr>
          <p:cNvPr id="150" name="Presentation Title"/>
          <p:cNvSpPr txBox="1"/>
          <p:nvPr>
            <p:ph type="title" hasCustomPrompt="1"/>
          </p:nvPr>
        </p:nvSpPr>
        <p:spPr>
          <a:xfrm>
            <a:off x="1206496" y="2574991"/>
            <a:ext cx="21971005" cy="4648203"/>
          </a:xfrm>
          <a:prstGeom prst="rect">
            <a:avLst/>
          </a:prstGeom>
        </p:spPr>
        <p:txBody>
          <a:bodyPr anchor="b"/>
          <a:lstStyle>
            <a:lvl1pPr defTabSz="2438337">
              <a:defRPr spc="-232" sz="11600">
                <a:solidFill>
                  <a:srgbClr val="FFFFFF"/>
                </a:solidFill>
              </a:defRPr>
            </a:lvl1pPr>
          </a:lstStyle>
          <a:p>
            <a:pPr/>
            <a:r>
              <a:t>Presentation Title</a:t>
            </a:r>
          </a:p>
        </p:txBody>
      </p:sp>
      <p:sp>
        <p:nvSpPr>
          <p:cNvPr id="151" name="Body Level One…"/>
          <p:cNvSpPr txBox="1"/>
          <p:nvPr>
            <p:ph type="body" sz="quarter" idx="21" hasCustomPrompt="1"/>
          </p:nvPr>
        </p:nvSpPr>
        <p:spPr>
          <a:xfrm>
            <a:off x="1201342" y="7210490"/>
            <a:ext cx="21971002" cy="1905003"/>
          </a:xfrm>
          <a:prstGeom prst="rect">
            <a:avLst/>
          </a:prstGeom>
        </p:spPr>
        <p:txBody>
          <a:bodyPr/>
          <a:lstStyle>
            <a:lvl1pPr marL="0" indent="0" defTabSz="825500">
              <a:lnSpc>
                <a:spcPct val="100000"/>
              </a:lnSpc>
              <a:spcBef>
                <a:spcPts val="0"/>
              </a:spcBef>
              <a:buSzTx/>
              <a:buNone/>
              <a:defRPr b="1" sz="5500">
                <a:solidFill>
                  <a:schemeClr val="accent1"/>
                </a:solidFill>
              </a:defRPr>
            </a:lvl1pPr>
          </a:lstStyle>
          <a:p>
            <a:pPr/>
            <a:r>
              <a:t>Presentation Subtitle</a:t>
            </a:r>
          </a:p>
        </p:txBody>
      </p:sp>
      <p:sp>
        <p:nvSpPr>
          <p:cNvPr id="152" name="Slide Number"/>
          <p:cNvSpPr txBox="1"/>
          <p:nvPr>
            <p:ph type="sldNum" sz="quarter" idx="2"/>
          </p:nvPr>
        </p:nvSpPr>
        <p:spPr>
          <a:xfrm>
            <a:off x="12001499" y="13080999"/>
            <a:ext cx="368505" cy="374600"/>
          </a:xfrm>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159" name="981594838_2460x1641.jpeg"/>
          <p:cNvSpPr/>
          <p:nvPr>
            <p:ph type="pic" idx="21"/>
          </p:nvPr>
        </p:nvSpPr>
        <p:spPr>
          <a:xfrm>
            <a:off x="10236489" y="-1"/>
            <a:ext cx="20561460" cy="13716000"/>
          </a:xfrm>
          <a:prstGeom prst="rect">
            <a:avLst/>
          </a:prstGeom>
        </p:spPr>
        <p:txBody>
          <a:bodyPr lIns="91439" tIns="45719" rIns="91439" bIns="45719">
            <a:noAutofit/>
          </a:bodyPr>
          <a:lstStyle/>
          <a:p>
            <a:pPr/>
          </a:p>
        </p:txBody>
      </p:sp>
      <p:sp>
        <p:nvSpPr>
          <p:cNvPr id="160" name="Body Level One…"/>
          <p:cNvSpPr txBox="1"/>
          <p:nvPr>
            <p:ph type="body" sz="half" idx="1" hasCustomPrompt="1"/>
          </p:nvPr>
        </p:nvSpPr>
        <p:spPr>
          <a:xfrm>
            <a:off x="1295400" y="5257800"/>
            <a:ext cx="11442700" cy="6886575"/>
          </a:xfrm>
          <a:prstGeom prst="rect">
            <a:avLst/>
          </a:prstGeom>
        </p:spPr>
        <p:txBody>
          <a:bodyPr/>
          <a:lstStyle>
            <a:lvl1pPr marL="0" indent="0" defTabSz="584200">
              <a:lnSpc>
                <a:spcPct val="100000"/>
              </a:lnSpc>
              <a:spcBef>
                <a:spcPts val="3300"/>
              </a:spcBef>
              <a:buSzTx/>
              <a:buNone/>
              <a:defRPr sz="4000">
                <a:latin typeface="Graphik Semibold"/>
                <a:ea typeface="Graphik Semibold"/>
                <a:cs typeface="Graphik Semibold"/>
                <a:sym typeface="Graphik Semibold"/>
              </a:defRPr>
            </a:lvl1pPr>
            <a:lvl2pPr marL="0" indent="457200" defTabSz="584200">
              <a:lnSpc>
                <a:spcPct val="100000"/>
              </a:lnSpc>
              <a:spcBef>
                <a:spcPts val="3300"/>
              </a:spcBef>
              <a:buSzTx/>
              <a:buNone/>
              <a:defRPr sz="4000">
                <a:latin typeface="Graphik Semibold"/>
                <a:ea typeface="Graphik Semibold"/>
                <a:cs typeface="Graphik Semibold"/>
                <a:sym typeface="Graphik Semibold"/>
              </a:defRPr>
            </a:lvl2pPr>
            <a:lvl3pPr marL="0" indent="914400" defTabSz="584200">
              <a:lnSpc>
                <a:spcPct val="100000"/>
              </a:lnSpc>
              <a:spcBef>
                <a:spcPts val="3300"/>
              </a:spcBef>
              <a:buSzTx/>
              <a:buNone/>
              <a:defRPr sz="4000">
                <a:latin typeface="Graphik Semibold"/>
                <a:ea typeface="Graphik Semibold"/>
                <a:cs typeface="Graphik Semibold"/>
                <a:sym typeface="Graphik Semibold"/>
              </a:defRPr>
            </a:lvl3pPr>
            <a:lvl4pPr marL="0" indent="1371600" defTabSz="584200">
              <a:lnSpc>
                <a:spcPct val="100000"/>
              </a:lnSpc>
              <a:spcBef>
                <a:spcPts val="3300"/>
              </a:spcBef>
              <a:buSzTx/>
              <a:buNone/>
              <a:defRPr sz="4000">
                <a:latin typeface="Graphik Semibold"/>
                <a:ea typeface="Graphik Semibold"/>
                <a:cs typeface="Graphik Semibold"/>
                <a:sym typeface="Graphik Semibold"/>
              </a:defRPr>
            </a:lvl4pPr>
            <a:lvl5pPr marL="0" indent="1828800" defTabSz="584200">
              <a:lnSpc>
                <a:spcPct val="100000"/>
              </a:lnSpc>
              <a:spcBef>
                <a:spcPts val="3300"/>
              </a:spcBef>
              <a:buSzTx/>
              <a:buNone/>
              <a:defRPr sz="4000">
                <a:latin typeface="Graphik Semibold"/>
                <a:ea typeface="Graphik Semibold"/>
                <a:cs typeface="Graphik Semibold"/>
                <a:sym typeface="Graphik Semibold"/>
              </a:defRPr>
            </a:lvl5pPr>
          </a:lstStyle>
          <a:p>
            <a:pPr/>
            <a:r>
              <a:t>Slide bullet text</a:t>
            </a:r>
          </a:p>
          <a:p>
            <a:pPr lvl="1"/>
            <a:r>
              <a:t/>
            </a:r>
          </a:p>
          <a:p>
            <a:pPr lvl="2"/>
            <a:r>
              <a:t/>
            </a:r>
          </a:p>
          <a:p>
            <a:pPr lvl="3"/>
            <a:r>
              <a:t/>
            </a:r>
          </a:p>
          <a:p>
            <a:pPr lvl="4"/>
            <a:r>
              <a:t/>
            </a:r>
          </a:p>
        </p:txBody>
      </p:sp>
      <p:sp>
        <p:nvSpPr>
          <p:cNvPr id="161" name="Rectangle"/>
          <p:cNvSpPr/>
          <p:nvPr/>
        </p:nvSpPr>
        <p:spPr>
          <a:xfrm>
            <a:off x="0" y="990550"/>
            <a:ext cx="12538389" cy="279401"/>
          </a:xfrm>
          <a:prstGeom prst="rect">
            <a:avLst/>
          </a:prstGeom>
          <a:solidFill>
            <a:srgbClr val="FFFA00"/>
          </a:solidFill>
          <a:ln w="12700">
            <a:miter lim="400000"/>
          </a:ln>
        </p:spPr>
        <p:txBody>
          <a:bodyPr lIns="50800" tIns="50800" rIns="50800" bIns="50800" anchor="ctr"/>
          <a:lstStyle/>
          <a:p>
            <a:pPr defTabSz="821531">
              <a:spcBef>
                <a:spcPts val="3300"/>
              </a:spcBef>
              <a:defRPr spc="-44" sz="2200">
                <a:solidFill>
                  <a:srgbClr val="000000"/>
                </a:solidFill>
                <a:latin typeface="Graphik Semibold"/>
                <a:ea typeface="Graphik Semibold"/>
                <a:cs typeface="Graphik Semibold"/>
                <a:sym typeface="Graphik Semibold"/>
              </a:defRPr>
            </a:pPr>
          </a:p>
        </p:txBody>
      </p:sp>
      <p:sp>
        <p:nvSpPr>
          <p:cNvPr id="162" name="Author and Date"/>
          <p:cNvSpPr txBox="1"/>
          <p:nvPr>
            <p:ph type="body" sz="quarter" idx="22" hasCustomPrompt="1"/>
          </p:nvPr>
        </p:nvSpPr>
        <p:spPr>
          <a:xfrm>
            <a:off x="1295400" y="12955885"/>
            <a:ext cx="11442700" cy="429261"/>
          </a:xfrm>
          <a:prstGeom prst="rect">
            <a:avLst/>
          </a:prstGeom>
        </p:spPr>
        <p:txBody>
          <a:bodyPr/>
          <a:lstStyle>
            <a:lvl1pPr marL="0" indent="0" defTabSz="584200">
              <a:lnSpc>
                <a:spcPct val="100000"/>
              </a:lnSpc>
              <a:spcBef>
                <a:spcPts val="3200"/>
              </a:spcBef>
              <a:buSzTx/>
              <a:buNone/>
              <a:defRPr cap="all" spc="-59" sz="2000">
                <a:latin typeface="Graphik Medium"/>
                <a:ea typeface="Graphik Medium"/>
                <a:cs typeface="Graphik Medium"/>
                <a:sym typeface="Graphik Medium"/>
              </a:defRPr>
            </a:lvl1pPr>
          </a:lstStyle>
          <a:p>
            <a:pPr/>
            <a:r>
              <a:t>Author and Date</a:t>
            </a:r>
          </a:p>
        </p:txBody>
      </p:sp>
      <p:sp>
        <p:nvSpPr>
          <p:cNvPr id="163" name="Slide Title"/>
          <p:cNvSpPr txBox="1"/>
          <p:nvPr>
            <p:ph type="title" hasCustomPrompt="1"/>
          </p:nvPr>
        </p:nvSpPr>
        <p:spPr>
          <a:xfrm>
            <a:off x="1295400" y="1625600"/>
            <a:ext cx="11442700" cy="2466975"/>
          </a:xfrm>
          <a:prstGeom prst="rect">
            <a:avLst/>
          </a:prstGeom>
        </p:spPr>
        <p:txBody>
          <a:bodyPr/>
          <a:lstStyle>
            <a:lvl1pPr defTabSz="584200">
              <a:defRPr cap="all" spc="-400" sz="10000">
                <a:solidFill>
                  <a:srgbClr val="000000"/>
                </a:solidFill>
                <a:latin typeface="Graphik"/>
                <a:ea typeface="Graphik"/>
                <a:cs typeface="Graphik"/>
                <a:sym typeface="Graphik"/>
              </a:defRPr>
            </a:lvl1pPr>
          </a:lstStyle>
          <a:p>
            <a:pPr/>
            <a:r>
              <a:t>Slide Title</a:t>
            </a:r>
          </a:p>
        </p:txBody>
      </p:sp>
      <p:sp>
        <p:nvSpPr>
          <p:cNvPr id="164" name="Slide Subtitle"/>
          <p:cNvSpPr txBox="1"/>
          <p:nvPr>
            <p:ph type="body" sz="quarter" idx="23" hasCustomPrompt="1"/>
          </p:nvPr>
        </p:nvSpPr>
        <p:spPr>
          <a:xfrm>
            <a:off x="1295400" y="4092575"/>
            <a:ext cx="11442701" cy="678372"/>
          </a:xfrm>
          <a:prstGeom prst="rect">
            <a:avLst/>
          </a:prstGeom>
        </p:spPr>
        <p:txBody>
          <a:bodyPr/>
          <a:lstStyle>
            <a:lvl1pPr marL="0" indent="0" defTabSz="566674">
              <a:lnSpc>
                <a:spcPct val="100000"/>
              </a:lnSpc>
              <a:spcBef>
                <a:spcPts val="0"/>
              </a:spcBef>
              <a:buSzTx/>
              <a:buNone/>
              <a:defRPr cap="all" spc="-101" sz="3395">
                <a:latin typeface="Graphik Semibold"/>
                <a:ea typeface="Graphik Semibold"/>
                <a:cs typeface="Graphik Semibold"/>
                <a:sym typeface="Graphik Semibold"/>
              </a:defRPr>
            </a:lvl1pPr>
          </a:lstStyle>
          <a:p>
            <a:pPr/>
            <a:r>
              <a:t>Slide Subtitle</a:t>
            </a:r>
          </a:p>
        </p:txBody>
      </p:sp>
      <p:sp>
        <p:nvSpPr>
          <p:cNvPr id="165" name="Slide Number"/>
          <p:cNvSpPr txBox="1"/>
          <p:nvPr>
            <p:ph type="sldNum" sz="quarter" idx="2"/>
          </p:nvPr>
        </p:nvSpPr>
        <p:spPr>
          <a:xfrm>
            <a:off x="22797516" y="12979146"/>
            <a:ext cx="361189" cy="404115"/>
          </a:xfrm>
          <a:prstGeom prst="rect">
            <a:avLst/>
          </a:prstGeom>
        </p:spPr>
        <p:txBody>
          <a:bodyPr/>
          <a:lstStyle>
            <a:lvl1pPr defTabSz="3428914">
              <a:defRPr>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72" name="Slide Number"/>
          <p:cNvSpPr txBox="1"/>
          <p:nvPr>
            <p:ph type="sldNum" sz="quarter" idx="2"/>
          </p:nvPr>
        </p:nvSpPr>
        <p:spPr>
          <a:xfrm>
            <a:off x="16154400" y="12825855"/>
            <a:ext cx="4267200" cy="503940"/>
          </a:xfrm>
          <a:prstGeom prst="rect">
            <a:avLst/>
          </a:prstGeom>
        </p:spPr>
        <p:txBody>
          <a:bodyPr wrap="square" lIns="91439" tIns="91439" rIns="91439" bIns="91439" anchor="ctr"/>
          <a:lstStyle>
            <a:lvl1pPr algn="r" defTabSz="914400">
              <a:defRPr sz="2200">
                <a:solidFill>
                  <a:srgbClr val="888888"/>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79" name="Title Text"/>
          <p:cNvSpPr txBox="1"/>
          <p:nvPr>
            <p:ph type="title"/>
          </p:nvPr>
        </p:nvSpPr>
        <p:spPr>
          <a:xfrm>
            <a:off x="3962400" y="2168525"/>
            <a:ext cx="16459200" cy="1470025"/>
          </a:xfrm>
          <a:prstGeom prst="rect">
            <a:avLst/>
          </a:prstGeom>
        </p:spPr>
        <p:txBody>
          <a:bodyPr lIns="91439" tIns="91439" rIns="91439" bIns="91439" anchor="ctr">
            <a:noAutofit/>
          </a:bodyPr>
          <a:lstStyle>
            <a:lvl1pPr algn="ctr" defTabSz="1828800">
              <a:lnSpc>
                <a:spcPct val="100000"/>
              </a:lnSpc>
              <a:defRPr spc="0" sz="6600">
                <a:solidFill>
                  <a:srgbClr val="00A0D2"/>
                </a:solidFill>
                <a:latin typeface="Arial"/>
                <a:ea typeface="Arial"/>
                <a:cs typeface="Arial"/>
                <a:sym typeface="Arial"/>
              </a:defRPr>
            </a:lvl1pPr>
          </a:lstStyle>
          <a:p>
            <a:pPr/>
            <a:r>
              <a:t>Title Text</a:t>
            </a:r>
          </a:p>
        </p:txBody>
      </p:sp>
      <p:sp>
        <p:nvSpPr>
          <p:cNvPr id="180" name="Body Level One…"/>
          <p:cNvSpPr txBox="1"/>
          <p:nvPr>
            <p:ph type="body" idx="1"/>
          </p:nvPr>
        </p:nvSpPr>
        <p:spPr>
          <a:xfrm>
            <a:off x="3962400" y="3638549"/>
            <a:ext cx="16459200" cy="10077451"/>
          </a:xfrm>
          <a:prstGeom prst="rect">
            <a:avLst/>
          </a:prstGeom>
        </p:spPr>
        <p:txBody>
          <a:bodyPr lIns="91439" tIns="91439" rIns="91439" bIns="91439">
            <a:noAutofit/>
          </a:bodyPr>
          <a:lstStyle>
            <a:lvl1pPr marL="642937" indent="-642937" defTabSz="1828800">
              <a:lnSpc>
                <a:spcPct val="100000"/>
              </a:lnSpc>
              <a:spcBef>
                <a:spcPts val="1500"/>
              </a:spcBef>
              <a:buSzPct val="100000"/>
              <a:buFont typeface="Arial"/>
              <a:defRPr sz="6000">
                <a:solidFill>
                  <a:srgbClr val="333333"/>
                </a:solidFill>
                <a:latin typeface="Calibri"/>
                <a:ea typeface="Calibri"/>
                <a:cs typeface="Calibri"/>
                <a:sym typeface="Calibri"/>
              </a:defRPr>
            </a:lvl1pPr>
            <a:lvl2pPr marL="1069521" indent="-612321" defTabSz="1828800">
              <a:lnSpc>
                <a:spcPct val="100000"/>
              </a:lnSpc>
              <a:spcBef>
                <a:spcPts val="1500"/>
              </a:spcBef>
              <a:buSzPct val="100000"/>
              <a:buFont typeface="Arial"/>
              <a:buChar char="–"/>
              <a:defRPr sz="6000">
                <a:solidFill>
                  <a:srgbClr val="333333"/>
                </a:solidFill>
                <a:latin typeface="Calibri"/>
                <a:ea typeface="Calibri"/>
                <a:cs typeface="Calibri"/>
                <a:sym typeface="Calibri"/>
              </a:defRPr>
            </a:lvl2pPr>
            <a:lvl3pPr marL="1485900" indent="-571500" defTabSz="1828800">
              <a:lnSpc>
                <a:spcPct val="100000"/>
              </a:lnSpc>
              <a:spcBef>
                <a:spcPts val="1500"/>
              </a:spcBef>
              <a:buSzPct val="100000"/>
              <a:buFont typeface="Arial"/>
              <a:defRPr sz="6000">
                <a:solidFill>
                  <a:srgbClr val="333333"/>
                </a:solidFill>
                <a:latin typeface="Calibri"/>
                <a:ea typeface="Calibri"/>
                <a:cs typeface="Calibri"/>
                <a:sym typeface="Calibri"/>
              </a:defRPr>
            </a:lvl3pPr>
            <a:lvl4pPr marL="2057400" indent="-685800" defTabSz="1828800">
              <a:lnSpc>
                <a:spcPct val="100000"/>
              </a:lnSpc>
              <a:spcBef>
                <a:spcPts val="1500"/>
              </a:spcBef>
              <a:buSzPct val="100000"/>
              <a:buFont typeface="Arial"/>
              <a:buChar char="–"/>
              <a:defRPr sz="6000">
                <a:solidFill>
                  <a:srgbClr val="333333"/>
                </a:solidFill>
                <a:latin typeface="Calibri"/>
                <a:ea typeface="Calibri"/>
                <a:cs typeface="Calibri"/>
                <a:sym typeface="Calibri"/>
              </a:defRPr>
            </a:lvl4pPr>
            <a:lvl5pPr marL="2514600" indent="-685800" defTabSz="1828800">
              <a:lnSpc>
                <a:spcPct val="100000"/>
              </a:lnSpc>
              <a:spcBef>
                <a:spcPts val="1500"/>
              </a:spcBef>
              <a:buSzPct val="100000"/>
              <a:buFont typeface="Arial"/>
              <a:buChar char="»"/>
              <a:defRPr sz="6000">
                <a:solidFill>
                  <a:srgbClr val="333333"/>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181" name="Slide Number"/>
          <p:cNvSpPr txBox="1"/>
          <p:nvPr>
            <p:ph type="sldNum" sz="quarter" idx="2"/>
          </p:nvPr>
        </p:nvSpPr>
        <p:spPr>
          <a:xfrm>
            <a:off x="16154400" y="12825855"/>
            <a:ext cx="4267200" cy="503940"/>
          </a:xfrm>
          <a:prstGeom prst="rect">
            <a:avLst/>
          </a:prstGeom>
        </p:spPr>
        <p:txBody>
          <a:bodyPr wrap="square" lIns="91439" tIns="91439" rIns="91439" bIns="91439" anchor="ctr"/>
          <a:lstStyle>
            <a:lvl1pPr algn="r" defTabSz="914400">
              <a:defRPr sz="2200">
                <a:solidFill>
                  <a:srgbClr val="888888"/>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Close-up of the top of a hot-air balloon viewed from above"/>
          <p:cNvSpPr/>
          <p:nvPr>
            <p:ph type="pic" idx="21"/>
          </p:nvPr>
        </p:nvSpPr>
        <p:spPr>
          <a:xfrm>
            <a:off x="0" y="-1270000"/>
            <a:ext cx="24384000" cy="16256000"/>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solidFill>
                  <a:srgbClr val="FFFFFF"/>
                </a:solidFill>
              </a:defRPr>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solidFill>
                  <a:srgbClr val="FFFFFF"/>
                </a:solidFill>
              </a:defRPr>
            </a:lvl1pPr>
            <a:lvl2pPr marL="0" indent="457200" defTabSz="825500">
              <a:lnSpc>
                <a:spcPct val="100000"/>
              </a:lnSpc>
              <a:spcBef>
                <a:spcPts val="0"/>
              </a:spcBef>
              <a:buSzTx/>
              <a:buNone/>
              <a:defRPr b="1" sz="5500">
                <a:solidFill>
                  <a:srgbClr val="FFFFFF"/>
                </a:solidFill>
              </a:defRPr>
            </a:lvl2pPr>
            <a:lvl3pPr marL="0" indent="914400" defTabSz="825500">
              <a:lnSpc>
                <a:spcPct val="100000"/>
              </a:lnSpc>
              <a:spcBef>
                <a:spcPts val="0"/>
              </a:spcBef>
              <a:buSzTx/>
              <a:buNone/>
              <a:defRPr b="1" sz="5500">
                <a:solidFill>
                  <a:srgbClr val="FFFFFF"/>
                </a:solidFill>
              </a:defRPr>
            </a:lvl3pPr>
            <a:lvl4pPr marL="0" indent="1371600" defTabSz="825500">
              <a:lnSpc>
                <a:spcPct val="100000"/>
              </a:lnSpc>
              <a:spcBef>
                <a:spcPts val="0"/>
              </a:spcBef>
              <a:buSzTx/>
              <a:buNone/>
              <a:defRPr b="1" sz="5500">
                <a:solidFill>
                  <a:srgbClr val="FFFFFF"/>
                </a:solidFill>
              </a:defRPr>
            </a:lvl4pPr>
            <a:lvl5pPr marL="0" indent="1828800" defTabSz="825500">
              <a:lnSpc>
                <a:spcPct val="100000"/>
              </a:lnSpc>
              <a:spcBef>
                <a:spcPts val="0"/>
              </a:spcBef>
              <a:buSzTx/>
              <a:buNone/>
              <a:defRPr b="1" sz="5500">
                <a:solidFill>
                  <a:srgbClr val="FFFFFF"/>
                </a:solidFill>
              </a:defRPr>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pic>
        <p:nvPicPr>
          <p:cNvPr id="188" name="Picture 6" descr="Picture 6"/>
          <p:cNvPicPr>
            <a:picLocks noChangeAspect="1"/>
          </p:cNvPicPr>
          <p:nvPr/>
        </p:nvPicPr>
        <p:blipFill>
          <a:blip r:embed="rId2">
            <a:extLst/>
          </a:blip>
          <a:stretch>
            <a:fillRect/>
          </a:stretch>
        </p:blipFill>
        <p:spPr>
          <a:xfrm>
            <a:off x="4514" y="1427"/>
            <a:ext cx="24374970" cy="13713143"/>
          </a:xfrm>
          <a:prstGeom prst="rect">
            <a:avLst/>
          </a:prstGeom>
          <a:ln w="12700">
            <a:miter lim="400000"/>
          </a:ln>
        </p:spPr>
      </p:pic>
      <p:sp>
        <p:nvSpPr>
          <p:cNvPr id="189" name="Body Level One…"/>
          <p:cNvSpPr txBox="1"/>
          <p:nvPr>
            <p:ph type="body" sz="half" idx="1"/>
          </p:nvPr>
        </p:nvSpPr>
        <p:spPr>
          <a:xfrm>
            <a:off x="2427314" y="2177933"/>
            <a:ext cx="9612284" cy="10175993"/>
          </a:xfrm>
          <a:prstGeom prst="rect">
            <a:avLst/>
          </a:prstGeom>
        </p:spPr>
        <p:txBody>
          <a:bodyPr lIns="91439" tIns="91439" rIns="91439" bIns="91439"/>
          <a:lstStyle>
            <a:lvl1pPr marL="457200" indent="-457200" defTabSz="1828800">
              <a:spcBef>
                <a:spcPts val="2000"/>
              </a:spcBef>
              <a:buClr>
                <a:srgbClr val="00B050"/>
              </a:buClr>
              <a:buSzPct val="100000"/>
              <a:buFont typeface="Arial"/>
              <a:defRPr>
                <a:latin typeface="Arial"/>
                <a:ea typeface="Arial"/>
                <a:cs typeface="Arial"/>
                <a:sym typeface="Arial"/>
              </a:defRPr>
            </a:lvl1pPr>
            <a:lvl2pPr marL="1005839" indent="-548639" defTabSz="1828800">
              <a:spcBef>
                <a:spcPts val="2000"/>
              </a:spcBef>
              <a:buClr>
                <a:srgbClr val="00B050"/>
              </a:buClr>
              <a:buSzPct val="100000"/>
              <a:buFont typeface="Arial"/>
              <a:defRPr>
                <a:latin typeface="Arial"/>
                <a:ea typeface="Arial"/>
                <a:cs typeface="Arial"/>
                <a:sym typeface="Arial"/>
              </a:defRPr>
            </a:lvl2pPr>
            <a:lvl3pPr marL="1524000" defTabSz="1828800">
              <a:spcBef>
                <a:spcPts val="2000"/>
              </a:spcBef>
              <a:buClr>
                <a:srgbClr val="00B050"/>
              </a:buClr>
              <a:buSzPct val="100000"/>
              <a:buFont typeface="Arial"/>
              <a:defRPr>
                <a:latin typeface="Arial"/>
                <a:ea typeface="Arial"/>
                <a:cs typeface="Arial"/>
                <a:sym typeface="Arial"/>
              </a:defRPr>
            </a:lvl3pPr>
            <a:lvl4pPr marL="2057400" indent="-685800" defTabSz="1828800">
              <a:spcBef>
                <a:spcPts val="2000"/>
              </a:spcBef>
              <a:buClr>
                <a:srgbClr val="00B050"/>
              </a:buClr>
              <a:buSzPct val="100000"/>
              <a:buFont typeface="Arial"/>
              <a:defRPr>
                <a:latin typeface="Arial"/>
                <a:ea typeface="Arial"/>
                <a:cs typeface="Arial"/>
                <a:sym typeface="Arial"/>
              </a:defRPr>
            </a:lvl4pPr>
            <a:lvl5pPr marL="2514600" indent="-685800" defTabSz="1828800">
              <a:spcBef>
                <a:spcPts val="2000"/>
              </a:spcBef>
              <a:buClr>
                <a:srgbClr val="00B050"/>
              </a:buClr>
              <a:buSzPct val="100000"/>
              <a:buFont typeface="Arial"/>
              <a:defRPr>
                <a:latin typeface="Arial"/>
                <a:ea typeface="Arial"/>
                <a:cs typeface="Arial"/>
                <a:sym typeface="Arial"/>
              </a:defRPr>
            </a:lvl5pPr>
          </a:lstStyle>
          <a:p>
            <a:pPr/>
            <a:r>
              <a:t>Body Level One</a:t>
            </a:r>
          </a:p>
          <a:p>
            <a:pPr lvl="1"/>
            <a:r>
              <a:t>Body Level Two</a:t>
            </a:r>
          </a:p>
          <a:p>
            <a:pPr lvl="2"/>
            <a:r>
              <a:t>Body Level Three</a:t>
            </a:r>
          </a:p>
          <a:p>
            <a:pPr lvl="3"/>
            <a:r>
              <a:t>Body Level Four</a:t>
            </a:r>
          </a:p>
          <a:p>
            <a:pPr lvl="4"/>
            <a:r>
              <a:t>Body Level Five</a:t>
            </a:r>
          </a:p>
        </p:txBody>
      </p:sp>
      <p:sp>
        <p:nvSpPr>
          <p:cNvPr id="190" name="Title Text"/>
          <p:cNvSpPr txBox="1"/>
          <p:nvPr>
            <p:ph type="title"/>
          </p:nvPr>
        </p:nvSpPr>
        <p:spPr>
          <a:xfrm>
            <a:off x="2427314" y="730251"/>
            <a:ext cx="21313834" cy="982174"/>
          </a:xfrm>
          <a:prstGeom prst="rect">
            <a:avLst/>
          </a:prstGeom>
        </p:spPr>
        <p:txBody>
          <a:bodyPr lIns="91439" tIns="91439" rIns="91439" bIns="91439" anchor="ctr"/>
          <a:lstStyle>
            <a:lvl1pPr defTabSz="1828800">
              <a:lnSpc>
                <a:spcPct val="90000"/>
              </a:lnSpc>
              <a:defRPr spc="0" sz="8000">
                <a:solidFill>
                  <a:srgbClr val="005EB8"/>
                </a:solidFill>
                <a:latin typeface="Arial"/>
                <a:ea typeface="Arial"/>
                <a:cs typeface="Arial"/>
                <a:sym typeface="Arial"/>
              </a:defRPr>
            </a:lvl1pPr>
          </a:lstStyle>
          <a:p>
            <a:pPr/>
            <a:r>
              <a:t>Title Text</a:t>
            </a:r>
          </a:p>
        </p:txBody>
      </p:sp>
      <p:sp>
        <p:nvSpPr>
          <p:cNvPr id="191" name="Slide Number"/>
          <p:cNvSpPr txBox="1"/>
          <p:nvPr>
            <p:ph type="sldNum" sz="quarter" idx="2"/>
          </p:nvPr>
        </p:nvSpPr>
        <p:spPr>
          <a:xfrm>
            <a:off x="23139950" y="12727954"/>
            <a:ext cx="704127" cy="701323"/>
          </a:xfrm>
          <a:prstGeom prst="rect">
            <a:avLst/>
          </a:prstGeom>
        </p:spPr>
        <p:txBody>
          <a:bodyPr lIns="91439" tIns="91439" rIns="91439" bIns="91439" anchor="t"/>
          <a:lstStyle>
            <a:lvl1pPr algn="r" defTabSz="1828800">
              <a:defRPr sz="3600">
                <a:solidFill>
                  <a:srgbClr val="00B050"/>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Close-up of a hot-air balloon viewed from below"/>
          <p:cNvSpPr/>
          <p:nvPr>
            <p:ph type="pic" idx="21"/>
          </p:nvPr>
        </p:nvSpPr>
        <p:spPr>
          <a:xfrm>
            <a:off x="9226574" y="1270000"/>
            <a:ext cx="16840152" cy="11184435"/>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206500" y="2247900"/>
            <a:ext cx="9779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Hot-air balloons viewed from below against a blue sky"/>
          <p:cNvSpPr/>
          <p:nvPr>
            <p:ph type="pic" idx="22"/>
          </p:nvPr>
        </p:nvSpPr>
        <p:spPr>
          <a:xfrm>
            <a:off x="8432800" y="1263848"/>
            <a:ext cx="16850011" cy="11188205"/>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952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bg>
      <p:bgPr>
        <a:solidFill>
          <a:srgbClr val="003462"/>
        </a:solidFill>
      </p:bgPr>
    </p:bg>
    <p:spTree>
      <p:nvGrpSpPr>
        <p:cNvPr id="1" name=""/>
        <p:cNvGrpSpPr/>
        <p:nvPr/>
      </p:nvGrpSpPr>
      <p:grpSpPr>
        <a:xfrm>
          <a:off x="0" y="0"/>
          <a:ext cx="0" cy="0"/>
          <a:chOff x="0" y="0"/>
          <a:chExt cx="0" cy="0"/>
        </a:xfrm>
      </p:grpSpPr>
      <p:sp>
        <p:nvSpPr>
          <p:cNvPr id="71" name="Section Title"/>
          <p:cNvSpPr txBox="1"/>
          <p:nvPr>
            <p:ph type="title" hasCustomPrompt="1"/>
          </p:nvPr>
        </p:nvSpPr>
        <p:spPr>
          <a:xfrm>
            <a:off x="1206496" y="4533900"/>
            <a:ext cx="21971004" cy="4648200"/>
          </a:xfrm>
          <a:prstGeom prst="rect">
            <a:avLst/>
          </a:prstGeom>
        </p:spPr>
        <p:txBody>
          <a:bodyPr anchor="ctr"/>
          <a:lstStyle>
            <a:lvl1pPr>
              <a:defRPr b="0" spc="-232" sz="11600">
                <a:solidFill>
                  <a:srgbClr val="FFFFFF"/>
                </a:solidFill>
                <a:latin typeface="Helvetica Neue Medium"/>
                <a:ea typeface="Helvetica Neue Medium"/>
                <a:cs typeface="Helvetica Neue Medium"/>
                <a:sym typeface="Helvetica Neue Medium"/>
              </a:defRPr>
            </a:lvl1pPr>
          </a:lstStyle>
          <a:p>
            <a:pPr/>
            <a:r>
              <a:t>Section Title</a:t>
            </a:r>
          </a:p>
        </p:txBody>
      </p:sp>
      <p:sp>
        <p:nvSpPr>
          <p:cNvPr id="72" name="Slide Number"/>
          <p:cNvSpPr txBox="1"/>
          <p:nvPr>
            <p:ph type="sldNum" sz="quarter" idx="2"/>
          </p:nvPr>
        </p:nvSpPr>
        <p:spPr>
          <a:xfrm>
            <a:off x="12001499" y="13085233"/>
            <a:ext cx="368505" cy="374600"/>
          </a:xfrm>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xfrm>
            <a:off x="1206500" y="952500"/>
            <a:ext cx="21971000" cy="1434949"/>
          </a:xfrm>
          <a:prstGeom prst="rect">
            <a:avLst/>
          </a:prstGeom>
        </p:spPr>
        <p:txBody>
          <a:bodyPr/>
          <a:lstStyle/>
          <a:p>
            <a:pPr/>
            <a:r>
              <a:t>Slide Title</a:t>
            </a:r>
          </a:p>
        </p:txBody>
      </p:sp>
      <p:sp>
        <p:nvSpPr>
          <p:cNvPr id="80" name="Slide Subtitle"/>
          <p:cNvSpPr txBox="1"/>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xfrm>
            <a:off x="1206500" y="952500"/>
            <a:ext cx="21971000" cy="1435100"/>
          </a:xfrm>
          <a:prstGeom prst="rect">
            <a:avLst/>
          </a:prstGeom>
        </p:spPr>
        <p:txBody>
          <a:bodyPr/>
          <a:lstStyle/>
          <a:p>
            <a:pPr/>
            <a:r>
              <a:t>Agenda Title</a:t>
            </a:r>
          </a:p>
        </p:txBody>
      </p:sp>
      <p:sp>
        <p:nvSpPr>
          <p:cNvPr id="89" name="Agenda Subtitle"/>
          <p:cNvSpPr txBox="1"/>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9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952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5.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10.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2.png"/><Relationship Id="rId3" Type="http://schemas.openxmlformats.org/officeDocument/2006/relationships/image" Target="../media/image13.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jpeg"/></Relationships>

</file>

<file path=ppt/slides/_rels/slide4.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2.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0" name="Jessica Dahlstrom, Jim Lusby and Mike Farrar"/>
          <p:cNvSpPr txBox="1"/>
          <p:nvPr>
            <p:ph type="body" sz="quarter" idx="1"/>
          </p:nvPr>
        </p:nvSpPr>
        <p:spPr>
          <a:xfrm>
            <a:off x="1201341" y="11847162"/>
            <a:ext cx="21971002" cy="636981"/>
          </a:xfrm>
          <a:prstGeom prst="rect">
            <a:avLst/>
          </a:prstGeom>
        </p:spPr>
        <p:txBody>
          <a:bodyPr/>
          <a:lstStyle>
            <a:lvl1pPr>
              <a:lnSpc>
                <a:spcPct val="90000"/>
              </a:lnSpc>
            </a:lvl1pPr>
          </a:lstStyle>
          <a:p>
            <a:pPr/>
            <a:r>
              <a:t>Mike Farrar  CBE, FRCGP, FRCP</a:t>
            </a:r>
          </a:p>
        </p:txBody>
      </p:sp>
      <p:sp>
        <p:nvSpPr>
          <p:cNvPr id="201" name="Integrating Health and Care"/>
          <p:cNvSpPr txBox="1"/>
          <p:nvPr>
            <p:ph type="title"/>
          </p:nvPr>
        </p:nvSpPr>
        <p:spPr>
          <a:xfrm>
            <a:off x="1206494" y="2574991"/>
            <a:ext cx="21971008" cy="4648203"/>
          </a:xfrm>
          <a:prstGeom prst="rect">
            <a:avLst/>
          </a:prstGeom>
        </p:spPr>
        <p:txBody>
          <a:bodyPr/>
          <a:lstStyle>
            <a:lvl1pPr>
              <a:defRPr spc="-300"/>
            </a:lvl1pPr>
          </a:lstStyle>
          <a:p>
            <a:pPr/>
            <a:r>
              <a:t>Integrating Health and Care in N&amp;W ICS </a:t>
            </a:r>
          </a:p>
        </p:txBody>
      </p:sp>
      <p:sp>
        <p:nvSpPr>
          <p:cNvPr id="202" name="Establishing the Next Steps for the SE London Acute Provider Collaborative in the Reformed SE London Health and Care System"/>
          <p:cNvSpPr txBox="1"/>
          <p:nvPr/>
        </p:nvSpPr>
        <p:spPr>
          <a:xfrm>
            <a:off x="1201342" y="7210490"/>
            <a:ext cx="21971002" cy="190500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817244">
              <a:defRPr b="1" sz="5400">
                <a:solidFill>
                  <a:schemeClr val="accent1"/>
                </a:solidFill>
              </a:defRPr>
            </a:pPr>
            <a:r>
              <a:t>Leadership Development Programme </a:t>
            </a:r>
          </a:p>
          <a:p>
            <a:pPr algn="l" defTabSz="817244">
              <a:defRPr b="1" sz="5400">
                <a:solidFill>
                  <a:schemeClr val="accent1"/>
                </a:solidFill>
              </a:defRPr>
            </a:pPr>
            <a:r>
              <a:t>Clinical Strategy and Aligning the Clinical Advisory Machinery  </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4" name="© Advancing Quality"/>
          <p:cNvSpPr txBox="1"/>
          <p:nvPr/>
        </p:nvSpPr>
        <p:spPr>
          <a:xfrm>
            <a:off x="9296400" y="13087107"/>
            <a:ext cx="5791200" cy="503940"/>
          </a:xfrm>
          <a:prstGeom prst="rect">
            <a:avLst/>
          </a:prstGeom>
          <a:ln w="12700">
            <a:miter lim="400000"/>
          </a:ln>
          <a:extLst>
            <a:ext uri="{C572A759-6A51-4108-AA02-DFA0A04FC94B}">
              <ma14:wrappingTextBoxFlag xmlns:ma14="http://schemas.microsoft.com/office/mac/drawingml/2011/main" val="1"/>
            </a:ext>
          </a:extLst>
        </p:spPr>
        <p:txBody>
          <a:bodyPr tIns="91439" bIns="91439" anchor="ctr">
            <a:spAutoFit/>
          </a:bodyPr>
          <a:lstStyle>
            <a:lvl1pPr defTabSz="914400">
              <a:defRPr sz="2200">
                <a:solidFill>
                  <a:srgbClr val="888888"/>
                </a:solidFill>
                <a:latin typeface="Arial"/>
                <a:ea typeface="Arial"/>
                <a:cs typeface="Arial"/>
                <a:sym typeface="Arial"/>
              </a:defRPr>
            </a:lvl1pPr>
          </a:lstStyle>
          <a:p>
            <a:pPr/>
            <a:r>
              <a:t>© Advancing Quality</a:t>
            </a:r>
          </a:p>
        </p:txBody>
      </p:sp>
      <p:sp>
        <p:nvSpPr>
          <p:cNvPr id="255" name="Acute Myocardial Infarction (AMI)…"/>
          <p:cNvSpPr txBox="1"/>
          <p:nvPr/>
        </p:nvSpPr>
        <p:spPr>
          <a:xfrm>
            <a:off x="3047999" y="2942315"/>
            <a:ext cx="9029701" cy="8291284"/>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marL="1066800" indent="-1066800" algn="l" defTabSz="914400">
              <a:lnSpc>
                <a:spcPct val="75000"/>
              </a:lnSpc>
              <a:defRPr sz="3200">
                <a:solidFill>
                  <a:srgbClr val="000000"/>
                </a:solidFill>
                <a:latin typeface="Arial"/>
                <a:ea typeface="Arial"/>
                <a:cs typeface="Arial"/>
                <a:sym typeface="Arial"/>
              </a:defRPr>
            </a:pPr>
            <a:endParaRPr b="1" sz="3000">
              <a:solidFill>
                <a:srgbClr val="0066CC"/>
              </a:solidFill>
            </a:endParaRPr>
          </a:p>
          <a:p>
            <a:pPr marL="1066800" indent="-1066800" algn="l" defTabSz="914400">
              <a:lnSpc>
                <a:spcPct val="75000"/>
              </a:lnSpc>
              <a:spcBef>
                <a:spcPts val="400"/>
              </a:spcBef>
              <a:defRPr sz="3200">
                <a:solidFill>
                  <a:srgbClr val="000000"/>
                </a:solidFill>
                <a:latin typeface="Arial"/>
                <a:ea typeface="Arial"/>
                <a:cs typeface="Arial"/>
                <a:sym typeface="Arial"/>
              </a:defRPr>
            </a:pPr>
            <a:r>
              <a:rPr b="1" sz="3000">
                <a:solidFill>
                  <a:srgbClr val="0066CC"/>
                </a:solidFill>
              </a:rPr>
              <a:t>Acute Myocardial Infarction (AMI)</a:t>
            </a:r>
          </a:p>
          <a:p>
            <a:pPr marL="651404" indent="-472017"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Antiplatelet on arrival</a:t>
            </a:r>
          </a:p>
          <a:p>
            <a:pPr marL="651404" indent="-472017"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Fibrinolysis received within 30 minutes of hospital arrival</a:t>
            </a:r>
          </a:p>
          <a:p>
            <a:pPr marL="651404" indent="-472017"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Referral to Cardiac Rehab</a:t>
            </a:r>
          </a:p>
          <a:p>
            <a:pPr lvl="1" indent="114300" algn="l" defTabSz="914400">
              <a:lnSpc>
                <a:spcPct val="75000"/>
              </a:lnSpc>
              <a:defRPr sz="3200">
                <a:solidFill>
                  <a:srgbClr val="000000"/>
                </a:solidFill>
                <a:latin typeface="Arial"/>
                <a:ea typeface="Arial"/>
                <a:cs typeface="Arial"/>
                <a:sym typeface="Arial"/>
              </a:defRPr>
            </a:pPr>
            <a:endParaRPr sz="3000" u="sng">
              <a:solidFill>
                <a:srgbClr val="0066CC"/>
              </a:solidFill>
            </a:endParaRPr>
          </a:p>
          <a:p>
            <a:pPr marL="1066800" indent="-1066800" algn="l" defTabSz="914400">
              <a:lnSpc>
                <a:spcPct val="75000"/>
              </a:lnSpc>
              <a:spcBef>
                <a:spcPts val="700"/>
              </a:spcBef>
              <a:defRPr sz="3200">
                <a:solidFill>
                  <a:srgbClr val="000000"/>
                </a:solidFill>
                <a:latin typeface="Arial"/>
                <a:ea typeface="Arial"/>
                <a:cs typeface="Arial"/>
                <a:sym typeface="Arial"/>
              </a:defRPr>
            </a:pPr>
            <a:r>
              <a:rPr b="1" sz="3000">
                <a:solidFill>
                  <a:srgbClr val="0066CC"/>
                </a:solidFill>
              </a:rPr>
              <a:t>Coronary Artery Bypass Graft (CABG)</a:t>
            </a:r>
          </a:p>
          <a:p>
            <a:pPr marL="651404" indent="-472017" algn="l" defTabSz="914400">
              <a:lnSpc>
                <a:spcPct val="75000"/>
              </a:lnSpc>
              <a:spcBef>
                <a:spcPts val="6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Prophylactic antibiotic received within 1 hour prior to surgical incision</a:t>
            </a:r>
          </a:p>
          <a:p>
            <a:pPr marL="651404" indent="-472017" algn="l" defTabSz="914400">
              <a:lnSpc>
                <a:spcPct val="75000"/>
              </a:lnSpc>
              <a:spcBef>
                <a:spcPts val="6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Use of internal mammary artery graft</a:t>
            </a:r>
          </a:p>
          <a:p>
            <a:pPr marL="651404" indent="-472017" algn="l" defTabSz="914400">
              <a:lnSpc>
                <a:spcPct val="75000"/>
              </a:lnSpc>
              <a:spcBef>
                <a:spcPts val="6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Surgical checklist completed</a:t>
            </a:r>
          </a:p>
          <a:p>
            <a:pPr marL="708026" indent="-528639" algn="l" defTabSz="914400">
              <a:lnSpc>
                <a:spcPct val="75000"/>
              </a:lnSpc>
              <a:spcBef>
                <a:spcPts val="800"/>
              </a:spcBef>
              <a:defRPr sz="3200">
                <a:solidFill>
                  <a:srgbClr val="000000"/>
                </a:solidFill>
                <a:latin typeface="Arial"/>
                <a:ea typeface="Arial"/>
                <a:cs typeface="Arial"/>
                <a:sym typeface="Arial"/>
              </a:defRPr>
            </a:pPr>
            <a:endParaRPr b="1" sz="2400">
              <a:solidFill>
                <a:srgbClr val="0066CC"/>
              </a:solidFill>
            </a:endParaRPr>
          </a:p>
          <a:p>
            <a:pPr lvl="1" indent="0" algn="l" defTabSz="914400">
              <a:spcBef>
                <a:spcPts val="700"/>
              </a:spcBef>
              <a:defRPr sz="3200">
                <a:solidFill>
                  <a:srgbClr val="000000"/>
                </a:solidFill>
                <a:latin typeface="Arial"/>
                <a:ea typeface="Arial"/>
                <a:cs typeface="Arial"/>
                <a:sym typeface="Arial"/>
              </a:defRPr>
            </a:pPr>
            <a:r>
              <a:rPr b="1" sz="3000">
                <a:solidFill>
                  <a:srgbClr val="0066CC"/>
                </a:solidFill>
              </a:rPr>
              <a:t>Dementia </a:t>
            </a:r>
            <a:r>
              <a:rPr b="1" sz="2400">
                <a:solidFill>
                  <a:srgbClr val="0066CC"/>
                </a:solidFill>
              </a:rPr>
              <a:t>(live from January 2011)</a:t>
            </a:r>
          </a:p>
          <a:p>
            <a:pPr lvl="1" marL="571500" indent="-457200"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Nutrition assessment within 5 days</a:t>
            </a:r>
            <a:endParaRPr sz="2400">
              <a:solidFill>
                <a:srgbClr val="0066CC"/>
              </a:solidFill>
            </a:endParaRPr>
          </a:p>
          <a:p>
            <a:pPr lvl="1" marL="571500" indent="-457200"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Cognitive ability assessment within 14 days</a:t>
            </a:r>
          </a:p>
          <a:p>
            <a:pPr lvl="1" marL="571500" indent="-457200"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Tailored care plan at discharge</a:t>
            </a:r>
          </a:p>
          <a:p>
            <a:pPr marL="808743" indent="-629356" algn="l" defTabSz="914400">
              <a:lnSpc>
                <a:spcPct val="75000"/>
              </a:lnSpc>
              <a:spcBef>
                <a:spcPts val="800"/>
              </a:spcBef>
              <a:buClr>
                <a:srgbClr val="0066CC"/>
              </a:buClr>
              <a:buSzPct val="100000"/>
              <a:buAutoNum type="arabicPeriod" startAt="1"/>
              <a:defRPr sz="3200">
                <a:solidFill>
                  <a:srgbClr val="000000"/>
                </a:solidFill>
                <a:latin typeface="Arial"/>
                <a:ea typeface="Arial"/>
                <a:cs typeface="Arial"/>
                <a:sym typeface="Arial"/>
              </a:defRPr>
            </a:pPr>
            <a:endParaRPr b="1" sz="2400">
              <a:solidFill>
                <a:srgbClr val="0066CC"/>
              </a:solidFill>
            </a:endParaRPr>
          </a:p>
          <a:p>
            <a:pPr lvl="1" indent="0" algn="l" defTabSz="914400">
              <a:spcBef>
                <a:spcPts val="700"/>
              </a:spcBef>
              <a:defRPr sz="3200">
                <a:solidFill>
                  <a:srgbClr val="000000"/>
                </a:solidFill>
                <a:latin typeface="Arial"/>
                <a:ea typeface="Arial"/>
                <a:cs typeface="Arial"/>
                <a:sym typeface="Arial"/>
              </a:defRPr>
            </a:pPr>
            <a:r>
              <a:rPr b="1" sz="3000">
                <a:solidFill>
                  <a:srgbClr val="0066CC"/>
                </a:solidFill>
              </a:rPr>
              <a:t>First Episode Psychosis </a:t>
            </a:r>
            <a:r>
              <a:rPr b="1" sz="2400">
                <a:solidFill>
                  <a:srgbClr val="0066CC"/>
                </a:solidFill>
              </a:rPr>
              <a:t>(live from January 2011) </a:t>
            </a:r>
          </a:p>
          <a:p>
            <a:pPr lvl="1" marL="571500" indent="-457200"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Care co-ordinator assigned within 1 day and service user informed within 3 days</a:t>
            </a:r>
          </a:p>
          <a:p>
            <a:pPr lvl="1" marL="571500" indent="-457200"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Risk assessment within 30 days</a:t>
            </a:r>
          </a:p>
          <a:p>
            <a:pPr lvl="1" marL="571500" indent="-457200"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Antipsychotic medication review within 6 weeks</a:t>
            </a:r>
          </a:p>
        </p:txBody>
      </p:sp>
      <p:sp>
        <p:nvSpPr>
          <p:cNvPr id="256" name="Heart failure…"/>
          <p:cNvSpPr txBox="1"/>
          <p:nvPr/>
        </p:nvSpPr>
        <p:spPr>
          <a:xfrm>
            <a:off x="11698513" y="3007174"/>
            <a:ext cx="9346264" cy="9020837"/>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p>
            <a:pPr marL="1066800" indent="-1066800" algn="l" defTabSz="914400">
              <a:lnSpc>
                <a:spcPct val="75000"/>
              </a:lnSpc>
              <a:spcBef>
                <a:spcPts val="800"/>
              </a:spcBef>
              <a:defRPr sz="3200">
                <a:solidFill>
                  <a:srgbClr val="000000"/>
                </a:solidFill>
                <a:latin typeface="Arial"/>
                <a:ea typeface="Arial"/>
                <a:cs typeface="Arial"/>
                <a:sym typeface="Arial"/>
              </a:defRPr>
            </a:pPr>
            <a:endParaRPr b="1" sz="1800">
              <a:solidFill>
                <a:srgbClr val="0066CC"/>
              </a:solidFill>
              <a:latin typeface="Gill Sans MT"/>
              <a:ea typeface="Gill Sans MT"/>
              <a:cs typeface="Gill Sans MT"/>
              <a:sym typeface="Gill Sans MT"/>
            </a:endParaRPr>
          </a:p>
          <a:p>
            <a:pPr marL="1066800" indent="-1066800" algn="l" defTabSz="914400">
              <a:lnSpc>
                <a:spcPct val="75000"/>
              </a:lnSpc>
              <a:spcBef>
                <a:spcPts val="700"/>
              </a:spcBef>
              <a:defRPr sz="3200">
                <a:solidFill>
                  <a:srgbClr val="000000"/>
                </a:solidFill>
                <a:latin typeface="Arial"/>
                <a:ea typeface="Arial"/>
                <a:cs typeface="Arial"/>
                <a:sym typeface="Arial"/>
              </a:defRPr>
            </a:pPr>
            <a:r>
              <a:rPr b="1" sz="3000">
                <a:solidFill>
                  <a:srgbClr val="0066CC"/>
                </a:solidFill>
              </a:rPr>
              <a:t>Heart failure</a:t>
            </a:r>
          </a:p>
          <a:p>
            <a:pPr marL="651404" indent="-472017" algn="l" defTabSz="914400">
              <a:lnSpc>
                <a:spcPct val="75000"/>
              </a:lnSpc>
              <a:spcBef>
                <a:spcPts val="6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ACEI or ARB for LVSD</a:t>
            </a:r>
            <a:endParaRPr sz="2400">
              <a:solidFill>
                <a:srgbClr val="0066CC"/>
              </a:solidFill>
            </a:endParaRPr>
          </a:p>
          <a:p>
            <a:pPr marL="651404" indent="-472017" algn="l" defTabSz="914400">
              <a:lnSpc>
                <a:spcPct val="75000"/>
              </a:lnSpc>
              <a:spcBef>
                <a:spcPts val="6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Smoking cessation advice/counselling</a:t>
            </a:r>
            <a:endParaRPr sz="2400">
              <a:solidFill>
                <a:srgbClr val="0066CC"/>
              </a:solidFill>
            </a:endParaRPr>
          </a:p>
          <a:p>
            <a:pPr marL="651404" indent="-472017" algn="l" defTabSz="914400">
              <a:lnSpc>
                <a:spcPct val="75000"/>
              </a:lnSpc>
              <a:spcBef>
                <a:spcPts val="6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Review by specialist in heart failure</a:t>
            </a:r>
          </a:p>
          <a:p>
            <a:pPr marL="708026" indent="-528639" algn="l" defTabSz="914400">
              <a:lnSpc>
                <a:spcPct val="75000"/>
              </a:lnSpc>
              <a:spcBef>
                <a:spcPts val="800"/>
              </a:spcBef>
              <a:defRPr sz="3200">
                <a:solidFill>
                  <a:srgbClr val="000000"/>
                </a:solidFill>
                <a:latin typeface="Arial"/>
                <a:ea typeface="Arial"/>
                <a:cs typeface="Arial"/>
                <a:sym typeface="Arial"/>
              </a:defRPr>
            </a:pPr>
            <a:endParaRPr sz="2400">
              <a:solidFill>
                <a:srgbClr val="0066CC"/>
              </a:solidFill>
            </a:endParaRPr>
          </a:p>
          <a:p>
            <a:pPr marL="1066800" indent="-1066800" algn="l" defTabSz="914400">
              <a:lnSpc>
                <a:spcPct val="75000"/>
              </a:lnSpc>
              <a:spcBef>
                <a:spcPts val="400"/>
              </a:spcBef>
              <a:defRPr sz="3200">
                <a:solidFill>
                  <a:srgbClr val="000000"/>
                </a:solidFill>
                <a:latin typeface="Arial"/>
                <a:ea typeface="Arial"/>
                <a:cs typeface="Arial"/>
                <a:sym typeface="Arial"/>
              </a:defRPr>
            </a:pPr>
            <a:r>
              <a:rPr b="1" sz="3000">
                <a:solidFill>
                  <a:srgbClr val="0066CC"/>
                </a:solidFill>
              </a:rPr>
              <a:t>Hip and knee replacement</a:t>
            </a:r>
          </a:p>
          <a:p>
            <a:pPr marL="651404" indent="-472017"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Prophylactic antibiotic received within 1 hour prior to surgical incision</a:t>
            </a:r>
          </a:p>
          <a:p>
            <a:pPr marL="651404" indent="-472017"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Prophylactic antibiotic selection for surgical patients</a:t>
            </a:r>
          </a:p>
          <a:p>
            <a:pPr marL="651404" indent="-472017"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Chemical VTE within 12 hours of surgery end time </a:t>
            </a:r>
            <a:endParaRPr sz="2400">
              <a:solidFill>
                <a:srgbClr val="0066CC"/>
              </a:solidFill>
            </a:endParaRPr>
          </a:p>
          <a:p>
            <a:pPr marL="808743" indent="-629356"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endParaRPr sz="2400">
              <a:solidFill>
                <a:srgbClr val="0066CC"/>
              </a:solidFill>
            </a:endParaRPr>
          </a:p>
          <a:p>
            <a:pPr marL="1066800" indent="-1066800" algn="l" defTabSz="914400">
              <a:lnSpc>
                <a:spcPct val="75000"/>
              </a:lnSpc>
              <a:spcBef>
                <a:spcPts val="700"/>
              </a:spcBef>
              <a:defRPr sz="3200">
                <a:solidFill>
                  <a:srgbClr val="000000"/>
                </a:solidFill>
                <a:latin typeface="Arial"/>
                <a:ea typeface="Arial"/>
                <a:cs typeface="Arial"/>
                <a:sym typeface="Arial"/>
              </a:defRPr>
            </a:pPr>
            <a:r>
              <a:rPr b="1" sz="3000">
                <a:solidFill>
                  <a:srgbClr val="0066CC"/>
                </a:solidFill>
              </a:rPr>
              <a:t>Pneumonia</a:t>
            </a:r>
          </a:p>
          <a:p>
            <a:pPr marL="651404" indent="-472017" algn="l" defTabSz="914400">
              <a:lnSpc>
                <a:spcPct val="75000"/>
              </a:lnSpc>
              <a:spcBef>
                <a:spcPts val="6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Oxygenation assessment within 24 hours prior to or after hospital arrival</a:t>
            </a:r>
          </a:p>
          <a:p>
            <a:pPr marL="651404" indent="-472017" algn="l" defTabSz="914400">
              <a:lnSpc>
                <a:spcPct val="75000"/>
              </a:lnSpc>
              <a:spcBef>
                <a:spcPts val="6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Antibiotic given within 6 hours after hospital arrival</a:t>
            </a:r>
          </a:p>
          <a:p>
            <a:pPr marL="651404" indent="-472017" algn="l" defTabSz="914400">
              <a:lnSpc>
                <a:spcPct val="75000"/>
              </a:lnSpc>
              <a:spcBef>
                <a:spcPts val="6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CURB 65 documented</a:t>
            </a:r>
          </a:p>
          <a:p>
            <a:pPr marL="808743" indent="-629356" algn="l" defTabSz="914400">
              <a:lnSpc>
                <a:spcPct val="75000"/>
              </a:lnSpc>
              <a:spcBef>
                <a:spcPts val="800"/>
              </a:spcBef>
              <a:buClr>
                <a:srgbClr val="0066CC"/>
              </a:buClr>
              <a:buSzPct val="100000"/>
              <a:buAutoNum type="arabicPeriod" startAt="1"/>
              <a:defRPr sz="3200">
                <a:solidFill>
                  <a:srgbClr val="000000"/>
                </a:solidFill>
                <a:latin typeface="Arial"/>
                <a:ea typeface="Arial"/>
                <a:cs typeface="Arial"/>
                <a:sym typeface="Arial"/>
              </a:defRPr>
            </a:pPr>
            <a:endParaRPr sz="2400">
              <a:solidFill>
                <a:srgbClr val="0066CC"/>
              </a:solidFill>
            </a:endParaRPr>
          </a:p>
          <a:p>
            <a:pPr marL="1066800" indent="-1066800" algn="l" defTabSz="914400">
              <a:lnSpc>
                <a:spcPct val="75000"/>
              </a:lnSpc>
              <a:spcBef>
                <a:spcPts val="700"/>
              </a:spcBef>
              <a:defRPr sz="3200">
                <a:solidFill>
                  <a:srgbClr val="000000"/>
                </a:solidFill>
                <a:latin typeface="Arial"/>
                <a:ea typeface="Arial"/>
                <a:cs typeface="Arial"/>
                <a:sym typeface="Arial"/>
              </a:defRPr>
            </a:pPr>
            <a:r>
              <a:rPr b="1" sz="3000">
                <a:solidFill>
                  <a:srgbClr val="0066CC"/>
                </a:solidFill>
              </a:rPr>
              <a:t>Stroke </a:t>
            </a:r>
            <a:r>
              <a:rPr b="1" sz="2200">
                <a:solidFill>
                  <a:srgbClr val="0066CC"/>
                </a:solidFill>
              </a:rPr>
              <a:t>(live from October 2010)</a:t>
            </a:r>
          </a:p>
          <a:p>
            <a:pPr lvl="1" marL="571500" indent="-457200"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Admission to a stroke unit within 4 hours of hospital arrival</a:t>
            </a:r>
          </a:p>
          <a:p>
            <a:pPr lvl="1" marL="571500" indent="-457200"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CT scan within 24 hours of hospital arrival</a:t>
            </a:r>
          </a:p>
          <a:p>
            <a:pPr lvl="1" marL="571500" indent="-457200"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r>
              <a:rPr sz="2400">
                <a:solidFill>
                  <a:srgbClr val="0066CC"/>
                </a:solidFill>
              </a:rPr>
              <a:t>Aspirin received within 24 hours of hospital arrival</a:t>
            </a:r>
            <a:endParaRPr sz="2400">
              <a:solidFill>
                <a:srgbClr val="0066CC"/>
              </a:solidFill>
            </a:endParaRPr>
          </a:p>
          <a:p>
            <a:pPr marL="808743" indent="-629356" algn="l" defTabSz="914400">
              <a:lnSpc>
                <a:spcPct val="75000"/>
              </a:lnSpc>
              <a:spcBef>
                <a:spcPts val="400"/>
              </a:spcBef>
              <a:buClr>
                <a:srgbClr val="0066CC"/>
              </a:buClr>
              <a:buSzPct val="100000"/>
              <a:buAutoNum type="arabicPeriod" startAt="1"/>
              <a:defRPr sz="3200">
                <a:solidFill>
                  <a:srgbClr val="000000"/>
                </a:solidFill>
                <a:latin typeface="Arial"/>
                <a:ea typeface="Arial"/>
                <a:cs typeface="Arial"/>
                <a:sym typeface="Arial"/>
              </a:defRPr>
            </a:pPr>
            <a:endParaRPr sz="2400">
              <a:solidFill>
                <a:srgbClr val="0066CC"/>
              </a:solidFill>
            </a:endParaRPr>
          </a:p>
          <a:p>
            <a:pPr marL="708026" indent="-528639" algn="l" defTabSz="914400">
              <a:lnSpc>
                <a:spcPct val="75000"/>
              </a:lnSpc>
              <a:spcBef>
                <a:spcPts val="400"/>
              </a:spcBef>
              <a:defRPr sz="3200">
                <a:solidFill>
                  <a:srgbClr val="000000"/>
                </a:solidFill>
                <a:latin typeface="Arial"/>
                <a:ea typeface="Arial"/>
                <a:cs typeface="Arial"/>
                <a:sym typeface="Arial"/>
              </a:defRPr>
            </a:pPr>
            <a:endParaRPr sz="2400">
              <a:solidFill>
                <a:srgbClr val="0066CC"/>
              </a:solidFill>
            </a:endParaRPr>
          </a:p>
          <a:p>
            <a:pPr marL="1066800" indent="-1066800" algn="l" defTabSz="914400">
              <a:lnSpc>
                <a:spcPct val="75000"/>
              </a:lnSpc>
              <a:spcBef>
                <a:spcPts val="400"/>
              </a:spcBef>
              <a:defRPr sz="3200">
                <a:solidFill>
                  <a:srgbClr val="000000"/>
                </a:solidFill>
                <a:latin typeface="Arial"/>
                <a:ea typeface="Arial"/>
                <a:cs typeface="Arial"/>
                <a:sym typeface="Arial"/>
              </a:defRPr>
            </a:pPr>
            <a:endParaRPr sz="2400">
              <a:solidFill>
                <a:srgbClr val="0066CC"/>
              </a:solidFill>
            </a:endParaRPr>
          </a:p>
        </p:txBody>
      </p:sp>
      <p:sp>
        <p:nvSpPr>
          <p:cNvPr id="257" name="Examples of the evidence-based measures"/>
          <p:cNvSpPr txBox="1"/>
          <p:nvPr/>
        </p:nvSpPr>
        <p:spPr>
          <a:xfrm>
            <a:off x="8418367" y="2063866"/>
            <a:ext cx="15147473" cy="923276"/>
          </a:xfrm>
          <a:prstGeom prst="rect">
            <a:avLst/>
          </a:prstGeom>
          <a:ln w="12700">
            <a:miter lim="400000"/>
          </a:ln>
          <a:extLst>
            <a:ext uri="{C572A759-6A51-4108-AA02-DFA0A04FC94B}">
              <ma14:wrappingTextBoxFlag xmlns:ma14="http://schemas.microsoft.com/office/mac/drawingml/2011/main" val="1"/>
            </a:ext>
          </a:extLst>
        </p:spPr>
        <p:txBody>
          <a:bodyPr tIns="91439" bIns="91439" anchor="ctr">
            <a:spAutoFit/>
          </a:bodyPr>
          <a:lstStyle>
            <a:lvl1pPr defTabSz="914400">
              <a:defRPr b="1" sz="5200">
                <a:solidFill>
                  <a:srgbClr val="00ADDC"/>
                </a:solidFill>
                <a:latin typeface="Arial"/>
                <a:ea typeface="Arial"/>
                <a:cs typeface="Arial"/>
                <a:sym typeface="Arial"/>
              </a:defRPr>
            </a:lvl1pPr>
          </a:lstStyle>
          <a:p>
            <a:pPr>
              <a:defRPr b="0" sz="3200">
                <a:solidFill>
                  <a:srgbClr val="000000"/>
                </a:solidFill>
              </a:defRPr>
            </a:pPr>
            <a:r>
              <a:rPr b="1" sz="5200">
                <a:solidFill>
                  <a:srgbClr val="00ADDC"/>
                </a:solidFill>
              </a:rPr>
              <a:t>Examples of the evidence-based measures</a:t>
            </a:r>
          </a:p>
        </p:txBody>
      </p:sp>
      <p:sp>
        <p:nvSpPr>
          <p:cNvPr id="258" name="Full list of measures via www.advancingqualitynw.nhs.uk"/>
          <p:cNvSpPr txBox="1"/>
          <p:nvPr/>
        </p:nvSpPr>
        <p:spPr>
          <a:xfrm>
            <a:off x="4618263" y="12371215"/>
            <a:ext cx="15147474" cy="602217"/>
          </a:xfrm>
          <a:prstGeom prst="rect">
            <a:avLst/>
          </a:prstGeom>
          <a:ln w="12700">
            <a:miter lim="400000"/>
          </a:ln>
          <a:extLst>
            <a:ext uri="{C572A759-6A51-4108-AA02-DFA0A04FC94B}">
              <ma14:wrappingTextBoxFlag xmlns:ma14="http://schemas.microsoft.com/office/mac/drawingml/2011/main" val="1"/>
            </a:ext>
          </a:extLst>
        </p:spPr>
        <p:txBody>
          <a:bodyPr tIns="91439" bIns="91439" anchor="ctr">
            <a:spAutoFit/>
          </a:bodyPr>
          <a:lstStyle>
            <a:lvl1pPr defTabSz="914400">
              <a:defRPr b="1" sz="3000">
                <a:solidFill>
                  <a:srgbClr val="00ADDC"/>
                </a:solidFill>
                <a:latin typeface="Arial"/>
                <a:ea typeface="Arial"/>
                <a:cs typeface="Arial"/>
                <a:sym typeface="Arial"/>
              </a:defRPr>
            </a:lvl1pPr>
          </a:lstStyle>
          <a:p>
            <a:pPr>
              <a:defRPr b="0" sz="3200">
                <a:solidFill>
                  <a:srgbClr val="000000"/>
                </a:solidFill>
              </a:defRPr>
            </a:pPr>
            <a:r>
              <a:rPr b="1" sz="3000">
                <a:solidFill>
                  <a:srgbClr val="00ADDC"/>
                </a:solidFill>
              </a:rPr>
              <a:t>Full list of measures via www.advancingqualitynw.nhs.uk</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62" name="Group"/>
          <p:cNvGrpSpPr/>
          <p:nvPr/>
        </p:nvGrpSpPr>
        <p:grpSpPr>
          <a:xfrm>
            <a:off x="3610403" y="3258501"/>
            <a:ext cx="17606873" cy="9925051"/>
            <a:chOff x="0" y="0"/>
            <a:chExt cx="17606871" cy="9925050"/>
          </a:xfrm>
        </p:grpSpPr>
        <p:pic>
          <p:nvPicPr>
            <p:cNvPr id="260" name="image8.png" descr="image8.png"/>
            <p:cNvPicPr>
              <a:picLocks noChangeAspect="1"/>
            </p:cNvPicPr>
            <p:nvPr/>
          </p:nvPicPr>
          <p:blipFill>
            <a:blip r:embed="rId3">
              <a:extLst/>
            </a:blip>
            <a:stretch>
              <a:fillRect/>
            </a:stretch>
          </p:blipFill>
          <p:spPr>
            <a:xfrm>
              <a:off x="0" y="0"/>
              <a:ext cx="16936654" cy="9925050"/>
            </a:xfrm>
            <a:prstGeom prst="rect">
              <a:avLst/>
            </a:prstGeom>
            <a:ln w="12700" cap="flat">
              <a:noFill/>
              <a:miter lim="400000"/>
            </a:ln>
            <a:effectLst/>
          </p:spPr>
        </p:pic>
        <p:sp>
          <p:nvSpPr>
            <p:cNvPr id="261" name="AMI                         CABG                HEART FAILURE       HIP&amp;KNEE             PNEUMONIA       STROKE   DEMENTIA PSYCHOSIS"/>
            <p:cNvSpPr txBox="1"/>
            <p:nvPr/>
          </p:nvSpPr>
          <p:spPr>
            <a:xfrm>
              <a:off x="1889482" y="9279829"/>
              <a:ext cx="15717390" cy="44210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39" tIns="91439" rIns="91439" bIns="91439" numCol="1" anchor="t">
              <a:spAutoFit/>
            </a:bodyPr>
            <a:lstStyle/>
            <a:p>
              <a:pPr algn="l" defTabSz="914400">
                <a:defRPr sz="3200">
                  <a:solidFill>
                    <a:srgbClr val="000000"/>
                  </a:solidFill>
                  <a:latin typeface="Arial"/>
                  <a:ea typeface="Arial"/>
                  <a:cs typeface="Arial"/>
                  <a:sym typeface="Arial"/>
                </a:defRPr>
              </a:pPr>
              <a:r>
                <a:rPr b="1" sz="1800"/>
                <a:t>AMI                         CABG                HEART FAILURE       HIP&amp;KNEE             PNEUMONIA       STROKE   </a:t>
              </a:r>
              <a:r>
                <a:rPr b="1" sz="1400"/>
                <a:t>DEMENTIA PSYCHOSIS</a:t>
              </a:r>
            </a:p>
          </p:txBody>
        </p:sp>
      </p:grpSp>
      <p:sp>
        <p:nvSpPr>
          <p:cNvPr id="263" name="Steady improvement, sustained"/>
          <p:cNvSpPr txBox="1"/>
          <p:nvPr/>
        </p:nvSpPr>
        <p:spPr>
          <a:xfrm>
            <a:off x="10089938" y="1741341"/>
            <a:ext cx="6782593" cy="639486"/>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914400">
              <a:defRPr sz="3200">
                <a:solidFill>
                  <a:srgbClr val="000000"/>
                </a:solidFill>
                <a:latin typeface="Arial"/>
                <a:ea typeface="Arial"/>
                <a:cs typeface="Arial"/>
                <a:sym typeface="Arial"/>
              </a:defRPr>
            </a:lvl1pPr>
          </a:lstStyle>
          <a:p>
            <a:pPr/>
            <a:r>
              <a:t>Steady improvement, sustained</a:t>
            </a:r>
          </a:p>
        </p:txBody>
      </p:sp>
      <p:sp>
        <p:nvSpPr>
          <p:cNvPr id="264" name="Rectangle"/>
          <p:cNvSpPr/>
          <p:nvPr/>
        </p:nvSpPr>
        <p:spPr>
          <a:xfrm>
            <a:off x="7903781" y="3491929"/>
            <a:ext cx="8261130" cy="733225"/>
          </a:xfrm>
          <a:prstGeom prst="rect">
            <a:avLst/>
          </a:prstGeom>
          <a:solidFill>
            <a:srgbClr val="FFFFFF"/>
          </a:solidFill>
          <a:ln w="12700">
            <a:miter lim="400000"/>
          </a:ln>
        </p:spPr>
        <p:txBody>
          <a:bodyPr tIns="91439" bIns="91439"/>
          <a:lstStyle/>
          <a:p>
            <a:pPr algn="l" defTabSz="914400">
              <a:defRPr sz="3200">
                <a:solidFill>
                  <a:srgbClr val="000000"/>
                </a:solidFill>
                <a:latin typeface="Arial"/>
                <a:ea typeface="Arial"/>
                <a:cs typeface="Arial"/>
                <a:sym typeface="Arial"/>
              </a:defRPr>
            </a:pPr>
          </a:p>
        </p:txBody>
      </p:sp>
      <p:sp>
        <p:nvSpPr>
          <p:cNvPr id="265" name="Results Y1 – Y5"/>
          <p:cNvSpPr txBox="1"/>
          <p:nvPr/>
        </p:nvSpPr>
        <p:spPr>
          <a:xfrm>
            <a:off x="9203491" y="484621"/>
            <a:ext cx="8555485" cy="923276"/>
          </a:xfrm>
          <a:prstGeom prst="rect">
            <a:avLst/>
          </a:prstGeom>
          <a:ln w="12700">
            <a:miter lim="400000"/>
          </a:ln>
          <a:extLst>
            <a:ext uri="{C572A759-6A51-4108-AA02-DFA0A04FC94B}">
              <ma14:wrappingTextBoxFlag xmlns:ma14="http://schemas.microsoft.com/office/mac/drawingml/2011/main" val="1"/>
            </a:ext>
          </a:extLst>
        </p:spPr>
        <p:txBody>
          <a:bodyPr tIns="91439" bIns="91439" anchor="ctr">
            <a:spAutoFit/>
          </a:bodyPr>
          <a:lstStyle>
            <a:lvl1pPr defTabSz="914400">
              <a:defRPr b="1" sz="5200">
                <a:solidFill>
                  <a:srgbClr val="00ADDC"/>
                </a:solidFill>
                <a:latin typeface="Arial"/>
                <a:ea typeface="Arial"/>
                <a:cs typeface="Arial"/>
                <a:sym typeface="Arial"/>
              </a:defRPr>
            </a:lvl1pPr>
          </a:lstStyle>
          <a:p>
            <a:pPr>
              <a:defRPr b="0" sz="3200">
                <a:solidFill>
                  <a:srgbClr val="000000"/>
                </a:solidFill>
              </a:defRPr>
            </a:pPr>
            <a:r>
              <a:rPr b="1" sz="5200">
                <a:solidFill>
                  <a:srgbClr val="00ADDC"/>
                </a:solidFill>
              </a:rPr>
              <a:t>Results Y1 – Y5</a:t>
            </a:r>
          </a:p>
        </p:txBody>
      </p:sp>
      <p:sp>
        <p:nvSpPr>
          <p:cNvPr id="266" name="North West Composite Quality Score over time"/>
          <p:cNvSpPr txBox="1"/>
          <p:nvPr/>
        </p:nvSpPr>
        <p:spPr>
          <a:xfrm>
            <a:off x="8745538" y="13201753"/>
            <a:ext cx="6892927" cy="442103"/>
          </a:xfrm>
          <a:prstGeom prst="rect">
            <a:avLst/>
          </a:prstGeom>
          <a:ln w="12700">
            <a:miter lim="400000"/>
          </a:ln>
          <a:extLst>
            <a:ext uri="{C572A759-6A51-4108-AA02-DFA0A04FC94B}">
              <ma14:wrappingTextBoxFlag xmlns:ma14="http://schemas.microsoft.com/office/mac/drawingml/2011/main" val="1"/>
            </a:ext>
          </a:extLst>
        </p:spPr>
        <p:txBody>
          <a:bodyPr tIns="91439" bIns="91439">
            <a:spAutoFit/>
          </a:bodyPr>
          <a:lstStyle>
            <a:lvl1pPr algn="l" defTabSz="914400">
              <a:defRPr b="1" sz="1800">
                <a:solidFill>
                  <a:srgbClr val="000000"/>
                </a:solidFill>
                <a:latin typeface="Arial"/>
                <a:ea typeface="Arial"/>
                <a:cs typeface="Arial"/>
                <a:sym typeface="Arial"/>
              </a:defRPr>
            </a:lvl1pPr>
          </a:lstStyle>
          <a:p>
            <a:pPr>
              <a:defRPr b="0" sz="3200"/>
            </a:pPr>
            <a:r>
              <a:rPr b="1" sz="1800"/>
              <a:t>North West Composite Quality Score over time</a:t>
            </a:r>
          </a:p>
        </p:txBody>
      </p:sp>
      <p:sp>
        <p:nvSpPr>
          <p:cNvPr id="267" name="The chart shows the quarter on quarter improvements across 32 hospitals in meeting best practice evidence based care through excellence in clinical engagement"/>
          <p:cNvSpPr/>
          <p:nvPr/>
        </p:nvSpPr>
        <p:spPr>
          <a:xfrm>
            <a:off x="10463915" y="1613950"/>
            <a:ext cx="7392421" cy="3230157"/>
          </a:xfrm>
          <a:prstGeom prst="roundRect">
            <a:avLst>
              <a:gd name="adj" fmla="val 8293"/>
            </a:avLst>
          </a:prstGeom>
          <a:blipFill>
            <a:blip r:embed="rId4"/>
          </a:blipFill>
          <a:ln w="12700">
            <a:miter lim="400000"/>
          </a:ln>
          <a:effectLst>
            <a:outerShdw sx="100000" sy="100000" kx="0" ky="0" algn="b" rotWithShape="0" blurRad="63500" dist="12700" dir="0">
              <a:srgbClr val="000000">
                <a:alpha val="50000"/>
              </a:srgbClr>
            </a:outerShdw>
          </a:effectLst>
          <a:extLst>
            <a:ext uri="{C572A759-6A51-4108-AA02-DFA0A04FC94B}">
              <ma14:wrappingTextBoxFlag xmlns:ma14="http://schemas.microsoft.com/office/mac/drawingml/2011/main" val="1"/>
            </a:ext>
          </a:extLst>
        </p:spPr>
        <p:txBody>
          <a:bodyPr lIns="71437" tIns="71437" rIns="71437" bIns="71437" anchor="ctr"/>
          <a:lstStyle>
            <a:lvl1pPr defTabSz="821531">
              <a:defRPr b="1" sz="3200">
                <a:solidFill>
                  <a:srgbClr val="002452"/>
                </a:solidFill>
                <a:latin typeface="Helvetica"/>
                <a:ea typeface="Helvetica"/>
                <a:cs typeface="Helvetica"/>
                <a:sym typeface="Helvetica"/>
              </a:defRPr>
            </a:lvl1pPr>
          </a:lstStyle>
          <a:p>
            <a:pPr>
              <a:defRPr b="0">
                <a:solidFill>
                  <a:srgbClr val="FFFFFF"/>
                </a:solidFill>
                <a:latin typeface="Helvetica Light"/>
                <a:ea typeface="Helvetica Light"/>
                <a:cs typeface="Helvetica Light"/>
                <a:sym typeface="Helvetica Light"/>
              </a:defRPr>
            </a:pPr>
            <a:r>
              <a:rPr b="1">
                <a:solidFill>
                  <a:srgbClr val="002452"/>
                </a:solidFill>
                <a:latin typeface="Helvetica"/>
                <a:ea typeface="Helvetica"/>
                <a:cs typeface="Helvetica"/>
                <a:sym typeface="Helvetica"/>
              </a:rPr>
              <a:t>The chart shows the quarter on quarter improvements across 32 hospitals in meeting best practice evidence based care through excellence in clinical engagement</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1" name="Reducing variation  Y1 – Y5 (2008-2013)"/>
          <p:cNvSpPr txBox="1"/>
          <p:nvPr>
            <p:ph type="title"/>
          </p:nvPr>
        </p:nvSpPr>
        <p:spPr>
          <a:xfrm>
            <a:off x="5517929" y="1116011"/>
            <a:ext cx="16459201" cy="1379552"/>
          </a:xfrm>
          <a:prstGeom prst="rect">
            <a:avLst/>
          </a:prstGeom>
        </p:spPr>
        <p:txBody>
          <a:bodyPr>
            <a:normAutofit fontScale="100000" lnSpcReduction="0"/>
          </a:bodyPr>
          <a:lstStyle/>
          <a:p>
            <a:pPr defTabSz="1170431">
              <a:defRPr sz="4224"/>
            </a:pPr>
            <a:r>
              <a:t>Reducing variation</a:t>
            </a:r>
            <a:br/>
            <a:r>
              <a:t> Y1 – Y5 (2008-2013)</a:t>
            </a:r>
          </a:p>
        </p:txBody>
      </p:sp>
      <p:sp>
        <p:nvSpPr>
          <p:cNvPr id="272" name="Slide Number"/>
          <p:cNvSpPr txBox="1"/>
          <p:nvPr>
            <p:ph type="sldNum" sz="quarter" idx="2"/>
          </p:nvPr>
        </p:nvSpPr>
        <p:spPr>
          <a:xfrm>
            <a:off x="16154400" y="12460730"/>
            <a:ext cx="4267200" cy="50394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fld id="{86CB4B4D-7CA3-9044-876B-883B54F8677D}" type="slidenum"/>
          </a:p>
        </p:txBody>
      </p:sp>
      <p:pic>
        <p:nvPicPr>
          <p:cNvPr id="273" name="image9.png" descr="image9.png"/>
          <p:cNvPicPr>
            <a:picLocks noChangeAspect="1"/>
          </p:cNvPicPr>
          <p:nvPr/>
        </p:nvPicPr>
        <p:blipFill>
          <a:blip r:embed="rId2">
            <a:extLst/>
          </a:blip>
          <a:stretch>
            <a:fillRect/>
          </a:stretch>
        </p:blipFill>
        <p:spPr>
          <a:xfrm>
            <a:off x="3202108" y="4606796"/>
            <a:ext cx="5925601" cy="5336018"/>
          </a:xfrm>
          <a:prstGeom prst="rect">
            <a:avLst/>
          </a:prstGeom>
          <a:ln w="12700">
            <a:miter lim="400000"/>
          </a:ln>
        </p:spPr>
      </p:pic>
      <p:pic>
        <p:nvPicPr>
          <p:cNvPr id="274" name="image12.png" descr="image12.png"/>
          <p:cNvPicPr>
            <a:picLocks noChangeAspect="1"/>
          </p:cNvPicPr>
          <p:nvPr/>
        </p:nvPicPr>
        <p:blipFill>
          <a:blip r:embed="rId3">
            <a:extLst/>
          </a:blip>
          <a:stretch>
            <a:fillRect/>
          </a:stretch>
        </p:blipFill>
        <p:spPr>
          <a:xfrm>
            <a:off x="9251058" y="4743075"/>
            <a:ext cx="6064285" cy="5063461"/>
          </a:xfrm>
          <a:prstGeom prst="rect">
            <a:avLst/>
          </a:prstGeom>
          <a:ln w="12700">
            <a:miter lim="400000"/>
          </a:ln>
        </p:spPr>
      </p:pic>
      <p:pic>
        <p:nvPicPr>
          <p:cNvPr id="275" name="image13.png" descr="image13.png"/>
          <p:cNvPicPr>
            <a:picLocks noChangeAspect="1"/>
          </p:cNvPicPr>
          <p:nvPr/>
        </p:nvPicPr>
        <p:blipFill>
          <a:blip r:embed="rId4">
            <a:extLst/>
          </a:blip>
          <a:stretch>
            <a:fillRect/>
          </a:stretch>
        </p:blipFill>
        <p:spPr>
          <a:xfrm>
            <a:off x="15438691" y="4453777"/>
            <a:ext cx="6074979" cy="5489037"/>
          </a:xfrm>
          <a:prstGeom prst="rect">
            <a:avLst/>
          </a:prstGeom>
          <a:ln w="12700">
            <a:miter lim="400000"/>
          </a:ln>
        </p:spPr>
      </p:pic>
      <p:sp>
        <p:nvSpPr>
          <p:cNvPr id="276" name="AMI CQS compression Y1 –Y5"/>
          <p:cNvSpPr txBox="1"/>
          <p:nvPr/>
        </p:nvSpPr>
        <p:spPr>
          <a:xfrm>
            <a:off x="3843127" y="3645318"/>
            <a:ext cx="4643563" cy="442102"/>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tIns="91439" bIns="91439">
            <a:spAutoFit/>
          </a:bodyPr>
          <a:lstStyle>
            <a:lvl1pPr algn="l" defTabSz="914400">
              <a:defRPr b="1" sz="1800">
                <a:solidFill>
                  <a:srgbClr val="000000"/>
                </a:solidFill>
                <a:latin typeface="Arial"/>
                <a:ea typeface="Arial"/>
                <a:cs typeface="Arial"/>
                <a:sym typeface="Arial"/>
              </a:defRPr>
            </a:lvl1pPr>
          </a:lstStyle>
          <a:p>
            <a:pPr>
              <a:defRPr b="0" sz="3200"/>
            </a:pPr>
            <a:r>
              <a:rPr b="1" sz="1800"/>
              <a:t>AMI CQS compression Y1 –Y5</a:t>
            </a:r>
          </a:p>
        </p:txBody>
      </p:sp>
      <p:sp>
        <p:nvSpPr>
          <p:cNvPr id="277" name="PNE CQS compression Y1 –Y5"/>
          <p:cNvSpPr txBox="1"/>
          <p:nvPr/>
        </p:nvSpPr>
        <p:spPr>
          <a:xfrm>
            <a:off x="16487545" y="3645318"/>
            <a:ext cx="4643563" cy="442102"/>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tIns="91439" bIns="91439">
            <a:spAutoFit/>
          </a:bodyPr>
          <a:lstStyle>
            <a:lvl1pPr algn="l" defTabSz="914400">
              <a:defRPr b="1" sz="1800">
                <a:solidFill>
                  <a:srgbClr val="000000"/>
                </a:solidFill>
                <a:latin typeface="Arial"/>
                <a:ea typeface="Arial"/>
                <a:cs typeface="Arial"/>
                <a:sym typeface="Arial"/>
              </a:defRPr>
            </a:lvl1pPr>
          </a:lstStyle>
          <a:p>
            <a:pPr>
              <a:defRPr b="0" sz="3200"/>
            </a:pPr>
            <a:r>
              <a:rPr b="1" sz="1800"/>
              <a:t>PNE CQS compression Y1 –Y5</a:t>
            </a:r>
          </a:p>
        </p:txBody>
      </p:sp>
      <p:sp>
        <p:nvSpPr>
          <p:cNvPr id="278" name="HK CQS compression Y1 –Y5"/>
          <p:cNvSpPr txBox="1"/>
          <p:nvPr/>
        </p:nvSpPr>
        <p:spPr>
          <a:xfrm>
            <a:off x="9881602" y="3866242"/>
            <a:ext cx="5211031" cy="442102"/>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tIns="91439" bIns="91439">
            <a:spAutoFit/>
          </a:bodyPr>
          <a:lstStyle>
            <a:lvl1pPr algn="l" defTabSz="914400">
              <a:defRPr b="1" sz="1800">
                <a:solidFill>
                  <a:srgbClr val="000000"/>
                </a:solidFill>
                <a:latin typeface="Arial"/>
                <a:ea typeface="Arial"/>
                <a:cs typeface="Arial"/>
                <a:sym typeface="Arial"/>
              </a:defRPr>
            </a:lvl1pPr>
          </a:lstStyle>
          <a:p>
            <a:pPr>
              <a:defRPr b="0" sz="3200"/>
            </a:pPr>
            <a:r>
              <a:rPr b="1" sz="1800"/>
              <a:t>HK CQS compression Y1 –Y5</a:t>
            </a:r>
          </a:p>
        </p:txBody>
      </p:sp>
      <p:sp>
        <p:nvSpPr>
          <p:cNvPr id="279" name="The Chart shows the reduction in clinical variation in 32 hospitals in North West England whilst showing overall improvements. NEJM published the evaluation that showed around 1000 lives saved from improved pneumonia care and significant savings of £8 fo"/>
          <p:cNvSpPr/>
          <p:nvPr/>
        </p:nvSpPr>
        <p:spPr>
          <a:xfrm>
            <a:off x="3884744" y="10443840"/>
            <a:ext cx="16420362" cy="2505502"/>
          </a:xfrm>
          <a:prstGeom prst="roundRect">
            <a:avLst>
              <a:gd name="adj" fmla="val 10692"/>
            </a:avLst>
          </a:prstGeom>
          <a:blipFill>
            <a:blip r:embed="rId5"/>
          </a:blipFill>
          <a:ln w="12700">
            <a:miter lim="400000"/>
          </a:ln>
          <a:effectLst>
            <a:outerShdw sx="100000" sy="100000" kx="0" ky="0" algn="b" rotWithShape="0" blurRad="63500" dist="12700" dir="0">
              <a:srgbClr val="000000">
                <a:alpha val="50000"/>
              </a:srgbClr>
            </a:outerShdw>
          </a:effectLst>
          <a:extLst>
            <a:ext uri="{C572A759-6A51-4108-AA02-DFA0A04FC94B}">
              <ma14:wrappingTextBoxFlag xmlns:ma14="http://schemas.microsoft.com/office/mac/drawingml/2011/main" val="1"/>
            </a:ext>
          </a:extLst>
        </p:spPr>
        <p:txBody>
          <a:bodyPr lIns="71437" tIns="71437" rIns="71437" bIns="71437" anchor="ctr"/>
          <a:lstStyle>
            <a:lvl1pPr defTabSz="821531">
              <a:defRPr sz="3200">
                <a:solidFill>
                  <a:srgbClr val="FFFFFF"/>
                </a:solidFill>
                <a:latin typeface="Helvetica Light"/>
                <a:ea typeface="Helvetica Light"/>
                <a:cs typeface="Helvetica Light"/>
                <a:sym typeface="Helvetica Light"/>
              </a:defRPr>
            </a:lvl1pPr>
          </a:lstStyle>
          <a:p>
            <a:pPr/>
            <a:r>
              <a:t>The Chart shows the reduction in clinical variation in 32 hospitals in North West England whilst showing overall improvements. NEJM published the evaluation that showed around 1000 lives saved from improved pneumonia care and significant savings of £8 for every £1 invested in the programme.</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81" name="image17.png" descr="image17.png"/>
          <p:cNvPicPr>
            <a:picLocks noChangeAspect="1"/>
          </p:cNvPicPr>
          <p:nvPr/>
        </p:nvPicPr>
        <p:blipFill>
          <a:blip r:embed="rId2">
            <a:extLst/>
          </a:blip>
          <a:stretch>
            <a:fillRect/>
          </a:stretch>
        </p:blipFill>
        <p:spPr>
          <a:xfrm>
            <a:off x="5099869" y="3631036"/>
            <a:ext cx="14525297" cy="4618123"/>
          </a:xfrm>
          <a:prstGeom prst="rect">
            <a:avLst/>
          </a:prstGeom>
          <a:ln w="12700">
            <a:miter lim="400000"/>
          </a:ln>
        </p:spPr>
      </p:pic>
      <p:sp>
        <p:nvSpPr>
          <p:cNvPr id="282" name="“Risk adjusted, absolute mortality for the conditions included in the pay-for-performance programme decreased significantly with an absolute reduction of 1.3 percentage points and a relative reduction of 6%, equivalent to 890 fewer deaths during the 18-m"/>
          <p:cNvSpPr txBox="1"/>
          <p:nvPr>
            <p:ph type="body" sz="half" idx="1"/>
          </p:nvPr>
        </p:nvSpPr>
        <p:spPr>
          <a:xfrm>
            <a:off x="3450304" y="9179364"/>
            <a:ext cx="17483391" cy="3954825"/>
          </a:xfrm>
          <a:prstGeom prst="rect">
            <a:avLst/>
          </a:prstGeom>
        </p:spPr>
        <p:txBody>
          <a:bodyPr>
            <a:normAutofit fontScale="100000" lnSpcReduction="0"/>
          </a:bodyPr>
          <a:lstStyle/>
          <a:p>
            <a:pPr marL="0" indent="0" algn="ctr">
              <a:spcBef>
                <a:spcPts val="1100"/>
              </a:spcBef>
              <a:buSzTx/>
              <a:buNone/>
            </a:pPr>
            <a:r>
              <a:rPr b="1" i="1" sz="4600">
                <a:latin typeface="Gill Sans MT"/>
                <a:ea typeface="Gill Sans MT"/>
                <a:cs typeface="Gill Sans MT"/>
                <a:sym typeface="Gill Sans MT"/>
              </a:rPr>
              <a:t>“Risk adjusted, absolute mortality for the conditions included in the pay-for-performance programme decreased significantly with an absolute reduction of 1.3 percentage points and a relative reduction of 6%, equivalent to </a:t>
            </a:r>
            <a:r>
              <a:rPr b="1" i="1" sz="4600">
                <a:solidFill>
                  <a:srgbClr val="C00000"/>
                </a:solidFill>
                <a:latin typeface="Gill Sans MT"/>
                <a:ea typeface="Gill Sans MT"/>
                <a:cs typeface="Gill Sans MT"/>
                <a:sym typeface="Gill Sans MT"/>
              </a:rPr>
              <a:t>890 fewer deaths during the 18-month period</a:t>
            </a:r>
            <a:r>
              <a:rPr b="1" i="1" sz="4600">
                <a:latin typeface="Gill Sans MT"/>
                <a:ea typeface="Gill Sans MT"/>
                <a:cs typeface="Gill Sans MT"/>
                <a:sym typeface="Gill Sans MT"/>
              </a:rPr>
              <a:t>.”</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84" name="image18.png" descr="image18.png"/>
          <p:cNvPicPr>
            <a:picLocks noChangeAspect="1"/>
          </p:cNvPicPr>
          <p:nvPr/>
        </p:nvPicPr>
        <p:blipFill>
          <a:blip r:embed="rId3">
            <a:extLst/>
          </a:blip>
          <a:stretch>
            <a:fillRect/>
          </a:stretch>
        </p:blipFill>
        <p:spPr>
          <a:xfrm>
            <a:off x="15480682" y="7648092"/>
            <a:ext cx="5643068" cy="3602541"/>
          </a:xfrm>
          <a:prstGeom prst="rect">
            <a:avLst/>
          </a:prstGeom>
          <a:ln w="12700">
            <a:miter lim="400000"/>
          </a:ln>
        </p:spPr>
      </p:pic>
      <p:sp>
        <p:nvSpPr>
          <p:cNvPr id="285" name="Cost effectiveness:"/>
          <p:cNvSpPr txBox="1"/>
          <p:nvPr>
            <p:ph type="title"/>
          </p:nvPr>
        </p:nvSpPr>
        <p:spPr>
          <a:xfrm>
            <a:off x="3962400" y="3132754"/>
            <a:ext cx="16459200" cy="1371601"/>
          </a:xfrm>
          <a:prstGeom prst="rect">
            <a:avLst/>
          </a:prstGeom>
        </p:spPr>
        <p:txBody>
          <a:bodyPr>
            <a:normAutofit fontScale="100000" lnSpcReduction="0"/>
          </a:bodyPr>
          <a:lstStyle/>
          <a:p>
            <a:pPr/>
            <a:r>
              <a:t>Cost effectiveness:</a:t>
            </a:r>
          </a:p>
        </p:txBody>
      </p:sp>
      <p:sp>
        <p:nvSpPr>
          <p:cNvPr id="286" name="5,227 QALYs gained (Quality Adjusted Life Years – the number of extra months/years of life of a reasonable quality a person might gain as a result of treatment)…"/>
          <p:cNvSpPr/>
          <p:nvPr>
            <p:ph type="body" idx="1"/>
          </p:nvPr>
        </p:nvSpPr>
        <p:spPr>
          <a:xfrm>
            <a:off x="3664219" y="5088044"/>
            <a:ext cx="17786351" cy="8315776"/>
          </a:xfrm>
          <a:prstGeom prst="rect">
            <a:avLst/>
          </a:prstGeom>
          <a:solidFill>
            <a:srgbClr val="FFFFFF"/>
          </a:solidFill>
          <a:ln w="25400">
            <a:solidFill>
              <a:srgbClr val="7FD13B"/>
            </a:solidFill>
            <a:bevel/>
          </a:ln>
          <a:effectLst>
            <a:outerShdw sx="100000" sy="100000" kx="0" ky="0" algn="b" rotWithShape="0" blurRad="63500" dist="25400" dir="5400000">
              <a:srgbClr val="000000">
                <a:alpha val="35000"/>
              </a:srgbClr>
            </a:outerShdw>
          </a:effectLst>
        </p:spPr>
        <p:txBody>
          <a:bodyPr>
            <a:normAutofit fontScale="100000" lnSpcReduction="0"/>
          </a:bodyPr>
          <a:lstStyle/>
          <a:p>
            <a:pPr lvl="1" marL="0" indent="457200" defTabSz="914400">
              <a:spcBef>
                <a:spcPts val="0"/>
              </a:spcBef>
              <a:buSzTx/>
              <a:buFontTx/>
              <a:buNone/>
              <a:defRPr sz="3200">
                <a:solidFill>
                  <a:srgbClr val="000000"/>
                </a:solidFill>
              </a:defRPr>
            </a:pPr>
          </a:p>
          <a:p>
            <a:pPr lvl="1" marL="0" indent="457200" defTabSz="914400">
              <a:spcBef>
                <a:spcPts val="0"/>
              </a:spcBef>
              <a:buSzTx/>
              <a:buFontTx/>
              <a:buNone/>
              <a:defRPr sz="3200">
                <a:solidFill>
                  <a:srgbClr val="000000"/>
                </a:solidFill>
              </a:defRPr>
            </a:pPr>
          </a:p>
          <a:p>
            <a:pPr lvl="1" marL="0" indent="457200" defTabSz="914400">
              <a:spcBef>
                <a:spcPts val="0"/>
              </a:spcBef>
              <a:buSzTx/>
              <a:buFontTx/>
              <a:buNone/>
              <a:defRPr sz="3200">
                <a:solidFill>
                  <a:srgbClr val="000000"/>
                </a:solidFill>
              </a:defRPr>
            </a:pPr>
            <a:r>
              <a:rPr>
                <a:latin typeface="Arial"/>
                <a:ea typeface="Arial"/>
                <a:cs typeface="Arial"/>
                <a:sym typeface="Arial"/>
              </a:rPr>
              <a:t> </a:t>
            </a:r>
            <a:r>
              <a:rPr b="1" sz="3300">
                <a:latin typeface="+mn-lt"/>
                <a:ea typeface="+mn-ea"/>
                <a:cs typeface="+mn-cs"/>
                <a:sym typeface="Helvetica Neue"/>
              </a:rPr>
              <a:t>5,227 QALYs gained</a:t>
            </a:r>
            <a:br>
              <a:rPr b="1" sz="3300">
                <a:latin typeface="+mn-lt"/>
                <a:ea typeface="+mn-ea"/>
                <a:cs typeface="+mn-cs"/>
                <a:sym typeface="Helvetica Neue"/>
              </a:rPr>
            </a:br>
            <a:r>
              <a:rPr b="1" sz="3300">
                <a:latin typeface="+mn-lt"/>
                <a:ea typeface="+mn-ea"/>
                <a:cs typeface="+mn-cs"/>
                <a:sym typeface="Helvetica Neue"/>
              </a:rPr>
              <a:t>(Quality Adjusted Life Years – the number of extra months/years of life of a reasonable quality a person might gain as a result of treatment)</a:t>
            </a:r>
            <a:endParaRPr b="1" sz="3300">
              <a:latin typeface="+mn-lt"/>
              <a:ea typeface="+mn-ea"/>
              <a:cs typeface="+mn-cs"/>
              <a:sym typeface="Helvetica Neue"/>
            </a:endParaRPr>
          </a:p>
          <a:p>
            <a:pPr lvl="1" marL="0" indent="457200" defTabSz="914400">
              <a:spcBef>
                <a:spcPts val="0"/>
              </a:spcBef>
              <a:buSzTx/>
              <a:buFontTx/>
              <a:buNone/>
              <a:defRPr b="1" sz="3300">
                <a:solidFill>
                  <a:srgbClr val="000000"/>
                </a:solidFill>
                <a:latin typeface="+mn-lt"/>
                <a:ea typeface="+mn-ea"/>
                <a:cs typeface="+mn-cs"/>
                <a:sym typeface="Helvetica Neue"/>
              </a:defRPr>
            </a:pPr>
          </a:p>
          <a:p>
            <a:pPr lvl="1" marL="0" indent="457200" defTabSz="914400">
              <a:spcBef>
                <a:spcPts val="0"/>
              </a:spcBef>
              <a:buSzTx/>
              <a:buFontTx/>
              <a:buNone/>
              <a:defRPr b="1" sz="3300">
                <a:solidFill>
                  <a:srgbClr val="000000"/>
                </a:solidFill>
                <a:latin typeface="+mn-lt"/>
                <a:ea typeface="+mn-ea"/>
                <a:cs typeface="+mn-cs"/>
                <a:sym typeface="Helvetica Neue"/>
              </a:defRPr>
            </a:pPr>
            <a:r>
              <a:t> £105 million estimated health gains</a:t>
            </a:r>
          </a:p>
          <a:p>
            <a:pPr lvl="1" marL="0" indent="457200" defTabSz="914400">
              <a:spcBef>
                <a:spcPts val="0"/>
              </a:spcBef>
              <a:buSzTx/>
              <a:buFontTx/>
              <a:buNone/>
              <a:defRPr b="1" sz="3300">
                <a:solidFill>
                  <a:srgbClr val="000000"/>
                </a:solidFill>
                <a:latin typeface="+mn-lt"/>
                <a:ea typeface="+mn-ea"/>
                <a:cs typeface="+mn-cs"/>
                <a:sym typeface="Helvetica Neue"/>
              </a:defRPr>
            </a:pPr>
            <a:r>
              <a:t>Calculated using NICE conservative cost-effective threshold: £20,000 per QALY</a:t>
            </a:r>
          </a:p>
          <a:p>
            <a:pPr lvl="1" marL="0" indent="457200" defTabSz="914400">
              <a:spcBef>
                <a:spcPts val="0"/>
              </a:spcBef>
              <a:buSzTx/>
              <a:buFontTx/>
              <a:buNone/>
              <a:defRPr b="1" sz="3300">
                <a:solidFill>
                  <a:srgbClr val="000000"/>
                </a:solidFill>
                <a:latin typeface="+mn-lt"/>
                <a:ea typeface="+mn-ea"/>
                <a:cs typeface="+mn-cs"/>
                <a:sym typeface="Helvetica Neue"/>
              </a:defRPr>
            </a:pPr>
            <a:r>
              <a:t> Length of stay reduced by 22,802 bed days </a:t>
            </a:r>
            <a:br/>
            <a:r>
              <a:t>saving £4.4 million </a:t>
            </a:r>
          </a:p>
          <a:p>
            <a:pPr lvl="1" marL="0" indent="457200" defTabSz="914400">
              <a:spcBef>
                <a:spcPts val="0"/>
              </a:spcBef>
              <a:buSzTx/>
              <a:buFontTx/>
              <a:buNone/>
              <a:defRPr b="1" sz="3300">
                <a:solidFill>
                  <a:srgbClr val="000000"/>
                </a:solidFill>
                <a:latin typeface="+mn-lt"/>
                <a:ea typeface="+mn-ea"/>
                <a:cs typeface="+mn-cs"/>
                <a:sym typeface="Helvetica Neue"/>
              </a:defRPr>
            </a:pPr>
          </a:p>
          <a:p>
            <a:pPr lvl="1" marL="0" indent="457200" defTabSz="914400">
              <a:spcBef>
                <a:spcPts val="0"/>
              </a:spcBef>
              <a:buSzTx/>
              <a:buFontTx/>
              <a:buNone/>
              <a:defRPr b="1" sz="3300">
                <a:solidFill>
                  <a:srgbClr val="000000"/>
                </a:solidFill>
                <a:latin typeface="+mn-lt"/>
                <a:ea typeface="+mn-ea"/>
                <a:cs typeface="+mn-cs"/>
                <a:sym typeface="Helvetica Neue"/>
              </a:defRPr>
            </a:pPr>
            <a:r>
              <a:t> 8-fold return on investment</a:t>
            </a:r>
            <a:br/>
          </a:p>
          <a:p>
            <a:pPr lvl="1" marL="0" indent="457200" defTabSz="914400">
              <a:spcBef>
                <a:spcPts val="0"/>
              </a:spcBef>
              <a:buSzTx/>
              <a:buFontTx/>
              <a:buNone/>
              <a:defRPr b="1" sz="3300">
                <a:solidFill>
                  <a:srgbClr val="000000"/>
                </a:solidFill>
                <a:latin typeface="+mn-lt"/>
                <a:ea typeface="+mn-ea"/>
                <a:cs typeface="+mn-cs"/>
                <a:sym typeface="Helvetica Neue"/>
              </a:defRPr>
            </a:pPr>
            <a:r>
              <a:t> Researchers acknowledge they have overestimated costs and underestimated the benefits attributable to Advancing Quality</a:t>
            </a:r>
            <a:b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90" name="image16.png" descr="image16.png"/>
          <p:cNvPicPr>
            <a:picLocks noChangeAspect="1"/>
          </p:cNvPicPr>
          <p:nvPr/>
        </p:nvPicPr>
        <p:blipFill>
          <a:blip r:embed="rId2">
            <a:extLst/>
          </a:blip>
          <a:srcRect l="0" t="20128" r="6260" b="2990"/>
          <a:stretch>
            <a:fillRect/>
          </a:stretch>
        </p:blipFill>
        <p:spPr>
          <a:xfrm>
            <a:off x="5957142" y="3352799"/>
            <a:ext cx="12636297" cy="7772881"/>
          </a:xfrm>
          <a:prstGeom prst="rect">
            <a:avLst/>
          </a:prstGeom>
          <a:ln w="12700">
            <a:miter lim="400000"/>
          </a:ln>
        </p:spPr>
      </p:pic>
      <p:sp>
        <p:nvSpPr>
          <p:cNvPr id="291" name="THE CLINICAL AND CARE PROFESSIONAL LEADERSHIP GROUP IN SUSSEX NEED TO OPERATE AT ALL THREE LEVELS"/>
          <p:cNvSpPr/>
          <p:nvPr/>
        </p:nvSpPr>
        <p:spPr>
          <a:xfrm>
            <a:off x="3939720" y="449093"/>
            <a:ext cx="16828143" cy="2678907"/>
          </a:xfrm>
          <a:prstGeom prst="roundRect">
            <a:avLst>
              <a:gd name="adj" fmla="val 10000"/>
            </a:avLst>
          </a:prstGeom>
          <a:blipFill>
            <a:blip r:embed="rId3"/>
          </a:blipFill>
          <a:ln w="12700">
            <a:miter lim="400000"/>
          </a:ln>
          <a:effectLst>
            <a:outerShdw sx="100000" sy="100000" kx="0" ky="0" algn="b" rotWithShape="0" blurRad="50800" dist="25400" dir="5400000">
              <a:srgbClr val="000000">
                <a:alpha val="50000"/>
              </a:srgbClr>
            </a:outerShdw>
          </a:effectLst>
          <a:extLst>
            <a:ext uri="{C572A759-6A51-4108-AA02-DFA0A04FC94B}">
              <ma14:wrappingTextBoxFlag xmlns:ma14="http://schemas.microsoft.com/office/mac/drawingml/2011/main" val="1"/>
            </a:ext>
          </a:extLst>
        </p:spPr>
        <p:txBody>
          <a:bodyPr lIns="71437" tIns="71437" rIns="71437" bIns="71437" anchor="ctr"/>
          <a:lstStyle>
            <a:lvl1pPr defTabSz="821531">
              <a:defRPr b="1" sz="3200">
                <a:solidFill>
                  <a:srgbClr val="FFFFFF"/>
                </a:solidFill>
                <a:latin typeface="Helvetica"/>
                <a:ea typeface="Helvetica"/>
                <a:cs typeface="Helvetica"/>
                <a:sym typeface="Helvetica"/>
              </a:defRPr>
            </a:lvl1pPr>
          </a:lstStyle>
          <a:p>
            <a:pPr/>
            <a:r>
              <a:t>THE CLINICAL AND CARE PROFESSIONAL LEADERSHIP GROUP IN SUSSEX NEED TO OPERATE AT ALL THREE LEVELS </a:t>
            </a:r>
          </a:p>
        </p:txBody>
      </p:sp>
      <p:sp>
        <p:nvSpPr>
          <p:cNvPr id="292" name="THE KEY REQUIREMENT IS FOR ORGANISATIONAL LEADERS TO UNDERSTAND THAT VISION, PROCESSES AND MINDSETS HAVE TO BE SHARED IF PARTNERSHIPS ARE TO SUCCEED"/>
          <p:cNvSpPr/>
          <p:nvPr/>
        </p:nvSpPr>
        <p:spPr>
          <a:xfrm>
            <a:off x="4217780" y="11074861"/>
            <a:ext cx="16272023" cy="2229589"/>
          </a:xfrm>
          <a:prstGeom prst="roundRect">
            <a:avLst>
              <a:gd name="adj" fmla="val 8544"/>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1130300">
              <a:defRPr sz="3200">
                <a:solidFill>
                  <a:srgbClr val="FFFFFF"/>
                </a:solidFill>
                <a:latin typeface="Graphik"/>
                <a:ea typeface="Graphik"/>
                <a:cs typeface="Graphik"/>
                <a:sym typeface="Graphik"/>
              </a:defRPr>
            </a:pPr>
            <a:r>
              <a:t>THE KEY REQUIREMENT IS FOR ORGANISATIONAL LEADERS TO UNDERSTAND THAT VISION, PROCESSES AND MINDSETS HAVE TO BE </a:t>
            </a:r>
            <a:r>
              <a:rPr b="1"/>
              <a:t>SHARED </a:t>
            </a:r>
            <a:r>
              <a:t>IF PARTNERSHIPS ARE TO SUCCEED</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04" name="Picture 5" descr="Picture 5"/>
          <p:cNvPicPr>
            <a:picLocks noChangeAspect="1"/>
          </p:cNvPicPr>
          <p:nvPr/>
        </p:nvPicPr>
        <p:blipFill>
          <a:blip r:embed="rId2">
            <a:extLst/>
          </a:blip>
          <a:stretch>
            <a:fillRect/>
          </a:stretch>
        </p:blipFill>
        <p:spPr>
          <a:xfrm>
            <a:off x="3693385" y="2217169"/>
            <a:ext cx="17574275" cy="10964710"/>
          </a:xfrm>
          <a:prstGeom prst="rect">
            <a:avLst/>
          </a:prstGeom>
          <a:ln>
            <a:solidFill>
              <a:srgbClr val="000000"/>
            </a:solidFill>
            <a:miter/>
          </a:ln>
        </p:spPr>
      </p:pic>
      <p:sp>
        <p:nvSpPr>
          <p:cNvPr id="205" name="THE FUNDAMENTAL CHALLENGE AT THE HEART OF HEALTH AND CARE SYSTEMS"/>
          <p:cNvSpPr/>
          <p:nvPr/>
        </p:nvSpPr>
        <p:spPr>
          <a:xfrm>
            <a:off x="4164687" y="267289"/>
            <a:ext cx="16631671" cy="1448173"/>
          </a:xfrm>
          <a:prstGeom prst="roundRect">
            <a:avLst>
              <a:gd name="adj" fmla="val 13155"/>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b="1" sz="4000">
                <a:solidFill>
                  <a:srgbClr val="FFFFFF"/>
                </a:solidFill>
              </a:defRPr>
            </a:lvl1pPr>
          </a:lstStyle>
          <a:p>
            <a:pPr/>
            <a:r>
              <a:t>THE FUNDAMENTAL CHALLENGE AT THE HEART OF HEALTH AND CARE SYSTEMS</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07" name="IMG_0394.jpeg" descr="IMG_0394.jpeg"/>
          <p:cNvPicPr>
            <a:picLocks noChangeAspect="1"/>
          </p:cNvPicPr>
          <p:nvPr/>
        </p:nvPicPr>
        <p:blipFill>
          <a:blip r:embed="rId2">
            <a:extLst/>
          </a:blip>
          <a:stretch>
            <a:fillRect/>
          </a:stretch>
        </p:blipFill>
        <p:spPr>
          <a:xfrm>
            <a:off x="5384134" y="2301976"/>
            <a:ext cx="13231035" cy="10602748"/>
          </a:xfrm>
          <a:prstGeom prst="rect">
            <a:avLst/>
          </a:prstGeom>
          <a:ln w="12700">
            <a:miter lim="400000"/>
          </a:ln>
        </p:spPr>
      </p:pic>
      <p:sp>
        <p:nvSpPr>
          <p:cNvPr id="208" name="SIX DIMENSIONS OF QUALITY (BERWICK)"/>
          <p:cNvSpPr/>
          <p:nvPr/>
        </p:nvSpPr>
        <p:spPr>
          <a:xfrm>
            <a:off x="6779422" y="267289"/>
            <a:ext cx="10440459" cy="1460195"/>
          </a:xfrm>
          <a:prstGeom prst="roundRect">
            <a:avLst>
              <a:gd name="adj" fmla="val 1304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rPr b="1" sz="4000">
                <a:latin typeface="+mn-lt"/>
                <a:ea typeface="+mn-ea"/>
                <a:cs typeface="+mn-cs"/>
                <a:sym typeface="Helvetica Neue"/>
              </a:rPr>
              <a:t>SIX DIMENSIONS OF QUALITY (BERWICK)</a:t>
            </a:r>
            <a:r>
              <a:t> </a:t>
            </a:r>
          </a:p>
        </p:txBody>
      </p:sp>
      <p:sp>
        <p:nvSpPr>
          <p:cNvPr id="209" name="RELIABILITY, UNWARRANTED VARIATION"/>
          <p:cNvSpPr/>
          <p:nvPr/>
        </p:nvSpPr>
        <p:spPr>
          <a:xfrm>
            <a:off x="924819" y="1144878"/>
            <a:ext cx="3576028" cy="2926851"/>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Helvetica Neue Medium"/>
                <a:ea typeface="Helvetica Neue Medium"/>
                <a:cs typeface="Helvetica Neue Medium"/>
                <a:sym typeface="Helvetica Neue Medium"/>
              </a:defRPr>
            </a:lvl1pPr>
          </a:lstStyle>
          <a:p>
            <a:pPr/>
            <a:r>
              <a:t>RELIABILITY, UNWARRANTED VARIATION</a:t>
            </a:r>
          </a:p>
        </p:txBody>
      </p:sp>
      <p:sp>
        <p:nvSpPr>
          <p:cNvPr id="210" name="HEALTH INEQUALITIES"/>
          <p:cNvSpPr/>
          <p:nvPr/>
        </p:nvSpPr>
        <p:spPr>
          <a:xfrm>
            <a:off x="924819" y="5184193"/>
            <a:ext cx="3576028" cy="2902808"/>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Helvetica Neue Medium"/>
                <a:ea typeface="Helvetica Neue Medium"/>
                <a:cs typeface="Helvetica Neue Medium"/>
                <a:sym typeface="Helvetica Neue Medium"/>
              </a:defRPr>
            </a:lvl1pPr>
          </a:lstStyle>
          <a:p>
            <a:pPr/>
            <a:r>
              <a:t>HEALTH INEQUALITIES </a:t>
            </a:r>
          </a:p>
        </p:txBody>
      </p:sp>
      <p:sp>
        <p:nvSpPr>
          <p:cNvPr id="211" name="4.3% v 3.9%"/>
          <p:cNvSpPr/>
          <p:nvPr/>
        </p:nvSpPr>
        <p:spPr>
          <a:xfrm>
            <a:off x="924819" y="9032352"/>
            <a:ext cx="3576028" cy="2818656"/>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Helvetica Neue Medium"/>
                <a:ea typeface="Helvetica Neue Medium"/>
                <a:cs typeface="Helvetica Neue Medium"/>
                <a:sym typeface="Helvetica Neue Medium"/>
              </a:defRPr>
            </a:lvl1pPr>
          </a:lstStyle>
          <a:p>
            <a:pPr/>
            <a:r>
              <a:t>4.3% v 3.9%</a:t>
            </a:r>
          </a:p>
        </p:txBody>
      </p:sp>
      <p:sp>
        <p:nvSpPr>
          <p:cNvPr id="212" name="WAITING TIMES ELECTIVE CARE"/>
          <p:cNvSpPr/>
          <p:nvPr/>
        </p:nvSpPr>
        <p:spPr>
          <a:xfrm>
            <a:off x="19857958" y="1386505"/>
            <a:ext cx="3576027" cy="2974939"/>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Helvetica Neue Medium"/>
                <a:ea typeface="Helvetica Neue Medium"/>
                <a:cs typeface="Helvetica Neue Medium"/>
                <a:sym typeface="Helvetica Neue Medium"/>
              </a:defRPr>
            </a:lvl1pPr>
          </a:lstStyle>
          <a:p>
            <a:pPr/>
            <a:r>
              <a:t>WAITING TIMES ELECTIVE CARE</a:t>
            </a:r>
          </a:p>
        </p:txBody>
      </p:sp>
      <p:sp>
        <p:nvSpPr>
          <p:cNvPr id="213" name="TRIAGING…"/>
          <p:cNvSpPr/>
          <p:nvPr/>
        </p:nvSpPr>
        <p:spPr>
          <a:xfrm>
            <a:off x="19857958" y="5184193"/>
            <a:ext cx="3576027" cy="2902808"/>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t>TRIAGING</a:t>
            </a:r>
          </a:p>
          <a:p>
            <a:pPr defTabSz="825500">
              <a:defRPr sz="3200">
                <a:solidFill>
                  <a:srgbClr val="FFFFFF"/>
                </a:solidFill>
                <a:latin typeface="Helvetica Neue Medium"/>
                <a:ea typeface="Helvetica Neue Medium"/>
                <a:cs typeface="Helvetica Neue Medium"/>
                <a:sym typeface="Helvetica Neue Medium"/>
              </a:defRPr>
            </a:pPr>
            <a:r>
              <a:t>RISK ASSESSMENT </a:t>
            </a:r>
          </a:p>
        </p:txBody>
      </p:sp>
      <p:sp>
        <p:nvSpPr>
          <p:cNvPr id="214" name="VIRTUAL…"/>
          <p:cNvSpPr/>
          <p:nvPr/>
        </p:nvSpPr>
        <p:spPr>
          <a:xfrm>
            <a:off x="19857958" y="9146559"/>
            <a:ext cx="3576027" cy="2590242"/>
          </a:xfrm>
          <a:prstGeom prst="ellipse">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t>VIRTUAL</a:t>
            </a:r>
          </a:p>
          <a:p>
            <a:pPr defTabSz="825500">
              <a:defRPr sz="3200">
                <a:solidFill>
                  <a:srgbClr val="FFFFFF"/>
                </a:solidFill>
                <a:latin typeface="Helvetica Neue Medium"/>
                <a:ea typeface="Helvetica Neue Medium"/>
                <a:cs typeface="Helvetica Neue Medium"/>
                <a:sym typeface="Helvetica Neue Medium"/>
              </a:defRPr>
            </a:pPr>
            <a:r>
              <a:t>NOSOMIAL INFECTION</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6" name="40ADF751-00B0-479F-98E1-842C532F13FF-L0-001.jpeg" descr="40ADF751-00B0-479F-98E1-842C532F13FF-L0-001.jpeg"/>
          <p:cNvPicPr>
            <a:picLocks noChangeAspect="1"/>
          </p:cNvPicPr>
          <p:nvPr>
            <p:ph type="pic" idx="21"/>
          </p:nvPr>
        </p:nvPicPr>
        <p:blipFill>
          <a:blip r:embed="rId2">
            <a:extLst/>
          </a:blip>
          <a:srcRect l="21704" t="0" r="21704" b="0"/>
          <a:stretch>
            <a:fillRect/>
          </a:stretch>
        </p:blipFill>
        <p:spPr>
          <a:xfrm>
            <a:off x="-151400" y="-1"/>
            <a:ext cx="10349536" cy="13716000"/>
          </a:xfrm>
          <a:prstGeom prst="rect">
            <a:avLst/>
          </a:prstGeom>
        </p:spPr>
      </p:pic>
      <p:sp>
        <p:nvSpPr>
          <p:cNvPr id="217" name="ICS Boundaries - devolution of budgets (PC, SC, Spec Care)…"/>
          <p:cNvSpPr txBox="1"/>
          <p:nvPr>
            <p:ph type="body" sz="half" idx="1"/>
          </p:nvPr>
        </p:nvSpPr>
        <p:spPr>
          <a:xfrm>
            <a:off x="11994776" y="3605000"/>
            <a:ext cx="11442701" cy="9254866"/>
          </a:xfrm>
          <a:prstGeom prst="rect">
            <a:avLst/>
          </a:prstGeom>
        </p:spPr>
        <p:txBody>
          <a:bodyPr/>
          <a:lstStyle/>
          <a:p>
            <a:pPr defTabSz="473201">
              <a:spcBef>
                <a:spcPts val="2600"/>
              </a:spcBef>
              <a:defRPr sz="3240"/>
            </a:pPr>
            <a:r>
              <a:t>ICS Boundaries - devolution of budgets (PC, SC, Spec Care)</a:t>
            </a:r>
          </a:p>
          <a:p>
            <a:pPr defTabSz="473201">
              <a:spcBef>
                <a:spcPts val="2600"/>
              </a:spcBef>
              <a:defRPr sz="3240"/>
            </a:pPr>
            <a:r>
              <a:t>ICS Clinical Leadership Roles </a:t>
            </a:r>
          </a:p>
          <a:p>
            <a:pPr defTabSz="473201">
              <a:spcBef>
                <a:spcPts val="2600"/>
              </a:spcBef>
              <a:defRPr sz="3240"/>
            </a:pPr>
            <a:r>
              <a:t>Reorientation of GP input from CCG to PCN and representation in the new structures more limited amd corporate </a:t>
            </a:r>
          </a:p>
          <a:p>
            <a:pPr defTabSz="473201">
              <a:spcBef>
                <a:spcPts val="2600"/>
              </a:spcBef>
              <a:defRPr sz="3240"/>
            </a:pPr>
            <a:r>
              <a:t>Provider Collaboratives taking on responsibility directly </a:t>
            </a:r>
          </a:p>
          <a:p>
            <a:pPr defTabSz="473201">
              <a:spcBef>
                <a:spcPts val="2600"/>
              </a:spcBef>
              <a:defRPr sz="3240"/>
            </a:pPr>
            <a:r>
              <a:t>Consistency of pathway delivery </a:t>
            </a:r>
          </a:p>
          <a:p>
            <a:pPr defTabSz="473201">
              <a:spcBef>
                <a:spcPts val="2600"/>
              </a:spcBef>
              <a:defRPr sz="3240"/>
            </a:pPr>
            <a:r>
              <a:t>Holistic care enhanced so more attention to physical, social and mental health issues </a:t>
            </a:r>
          </a:p>
          <a:p>
            <a:pPr defTabSz="473201">
              <a:spcBef>
                <a:spcPts val="2600"/>
              </a:spcBef>
              <a:defRPr sz="3240"/>
            </a:pPr>
            <a:r>
              <a:t>Multiple morbidity, frailty, complex needs, inequalities all move us away from silos and purely biomedical model of care  </a:t>
            </a:r>
          </a:p>
        </p:txBody>
      </p:sp>
      <p:sp>
        <p:nvSpPr>
          <p:cNvPr id="218" name="Aligning Clinical Advisory machinery"/>
          <p:cNvSpPr txBox="1"/>
          <p:nvPr>
            <p:ph type="title"/>
          </p:nvPr>
        </p:nvSpPr>
        <p:spPr>
          <a:xfrm>
            <a:off x="12250721" y="251405"/>
            <a:ext cx="11442701" cy="1757691"/>
          </a:xfrm>
          <a:prstGeom prst="rect">
            <a:avLst/>
          </a:prstGeom>
        </p:spPr>
        <p:txBody>
          <a:bodyPr/>
          <a:lstStyle>
            <a:lvl1pPr algn="ctr" defTabSz="315468">
              <a:defRPr spc="-216" sz="5400"/>
            </a:lvl1pPr>
          </a:lstStyle>
          <a:p>
            <a:pPr/>
            <a:r>
              <a:t>Aligning Clinical Advisory machinery </a:t>
            </a:r>
          </a:p>
        </p:txBody>
      </p:sp>
      <p:sp>
        <p:nvSpPr>
          <p:cNvPr id="219" name="Most structures were created to support commissioning processes - but the context for decision making is changing"/>
          <p:cNvSpPr txBox="1"/>
          <p:nvPr>
            <p:ph type="body" idx="23"/>
          </p:nvPr>
        </p:nvSpPr>
        <p:spPr>
          <a:xfrm>
            <a:off x="11994776" y="2224435"/>
            <a:ext cx="11442701" cy="1165226"/>
          </a:xfrm>
          <a:prstGeom prst="rect">
            <a:avLst/>
          </a:prstGeom>
          <a:extLst>
            <a:ext uri="{C572A759-6A51-4108-AA02-DFA0A04FC94B}">
              <ma14:wrappingTextBoxFlag xmlns:ma14="http://schemas.microsoft.com/office/mac/drawingml/2011/main" val="1"/>
            </a:ext>
          </a:extLst>
        </p:spPr>
        <p:txBody>
          <a:bodyPr/>
          <a:lstStyle>
            <a:lvl1pPr defTabSz="449834">
              <a:defRPr spc="-80" sz="2695"/>
            </a:lvl1pPr>
          </a:lstStyle>
          <a:p>
            <a:pPr/>
            <a:r>
              <a:t>Most structures were created to support commissioning processes - but the context for decision making is changing </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1" name="PRIORITIES AND OUTCOMES"/>
          <p:cNvSpPr/>
          <p:nvPr/>
        </p:nvSpPr>
        <p:spPr>
          <a:xfrm>
            <a:off x="371818" y="4138299"/>
            <a:ext cx="5475467" cy="5439402"/>
          </a:xfrm>
          <a:prstGeom prst="roundRect">
            <a:avLst>
              <a:gd name="adj" fmla="val 3502"/>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b="1" sz="3200">
                <a:solidFill>
                  <a:srgbClr val="FFFFFF"/>
                </a:solidFill>
              </a:defRPr>
            </a:lvl1pPr>
          </a:lstStyle>
          <a:p>
            <a:pPr/>
            <a:r>
              <a:t>PRIORITIES AND OUTCOMES </a:t>
            </a:r>
          </a:p>
        </p:txBody>
      </p:sp>
      <p:sp>
        <p:nvSpPr>
          <p:cNvPr id="222" name="METHODOLOGY AND WORK PROGRAMMES"/>
          <p:cNvSpPr/>
          <p:nvPr/>
        </p:nvSpPr>
        <p:spPr>
          <a:xfrm>
            <a:off x="6357508" y="2179942"/>
            <a:ext cx="5475467" cy="5439402"/>
          </a:xfrm>
          <a:prstGeom prst="roundRect">
            <a:avLst>
              <a:gd name="adj" fmla="val 3502"/>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b="1" sz="3200">
                <a:solidFill>
                  <a:srgbClr val="FFFFFF"/>
                </a:solidFill>
              </a:defRPr>
            </a:lvl1pPr>
          </a:lstStyle>
          <a:p>
            <a:pPr/>
            <a:r>
              <a:t>METHODOLOGY AND WORK PROGRAMMES  </a:t>
            </a:r>
          </a:p>
        </p:txBody>
      </p:sp>
      <p:sp>
        <p:nvSpPr>
          <p:cNvPr id="223" name="CULTURE AND OPERATING MODEL"/>
          <p:cNvSpPr/>
          <p:nvPr/>
        </p:nvSpPr>
        <p:spPr>
          <a:xfrm>
            <a:off x="6357508" y="8058589"/>
            <a:ext cx="5475467" cy="5439402"/>
          </a:xfrm>
          <a:prstGeom prst="roundRect">
            <a:avLst>
              <a:gd name="adj" fmla="val 3502"/>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b="1" sz="3200">
                <a:solidFill>
                  <a:srgbClr val="FFFFFF"/>
                </a:solidFill>
              </a:defRPr>
            </a:lvl1pPr>
          </a:lstStyle>
          <a:p>
            <a:pPr/>
            <a:r>
              <a:t>CULTURE AND OPERATING MODEL   </a:t>
            </a:r>
          </a:p>
        </p:txBody>
      </p:sp>
      <p:sp>
        <p:nvSpPr>
          <p:cNvPr id="224" name="GOVERNANCE AND DECISION MAKING"/>
          <p:cNvSpPr/>
          <p:nvPr/>
        </p:nvSpPr>
        <p:spPr>
          <a:xfrm>
            <a:off x="12343198" y="3850969"/>
            <a:ext cx="5475467" cy="7146493"/>
          </a:xfrm>
          <a:prstGeom prst="roundRect">
            <a:avLst>
              <a:gd name="adj" fmla="val 3479"/>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b="1" sz="3200">
                <a:solidFill>
                  <a:srgbClr val="FFFFFF"/>
                </a:solidFill>
              </a:defRPr>
            </a:lvl1pPr>
          </a:lstStyle>
          <a:p>
            <a:pPr/>
            <a:r>
              <a:t>GOVERNANCE AND DECISION MAKING   </a:t>
            </a:r>
          </a:p>
        </p:txBody>
      </p:sp>
      <p:sp>
        <p:nvSpPr>
          <p:cNvPr id="225" name="IMPLEMENTATION"/>
          <p:cNvSpPr/>
          <p:nvPr/>
        </p:nvSpPr>
        <p:spPr>
          <a:xfrm>
            <a:off x="18328888" y="4704514"/>
            <a:ext cx="5475468" cy="5439402"/>
          </a:xfrm>
          <a:prstGeom prst="roundRect">
            <a:avLst>
              <a:gd name="adj" fmla="val 3502"/>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b="1" sz="3200">
                <a:solidFill>
                  <a:srgbClr val="FFFFFF"/>
                </a:solidFill>
              </a:defRPr>
            </a:lvl1pPr>
          </a:lstStyle>
          <a:p>
            <a:pPr/>
            <a:r>
              <a:t>IMPLEMENTATION    </a:t>
            </a:r>
          </a:p>
        </p:txBody>
      </p:sp>
      <p:sp>
        <p:nvSpPr>
          <p:cNvPr id="226" name="Line"/>
          <p:cNvSpPr/>
          <p:nvPr/>
        </p:nvSpPr>
        <p:spPr>
          <a:xfrm>
            <a:off x="5610616" y="7951585"/>
            <a:ext cx="12717839" cy="1"/>
          </a:xfrm>
          <a:prstGeom prst="line">
            <a:avLst/>
          </a:prstGeom>
          <a:ln w="25400">
            <a:solidFill>
              <a:srgbClr val="000000"/>
            </a:solidFill>
            <a:miter lim="400000"/>
          </a:ln>
        </p:spPr>
        <p:txBody>
          <a:bodyPr lIns="50800" tIns="50800" rIns="50800" bIns="50800" anchor="ctr"/>
          <a:lstStyle/>
          <a:p>
            <a:pPr/>
          </a:p>
        </p:txBody>
      </p:sp>
      <p:sp>
        <p:nvSpPr>
          <p:cNvPr id="227" name="Line"/>
          <p:cNvSpPr/>
          <p:nvPr/>
        </p:nvSpPr>
        <p:spPr>
          <a:xfrm flipV="1">
            <a:off x="9145414" y="7263168"/>
            <a:ext cx="1" cy="951674"/>
          </a:xfrm>
          <a:prstGeom prst="line">
            <a:avLst/>
          </a:prstGeom>
          <a:ln w="25400">
            <a:solidFill>
              <a:srgbClr val="000000"/>
            </a:solidFill>
            <a:miter lim="400000"/>
          </a:ln>
        </p:spPr>
        <p:txBody>
          <a:bodyPr lIns="50800" tIns="50800" rIns="50800" bIns="50800" anchor="ctr"/>
          <a:lstStyle/>
          <a:p>
            <a:pPr/>
          </a:p>
        </p:txBody>
      </p:sp>
      <p:sp>
        <p:nvSpPr>
          <p:cNvPr id="228" name="CLINICAL STRATEGY DEVELOPMENT AND IMPLEMENTATION"/>
          <p:cNvSpPr/>
          <p:nvPr/>
        </p:nvSpPr>
        <p:spPr>
          <a:xfrm>
            <a:off x="1742300" y="508916"/>
            <a:ext cx="20995574" cy="1231782"/>
          </a:xfrm>
          <a:prstGeom prst="roundRect">
            <a:avLst>
              <a:gd name="adj" fmla="val 15465"/>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rPr b="1" sz="5000">
                <a:latin typeface="+mn-lt"/>
                <a:ea typeface="+mn-ea"/>
                <a:cs typeface="+mn-cs"/>
                <a:sym typeface="Helvetica Neue"/>
              </a:rPr>
              <a:t>CLINICAL STRATEGY DEVELOPMENT AND IMPLEMENTATION</a:t>
            </a:r>
            <a:r>
              <a:t> </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0" name="PRIORITIES AND OUTCOMES…"/>
          <p:cNvSpPr/>
          <p:nvPr/>
        </p:nvSpPr>
        <p:spPr>
          <a:xfrm>
            <a:off x="371818" y="4138299"/>
            <a:ext cx="5475467" cy="5439402"/>
          </a:xfrm>
          <a:prstGeom prst="roundRect">
            <a:avLst>
              <a:gd name="adj" fmla="val 3502"/>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b="1" sz="3200">
                <a:solidFill>
                  <a:srgbClr val="FFFFFF"/>
                </a:solidFill>
              </a:defRPr>
            </a:pPr>
            <a:r>
              <a:t>PRIORITIES AND OUTCOMES </a:t>
            </a:r>
          </a:p>
          <a:p>
            <a:pPr algn="l" defTabSz="825500">
              <a:defRPr b="1" sz="3200">
                <a:solidFill>
                  <a:srgbClr val="FFFFFF"/>
                </a:solidFill>
              </a:defRPr>
            </a:pPr>
          </a:p>
          <a:p>
            <a:pPr marL="406400" indent="-406400" algn="l" defTabSz="825500">
              <a:buSzPct val="123000"/>
              <a:buChar char="-"/>
              <a:defRPr b="1" sz="3200">
                <a:solidFill>
                  <a:srgbClr val="FFFFFF"/>
                </a:solidFill>
              </a:defRPr>
            </a:pPr>
            <a:r>
              <a:t>elective recovery</a:t>
            </a:r>
          </a:p>
          <a:p>
            <a:pPr marL="406400" indent="-406400" algn="l" defTabSz="825500">
              <a:buSzPct val="123000"/>
              <a:buChar char="-"/>
              <a:defRPr b="1" sz="3200">
                <a:solidFill>
                  <a:srgbClr val="FFFFFF"/>
                </a:solidFill>
              </a:defRPr>
            </a:pPr>
            <a:r>
              <a:t>urgent care</a:t>
            </a:r>
          </a:p>
          <a:p>
            <a:pPr marL="406400" indent="-406400" algn="l" defTabSz="825500">
              <a:buSzPct val="123000"/>
              <a:buChar char="-"/>
              <a:defRPr b="1" sz="3200">
                <a:solidFill>
                  <a:srgbClr val="FFFFFF"/>
                </a:solidFill>
              </a:defRPr>
            </a:pPr>
            <a:r>
              <a:t>vulnerable services </a:t>
            </a:r>
          </a:p>
          <a:p>
            <a:pPr marL="406400" indent="-406400" algn="l" defTabSz="825500">
              <a:buSzPct val="123000"/>
              <a:buChar char="-"/>
              <a:defRPr b="1" sz="3200">
                <a:solidFill>
                  <a:srgbClr val="FFFFFF"/>
                </a:solidFill>
              </a:defRPr>
            </a:pPr>
            <a:r>
              <a:t>inequalities </a:t>
            </a:r>
          </a:p>
          <a:p>
            <a:pPr marL="406400" indent="-406400" algn="l" defTabSz="825500">
              <a:buSzPct val="123000"/>
              <a:buChar char="-"/>
              <a:defRPr sz="3200">
                <a:solidFill>
                  <a:srgbClr val="FFFFFF"/>
                </a:solidFill>
                <a:latin typeface="Helvetica Neue Medium"/>
                <a:ea typeface="Helvetica Neue Medium"/>
                <a:cs typeface="Helvetica Neue Medium"/>
                <a:sym typeface="Helvetica Neue Medium"/>
              </a:defRPr>
            </a:pPr>
            <a:r>
              <a:rPr b="1">
                <a:latin typeface="+mn-lt"/>
                <a:ea typeface="+mn-ea"/>
                <a:cs typeface="+mn-cs"/>
                <a:sym typeface="Helvetica Neue"/>
              </a:rPr>
              <a:t>financial and staffing sustainability</a:t>
            </a:r>
            <a:r>
              <a:t> </a:t>
            </a:r>
          </a:p>
        </p:txBody>
      </p:sp>
      <p:sp>
        <p:nvSpPr>
          <p:cNvPr id="231" name="METHODOLOGY AND WORK PROGRAMME…"/>
          <p:cNvSpPr/>
          <p:nvPr/>
        </p:nvSpPr>
        <p:spPr>
          <a:xfrm>
            <a:off x="6357508" y="2179942"/>
            <a:ext cx="5475467" cy="5439402"/>
          </a:xfrm>
          <a:prstGeom prst="roundRect">
            <a:avLst>
              <a:gd name="adj" fmla="val 3502"/>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b="1" sz="3200">
                <a:solidFill>
                  <a:srgbClr val="FFFFFF"/>
                </a:solidFill>
              </a:defRPr>
            </a:pPr>
            <a:r>
              <a:t>METHODOLOGY AND WORK PROGRAMME  </a:t>
            </a:r>
          </a:p>
          <a:p>
            <a:pPr algn="l" defTabSz="825500">
              <a:defRPr b="1" sz="3200">
                <a:solidFill>
                  <a:srgbClr val="FFFFFF"/>
                </a:solidFill>
              </a:defRPr>
            </a:pPr>
          </a:p>
          <a:p>
            <a:pPr marL="406400" indent="-406400" algn="l" defTabSz="825500">
              <a:buSzPct val="123000"/>
              <a:buChar char="-"/>
              <a:defRPr b="1" sz="3200">
                <a:solidFill>
                  <a:srgbClr val="FFFFFF"/>
                </a:solidFill>
              </a:defRPr>
            </a:pPr>
            <a:r>
              <a:t>unwarranted variation</a:t>
            </a:r>
          </a:p>
          <a:p>
            <a:pPr marL="406400" indent="-406400" algn="l" defTabSz="825500">
              <a:buSzPct val="123000"/>
              <a:buChar char="-"/>
              <a:defRPr b="1" sz="3200">
                <a:solidFill>
                  <a:srgbClr val="FFFFFF"/>
                </a:solidFill>
              </a:defRPr>
            </a:pPr>
            <a:r>
              <a:t>site and location - eg Acute service reviews</a:t>
            </a:r>
          </a:p>
          <a:p>
            <a:pPr marL="406400" indent="-406400" algn="l" defTabSz="825500">
              <a:buSzPct val="123000"/>
              <a:buChar char="-"/>
              <a:defRPr b="1" sz="3200">
                <a:solidFill>
                  <a:srgbClr val="FFFFFF"/>
                </a:solidFill>
              </a:defRPr>
            </a:pPr>
            <a:r>
              <a:t>pathway redesign</a:t>
            </a:r>
          </a:p>
          <a:p>
            <a:pPr marL="406400" indent="-406400" algn="l" defTabSz="825500">
              <a:buSzPct val="123000"/>
              <a:buChar char="-"/>
              <a:defRPr b="1" sz="3200">
                <a:solidFill>
                  <a:srgbClr val="FFFFFF"/>
                </a:solidFill>
              </a:defRPr>
            </a:pPr>
            <a:r>
              <a:t>demand reduction eg frailty</a:t>
            </a:r>
          </a:p>
          <a:p>
            <a:pPr marL="406400" indent="-406400" algn="l" defTabSz="825500">
              <a:buSzPct val="123000"/>
              <a:buChar char="-"/>
              <a:defRPr b="1" sz="3200">
                <a:solidFill>
                  <a:srgbClr val="FFFFFF"/>
                </a:solidFill>
              </a:defRPr>
            </a:pPr>
            <a:r>
              <a:t>service transformation</a:t>
            </a:r>
          </a:p>
        </p:txBody>
      </p:sp>
      <p:sp>
        <p:nvSpPr>
          <p:cNvPr id="232" name="CULTURAL FACTORS AND OPERATING MODEL…"/>
          <p:cNvSpPr/>
          <p:nvPr/>
        </p:nvSpPr>
        <p:spPr>
          <a:xfrm>
            <a:off x="6357508" y="8058589"/>
            <a:ext cx="5475467" cy="5439402"/>
          </a:xfrm>
          <a:prstGeom prst="roundRect">
            <a:avLst>
              <a:gd name="adj" fmla="val 3502"/>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b="1" sz="3200">
                <a:solidFill>
                  <a:srgbClr val="FFFFFF"/>
                </a:solidFill>
              </a:defRPr>
            </a:pPr>
            <a:r>
              <a:t>CULTURAL FACTORS AND OPERATING MODEL   </a:t>
            </a:r>
          </a:p>
          <a:p>
            <a:pPr algn="l" defTabSz="825500">
              <a:defRPr b="1" sz="3200">
                <a:solidFill>
                  <a:srgbClr val="FFFFFF"/>
                </a:solidFill>
              </a:defRPr>
            </a:pPr>
          </a:p>
          <a:p>
            <a:pPr marL="406400" indent="-406400" algn="l" defTabSz="825500">
              <a:buSzPct val="123000"/>
              <a:buChar char="-"/>
              <a:defRPr b="1" sz="3200">
                <a:solidFill>
                  <a:srgbClr val="FFFFFF"/>
                </a:solidFill>
              </a:defRPr>
            </a:pPr>
            <a:r>
              <a:t>clinically driven through aligned clinical advisory machinery </a:t>
            </a:r>
          </a:p>
          <a:p>
            <a:pPr marL="406400" indent="-406400" algn="l" defTabSz="825500">
              <a:buSzPct val="123000"/>
              <a:buChar char="-"/>
              <a:defRPr b="1" sz="3200">
                <a:solidFill>
                  <a:srgbClr val="FFFFFF"/>
                </a:solidFill>
              </a:defRPr>
            </a:pPr>
            <a:r>
              <a:t>public and service user engagement </a:t>
            </a:r>
          </a:p>
          <a:p>
            <a:pPr marL="406400" indent="-406400" algn="l" defTabSz="825500">
              <a:buSzPct val="123000"/>
              <a:buChar char="-"/>
              <a:defRPr b="1" sz="3200">
                <a:solidFill>
                  <a:srgbClr val="FFFFFF"/>
                </a:solidFill>
              </a:defRPr>
            </a:pPr>
            <a:r>
              <a:t>effective consultation </a:t>
            </a:r>
          </a:p>
          <a:p>
            <a:pPr marL="406400" indent="-406400" algn="l" defTabSz="825500">
              <a:buSzPct val="123000"/>
              <a:buChar char="-"/>
              <a:defRPr b="1" sz="3200">
                <a:solidFill>
                  <a:srgbClr val="FFFFFF"/>
                </a:solidFill>
              </a:defRPr>
            </a:pPr>
            <a:r>
              <a:t>partner engagement </a:t>
            </a:r>
          </a:p>
        </p:txBody>
      </p:sp>
      <p:sp>
        <p:nvSpPr>
          <p:cNvPr id="233" name="GOVERNANCE AND DECISION MAKING…"/>
          <p:cNvSpPr/>
          <p:nvPr/>
        </p:nvSpPr>
        <p:spPr>
          <a:xfrm>
            <a:off x="12343198" y="3850969"/>
            <a:ext cx="5475467" cy="7146493"/>
          </a:xfrm>
          <a:prstGeom prst="roundRect">
            <a:avLst>
              <a:gd name="adj" fmla="val 3479"/>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b="1" sz="3200">
                <a:solidFill>
                  <a:srgbClr val="FFFFFF"/>
                </a:solidFill>
              </a:defRPr>
            </a:pPr>
            <a:r>
              <a:t>GOVERNANCE AND DECISION MAKING   </a:t>
            </a:r>
          </a:p>
          <a:p>
            <a:pPr defTabSz="825500">
              <a:defRPr b="1" sz="3200">
                <a:solidFill>
                  <a:srgbClr val="FFFFFF"/>
                </a:solidFill>
              </a:defRPr>
            </a:pPr>
          </a:p>
          <a:p>
            <a:pPr marL="406400" indent="-406400" algn="l" defTabSz="825500">
              <a:buSzPct val="123000"/>
              <a:buChar char="-"/>
              <a:defRPr b="1" sz="3200">
                <a:solidFill>
                  <a:srgbClr val="FFFFFF"/>
                </a:solidFill>
              </a:defRPr>
            </a:pPr>
            <a:r>
              <a:t>Collaborative governance eg Committees in Common</a:t>
            </a:r>
          </a:p>
          <a:p>
            <a:pPr marL="406400" indent="-406400" algn="l" defTabSz="825500">
              <a:buSzPct val="123000"/>
              <a:buChar char="-"/>
              <a:defRPr b="1" sz="3200">
                <a:solidFill>
                  <a:srgbClr val="FFFFFF"/>
                </a:solidFill>
              </a:defRPr>
            </a:pPr>
            <a:r>
              <a:t>Dispute resolution </a:t>
            </a:r>
          </a:p>
          <a:p>
            <a:pPr marL="406400" indent="-406400" algn="l" defTabSz="825500">
              <a:buSzPct val="123000"/>
              <a:buChar char="-"/>
              <a:defRPr b="1" sz="3200">
                <a:solidFill>
                  <a:srgbClr val="FFFFFF"/>
                </a:solidFill>
              </a:defRPr>
            </a:pPr>
            <a:r>
              <a:t>Scrutiny and transparency</a:t>
            </a:r>
          </a:p>
          <a:p>
            <a:pPr marL="406400" indent="-406400" algn="l" defTabSz="825500">
              <a:buSzPct val="123000"/>
              <a:buChar char="-"/>
              <a:defRPr b="1" sz="3200">
                <a:solidFill>
                  <a:srgbClr val="FFFFFF"/>
                </a:solidFill>
              </a:defRPr>
            </a:pPr>
            <a:r>
              <a:t>Joint planning </a:t>
            </a:r>
          </a:p>
          <a:p>
            <a:pPr marL="406400" indent="-406400" algn="l" defTabSz="825500">
              <a:buSzPct val="123000"/>
              <a:buChar char="-"/>
              <a:defRPr b="1" sz="3200">
                <a:solidFill>
                  <a:srgbClr val="FFFFFF"/>
                </a:solidFill>
              </a:defRPr>
            </a:pPr>
            <a:r>
              <a:t>Agreement within ICS on Provider Collaborative leadership</a:t>
            </a:r>
          </a:p>
        </p:txBody>
      </p:sp>
      <p:sp>
        <p:nvSpPr>
          <p:cNvPr id="234" name="IMPLEMENTATION…"/>
          <p:cNvSpPr/>
          <p:nvPr/>
        </p:nvSpPr>
        <p:spPr>
          <a:xfrm>
            <a:off x="18328888" y="4704514"/>
            <a:ext cx="5475468" cy="5439402"/>
          </a:xfrm>
          <a:prstGeom prst="roundRect">
            <a:avLst>
              <a:gd name="adj" fmla="val 3502"/>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b="1" sz="3200">
                <a:solidFill>
                  <a:srgbClr val="FFFFFF"/>
                </a:solidFill>
              </a:defRPr>
            </a:pPr>
            <a:r>
              <a:t>IMPLEMENTATION    </a:t>
            </a:r>
          </a:p>
          <a:p>
            <a:pPr algn="l" defTabSz="825500">
              <a:defRPr b="1" sz="3200">
                <a:solidFill>
                  <a:srgbClr val="FFFFFF"/>
                </a:solidFill>
              </a:defRPr>
            </a:pPr>
          </a:p>
          <a:p>
            <a:pPr marL="406400" indent="-406400" algn="l" defTabSz="825500">
              <a:buSzPct val="123000"/>
              <a:buChar char="-"/>
              <a:defRPr b="1" sz="3200">
                <a:solidFill>
                  <a:srgbClr val="FFFFFF"/>
                </a:solidFill>
              </a:defRPr>
            </a:pPr>
            <a:r>
              <a:t>Resource </a:t>
            </a:r>
          </a:p>
          <a:p>
            <a:pPr marL="406400" indent="-406400" algn="l" defTabSz="825500">
              <a:buSzPct val="123000"/>
              <a:buChar char="-"/>
              <a:defRPr b="1" sz="3200">
                <a:solidFill>
                  <a:srgbClr val="FFFFFF"/>
                </a:solidFill>
              </a:defRPr>
            </a:pPr>
            <a:r>
              <a:t>Financial flow and aligned incentives</a:t>
            </a:r>
          </a:p>
          <a:p>
            <a:pPr marL="406400" indent="-406400" algn="l" defTabSz="825500">
              <a:buSzPct val="123000"/>
              <a:buChar char="-"/>
              <a:defRPr b="1" sz="3200">
                <a:solidFill>
                  <a:srgbClr val="FFFFFF"/>
                </a:solidFill>
              </a:defRPr>
            </a:pPr>
            <a:r>
              <a:t>Workforce and leadership (sponsor Trust or CEO?)</a:t>
            </a:r>
          </a:p>
          <a:p>
            <a:pPr marL="406400" indent="-406400" algn="l" defTabSz="825500">
              <a:buSzPct val="123000"/>
              <a:buChar char="-"/>
              <a:defRPr b="1" sz="3200">
                <a:solidFill>
                  <a:srgbClr val="FFFFFF"/>
                </a:solidFill>
              </a:defRPr>
            </a:pPr>
            <a:r>
              <a:t>Data, measurement and evaluation</a:t>
            </a:r>
          </a:p>
        </p:txBody>
      </p:sp>
      <p:sp>
        <p:nvSpPr>
          <p:cNvPr id="235" name="Line"/>
          <p:cNvSpPr/>
          <p:nvPr/>
        </p:nvSpPr>
        <p:spPr>
          <a:xfrm>
            <a:off x="5610616" y="7951585"/>
            <a:ext cx="12717839" cy="1"/>
          </a:xfrm>
          <a:prstGeom prst="line">
            <a:avLst/>
          </a:prstGeom>
          <a:ln w="25400">
            <a:solidFill>
              <a:srgbClr val="000000"/>
            </a:solidFill>
            <a:miter lim="400000"/>
          </a:ln>
        </p:spPr>
        <p:txBody>
          <a:bodyPr lIns="50800" tIns="50800" rIns="50800" bIns="50800" anchor="ctr"/>
          <a:lstStyle/>
          <a:p>
            <a:pPr/>
          </a:p>
        </p:txBody>
      </p:sp>
      <p:sp>
        <p:nvSpPr>
          <p:cNvPr id="236" name="Line"/>
          <p:cNvSpPr/>
          <p:nvPr/>
        </p:nvSpPr>
        <p:spPr>
          <a:xfrm flipV="1">
            <a:off x="9145414" y="7263168"/>
            <a:ext cx="1" cy="951674"/>
          </a:xfrm>
          <a:prstGeom prst="line">
            <a:avLst/>
          </a:prstGeom>
          <a:ln w="25400">
            <a:solidFill>
              <a:srgbClr val="000000"/>
            </a:solidFill>
            <a:miter lim="400000"/>
          </a:ln>
        </p:spPr>
        <p:txBody>
          <a:bodyPr lIns="50800" tIns="50800" rIns="50800" bIns="50800" anchor="ctr"/>
          <a:lstStyle/>
          <a:p>
            <a:pPr/>
          </a:p>
        </p:txBody>
      </p:sp>
      <p:sp>
        <p:nvSpPr>
          <p:cNvPr id="237" name="CLINICAL STRATEGY DEVELOPMENT AND IMPLEMENTATION"/>
          <p:cNvSpPr/>
          <p:nvPr/>
        </p:nvSpPr>
        <p:spPr>
          <a:xfrm>
            <a:off x="1742300" y="508916"/>
            <a:ext cx="20995574" cy="1231782"/>
          </a:xfrm>
          <a:prstGeom prst="roundRect">
            <a:avLst>
              <a:gd name="adj" fmla="val 15465"/>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rPr b="1" sz="5000">
                <a:latin typeface="+mn-lt"/>
                <a:ea typeface="+mn-ea"/>
                <a:cs typeface="+mn-cs"/>
                <a:sym typeface="Helvetica Neue"/>
              </a:rPr>
              <a:t>CLINICAL STRATEGY DEVELOPMENT AND IMPLEMENTATION</a:t>
            </a:r>
            <a:r>
              <a:t> </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9" name="TextBox 11"/>
          <p:cNvSpPr txBox="1"/>
          <p:nvPr>
            <p:ph type="sldNum" sz="quarter" idx="2"/>
          </p:nvPr>
        </p:nvSpPr>
        <p:spPr>
          <a:xfrm>
            <a:off x="23394223" y="12727954"/>
            <a:ext cx="449854" cy="70132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40" name="Title 1"/>
          <p:cNvSpPr txBox="1"/>
          <p:nvPr>
            <p:ph type="title"/>
          </p:nvPr>
        </p:nvSpPr>
        <p:spPr>
          <a:xfrm>
            <a:off x="1676400" y="730250"/>
            <a:ext cx="21031200" cy="1855928"/>
          </a:xfrm>
          <a:prstGeom prst="rect">
            <a:avLst/>
          </a:prstGeom>
        </p:spPr>
        <p:txBody>
          <a:bodyPr/>
          <a:lstStyle/>
          <a:p>
            <a:pPr defTabSz="1737360">
              <a:defRPr sz="6080"/>
            </a:pPr>
            <a:r>
              <a:t>Key Quality Priorities – </a:t>
            </a:r>
            <a:r>
              <a:rPr>
                <a:solidFill>
                  <a:srgbClr val="7030A0"/>
                </a:solidFill>
              </a:rPr>
              <a:t>Themes identified through Engagement</a:t>
            </a:r>
          </a:p>
        </p:txBody>
      </p:sp>
      <p:sp>
        <p:nvSpPr>
          <p:cNvPr id="241" name="Content Placeholder 2"/>
          <p:cNvSpPr txBox="1"/>
          <p:nvPr>
            <p:ph type="body" sz="half" idx="1"/>
          </p:nvPr>
        </p:nvSpPr>
        <p:spPr>
          <a:xfrm>
            <a:off x="1676400" y="3296334"/>
            <a:ext cx="10363200" cy="8600103"/>
          </a:xfrm>
          <a:prstGeom prst="rect">
            <a:avLst/>
          </a:prstGeom>
        </p:spPr>
        <p:txBody>
          <a:bodyPr/>
          <a:lstStyle/>
          <a:p>
            <a:pPr>
              <a:defRPr b="1" sz="3600"/>
            </a:pPr>
            <a:r>
              <a:t>Reset and Recovery </a:t>
            </a:r>
            <a:r>
              <a:rPr b="0"/>
              <a:t>- Elective surgery waiting times</a:t>
            </a:r>
            <a:endParaRPr b="0"/>
          </a:p>
          <a:p>
            <a:pPr>
              <a:defRPr b="1" sz="3600"/>
            </a:pPr>
            <a:r>
              <a:t>Access to General Practice services </a:t>
            </a:r>
            <a:r>
              <a:rPr b="0"/>
              <a:t>(including lack of equitable access due to disparity in patient digital access/competencies e.g., poor literacy, language difficulties; elderly; Learning Disability; Blind etc)  </a:t>
            </a:r>
            <a:endParaRPr b="0"/>
          </a:p>
          <a:p>
            <a:pPr>
              <a:defRPr b="1" sz="3600"/>
            </a:pPr>
            <a:r>
              <a:t>Onward Care </a:t>
            </a:r>
          </a:p>
          <a:p>
            <a:pPr>
              <a:defRPr b="1" sz="3600"/>
            </a:pPr>
            <a:r>
              <a:t>Improving Stroke and Cardiac Services; </a:t>
            </a:r>
            <a:r>
              <a:rPr b="0"/>
              <a:t>including locality issues for Herefordshire/Welsh border patients</a:t>
            </a:r>
            <a:endParaRPr b="0"/>
          </a:p>
          <a:p>
            <a:pPr>
              <a:defRPr sz="3600"/>
            </a:pPr>
            <a:r>
              <a:t>[Lack of access to </a:t>
            </a:r>
            <a:r>
              <a:rPr b="1"/>
              <a:t>Dental Commissioned Services </a:t>
            </a:r>
            <a:r>
              <a:t>– currently NHSE commissioned inc. impact on secondary care orthodontic services and antimicrobial prescribing]</a:t>
            </a:r>
          </a:p>
        </p:txBody>
      </p:sp>
      <p:sp>
        <p:nvSpPr>
          <p:cNvPr id="242" name="Content Placeholder 3"/>
          <p:cNvSpPr txBox="1"/>
          <p:nvPr/>
        </p:nvSpPr>
        <p:spPr>
          <a:xfrm>
            <a:off x="13618095" y="3296334"/>
            <a:ext cx="10180321" cy="6296291"/>
          </a:xfrm>
          <a:prstGeom prst="rect">
            <a:avLst/>
          </a:prstGeom>
          <a:ln w="12700">
            <a:miter lim="400000"/>
          </a:ln>
          <a:extLst>
            <a:ext uri="{C572A759-6A51-4108-AA02-DFA0A04FC94B}">
              <ma14:wrappingTextBoxFlag xmlns:ma14="http://schemas.microsoft.com/office/mac/drawingml/2011/main" val="1"/>
            </a:ext>
          </a:extLst>
        </p:spPr>
        <p:txBody>
          <a:bodyPr tIns="91439" bIns="91439">
            <a:normAutofit fontScale="100000" lnSpcReduction="0"/>
          </a:bodyPr>
          <a:lstStyle/>
          <a:p>
            <a:pPr marL="457200" indent="-457200" algn="l" defTabSz="1828800">
              <a:lnSpc>
                <a:spcPct val="90000"/>
              </a:lnSpc>
              <a:spcBef>
                <a:spcPts val="2000"/>
              </a:spcBef>
              <a:buClr>
                <a:srgbClr val="00B050"/>
              </a:buClr>
              <a:buSzPct val="100000"/>
              <a:buFont typeface="Arial"/>
              <a:buChar char="•"/>
              <a:defRPr b="1" sz="3600">
                <a:solidFill>
                  <a:srgbClr val="000000"/>
                </a:solidFill>
                <a:latin typeface="Arial"/>
                <a:ea typeface="Arial"/>
                <a:cs typeface="Arial"/>
                <a:sym typeface="Arial"/>
              </a:defRPr>
            </a:pPr>
            <a:r>
              <a:t>Antimicrobial Stewardship</a:t>
            </a:r>
            <a:endParaRPr sz="4800"/>
          </a:p>
          <a:p>
            <a:pPr marL="457200" indent="-457200" algn="l" defTabSz="1828800">
              <a:lnSpc>
                <a:spcPct val="90000"/>
              </a:lnSpc>
              <a:spcBef>
                <a:spcPts val="2000"/>
              </a:spcBef>
              <a:buClr>
                <a:srgbClr val="00B050"/>
              </a:buClr>
              <a:buSzPct val="100000"/>
              <a:buFont typeface="Arial"/>
              <a:buChar char="•"/>
              <a:defRPr b="1" sz="3600">
                <a:solidFill>
                  <a:srgbClr val="000000"/>
                </a:solidFill>
                <a:latin typeface="Arial"/>
                <a:ea typeface="Arial"/>
                <a:cs typeface="Arial"/>
                <a:sym typeface="Arial"/>
              </a:defRPr>
            </a:pPr>
            <a:r>
              <a:t>Infection Rates (C. Diff; MSSA; E Coli]</a:t>
            </a:r>
            <a:endParaRPr sz="4800"/>
          </a:p>
          <a:p>
            <a:pPr marL="457200" indent="-457200" algn="l" defTabSz="1828800">
              <a:lnSpc>
                <a:spcPct val="90000"/>
              </a:lnSpc>
              <a:spcBef>
                <a:spcPts val="2000"/>
              </a:spcBef>
              <a:buClr>
                <a:srgbClr val="00B050"/>
              </a:buClr>
              <a:buSzPct val="100000"/>
              <a:buFont typeface="Arial"/>
              <a:buChar char="•"/>
              <a:defRPr b="1" sz="3600">
                <a:solidFill>
                  <a:srgbClr val="000000"/>
                </a:solidFill>
                <a:latin typeface="Arial"/>
                <a:ea typeface="Arial"/>
                <a:cs typeface="Arial"/>
                <a:sym typeface="Arial"/>
              </a:defRPr>
            </a:pPr>
            <a:r>
              <a:t>Improving Mental Health Experiences; Suicide Prevention</a:t>
            </a:r>
            <a:endParaRPr sz="4800"/>
          </a:p>
          <a:p>
            <a:pPr marL="457200" indent="-457200" algn="l" defTabSz="1828800">
              <a:lnSpc>
                <a:spcPct val="90000"/>
              </a:lnSpc>
              <a:spcBef>
                <a:spcPts val="2000"/>
              </a:spcBef>
              <a:buClr>
                <a:srgbClr val="00B050"/>
              </a:buClr>
              <a:buSzPct val="100000"/>
              <a:buFont typeface="Arial"/>
              <a:buChar char="•"/>
              <a:defRPr b="1" sz="3600">
                <a:solidFill>
                  <a:srgbClr val="000000"/>
                </a:solidFill>
                <a:latin typeface="Arial"/>
                <a:ea typeface="Arial"/>
                <a:cs typeface="Arial"/>
                <a:sym typeface="Arial"/>
              </a:defRPr>
            </a:pPr>
            <a:r>
              <a:t>Tissue Viability; Wound Management – </a:t>
            </a:r>
            <a:r>
              <a:rPr b="0"/>
              <a:t>inc. formulary alignment</a:t>
            </a:r>
            <a:endParaRPr sz="4800"/>
          </a:p>
          <a:p>
            <a:pPr marL="457200" indent="-457200" algn="l" defTabSz="1828800">
              <a:lnSpc>
                <a:spcPct val="90000"/>
              </a:lnSpc>
              <a:spcBef>
                <a:spcPts val="2000"/>
              </a:spcBef>
              <a:buClr>
                <a:srgbClr val="00B050"/>
              </a:buClr>
              <a:buSzPct val="100000"/>
              <a:buFont typeface="Arial"/>
              <a:buChar char="•"/>
              <a:defRPr b="1" sz="3600">
                <a:solidFill>
                  <a:srgbClr val="000000"/>
                </a:solidFill>
                <a:latin typeface="Arial"/>
                <a:ea typeface="Arial"/>
                <a:cs typeface="Arial"/>
                <a:sym typeface="Arial"/>
              </a:defRPr>
            </a:pPr>
            <a:r>
              <a:t>Safeguarding Children (Herefordshire)</a:t>
            </a:r>
            <a:endParaRPr sz="4800"/>
          </a:p>
          <a:p>
            <a:pPr marL="457200" indent="-457200" algn="l" defTabSz="1828800">
              <a:lnSpc>
                <a:spcPct val="90000"/>
              </a:lnSpc>
              <a:spcBef>
                <a:spcPts val="2000"/>
              </a:spcBef>
              <a:buClr>
                <a:srgbClr val="00B050"/>
              </a:buClr>
              <a:buSzPct val="100000"/>
              <a:buFont typeface="Arial"/>
              <a:buChar char="•"/>
              <a:defRPr b="1" sz="3600">
                <a:solidFill>
                  <a:srgbClr val="000000"/>
                </a:solidFill>
                <a:latin typeface="Arial"/>
                <a:ea typeface="Arial"/>
                <a:cs typeface="Arial"/>
                <a:sym typeface="Arial"/>
              </a:defRPr>
            </a:pPr>
            <a:r>
              <a:t>Advance Health Equality in our Communities</a:t>
            </a:r>
          </a:p>
        </p:txBody>
      </p:sp>
      <p:sp>
        <p:nvSpPr>
          <p:cNvPr id="243" name="TextBox 4"/>
          <p:cNvSpPr txBox="1"/>
          <p:nvPr/>
        </p:nvSpPr>
        <p:spPr>
          <a:xfrm>
            <a:off x="1523998" y="12062417"/>
            <a:ext cx="21031202" cy="823041"/>
          </a:xfrm>
          <a:prstGeom prst="rect">
            <a:avLst/>
          </a:prstGeom>
          <a:solidFill>
            <a:srgbClr val="FFD966"/>
          </a:solidFill>
          <a:ln w="25400">
            <a:solidFill>
              <a:srgbClr val="4472C4">
                <a:alpha val="90000"/>
              </a:srgbClr>
            </a:solidFill>
          </a:ln>
          <a:extLst>
            <a:ext uri="{C572A759-6A51-4108-AA02-DFA0A04FC94B}">
              <ma14:wrappingTextBoxFlag xmlns:ma14="http://schemas.microsoft.com/office/mac/drawingml/2011/main" val="1"/>
            </a:ext>
          </a:extLst>
        </p:spPr>
        <p:txBody>
          <a:bodyPr tIns="91439" bIns="91439">
            <a:spAutoFit/>
          </a:bodyPr>
          <a:lstStyle>
            <a:lvl1pPr algn="l" defTabSz="1828800">
              <a:defRPr i="1" sz="4800">
                <a:solidFill>
                  <a:srgbClr val="002060"/>
                </a:solidFill>
                <a:latin typeface="Calibri"/>
                <a:ea typeface="Calibri"/>
                <a:cs typeface="Calibri"/>
                <a:sym typeface="Calibri"/>
              </a:defRPr>
            </a:lvl1pPr>
          </a:lstStyle>
          <a:p>
            <a:pPr/>
            <a:r>
              <a:t>NB – we can’t isolate quality from efficiency (performance) and resource (finance)</a:t>
            </a:r>
          </a:p>
        </p:txBody>
      </p:sp>
      <p:sp>
        <p:nvSpPr>
          <p:cNvPr id="244" name="H&amp;W ICS PRIORITIES SET BY CLINICIANS LINKED TO QUALITY………"/>
          <p:cNvSpPr/>
          <p:nvPr/>
        </p:nvSpPr>
        <p:spPr>
          <a:xfrm>
            <a:off x="13139553" y="9357118"/>
            <a:ext cx="10516133" cy="1905001"/>
          </a:xfrm>
          <a:prstGeom prst="roundRect">
            <a:avLst>
              <a:gd name="adj" fmla="val 10000"/>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r>
              <a:rPr b="1">
                <a:latin typeface="+mn-lt"/>
                <a:ea typeface="+mn-ea"/>
                <a:cs typeface="+mn-cs"/>
                <a:sym typeface="Helvetica Neue"/>
              </a:rPr>
              <a:t>H&amp;W ICS PRIORITIES SET BY CLINICIANS LINKED TO QUALITY</a:t>
            </a:r>
            <a:r>
              <a:t>………</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46" name="IMG_0938.jpeg" descr="IMG_0938.jpeg"/>
          <p:cNvPicPr>
            <a:picLocks noChangeAspect="1"/>
          </p:cNvPicPr>
          <p:nvPr/>
        </p:nvPicPr>
        <p:blipFill>
          <a:blip r:embed="rId2">
            <a:extLst/>
          </a:blip>
          <a:stretch>
            <a:fillRect/>
          </a:stretch>
        </p:blipFill>
        <p:spPr>
          <a:xfrm>
            <a:off x="6264638" y="681454"/>
            <a:ext cx="12576320" cy="12834560"/>
          </a:xfrm>
          <a:prstGeom prst="rect">
            <a:avLst/>
          </a:prstGeom>
          <a:ln w="12700">
            <a:miter lim="400000"/>
          </a:ln>
        </p:spPr>
      </p:pic>
      <p:sp>
        <p:nvSpPr>
          <p:cNvPr id="247" name="MAKING IT BETTER…"/>
          <p:cNvSpPr/>
          <p:nvPr/>
        </p:nvSpPr>
        <p:spPr>
          <a:xfrm>
            <a:off x="18790987" y="8536340"/>
            <a:ext cx="4913417" cy="4353145"/>
          </a:xfrm>
          <a:prstGeom prst="roundRect">
            <a:avLst>
              <a:gd name="adj" fmla="val 437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825500">
              <a:defRPr b="1" sz="3200">
                <a:solidFill>
                  <a:srgbClr val="FFFFFF"/>
                </a:solidFill>
              </a:defRPr>
            </a:pPr>
            <a:r>
              <a:t>MAKING IT BETTER </a:t>
            </a:r>
          </a:p>
          <a:p>
            <a:pPr defTabSz="825500">
              <a:defRPr b="1" sz="3200">
                <a:solidFill>
                  <a:srgbClr val="FFFFFF"/>
                </a:solidFill>
              </a:defRPr>
            </a:pPr>
          </a:p>
          <a:p>
            <a:pPr defTabSz="825500">
              <a:defRPr b="1" sz="3200">
                <a:solidFill>
                  <a:srgbClr val="FFFFFF"/>
                </a:solidFill>
              </a:defRPr>
            </a:pPr>
            <a:r>
              <a:t>MATERNITY SERVGCES REVIEW - GREATER MANCHESTER</a:t>
            </a:r>
          </a:p>
          <a:p>
            <a:pPr defTabSz="825500">
              <a:defRPr b="1" sz="3200">
                <a:solidFill>
                  <a:srgbClr val="FFFFFF"/>
                </a:solidFill>
              </a:defRPr>
            </a:pPr>
          </a:p>
          <a:p>
            <a:pPr defTabSz="825500">
              <a:defRPr b="1" sz="3200">
                <a:solidFill>
                  <a:srgbClr val="FFFFFF"/>
                </a:solidFill>
              </a:defRPr>
            </a:pPr>
            <a:r>
              <a:t>2012</a:t>
            </a:r>
          </a:p>
        </p:txBody>
      </p:sp>
      <p:sp>
        <p:nvSpPr>
          <p:cNvPr id="248" name="CLARITY AND SIMPLICITY OF KEY MESSAGES AND BENEFITS"/>
          <p:cNvSpPr/>
          <p:nvPr/>
        </p:nvSpPr>
        <p:spPr>
          <a:xfrm>
            <a:off x="812685" y="642168"/>
            <a:ext cx="4913417" cy="4353145"/>
          </a:xfrm>
          <a:prstGeom prst="roundRect">
            <a:avLst>
              <a:gd name="adj" fmla="val 437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b="1" sz="3200">
                <a:solidFill>
                  <a:srgbClr val="FFFFFF"/>
                </a:solidFill>
              </a:defRPr>
            </a:lvl1pPr>
          </a:lstStyle>
          <a:p>
            <a:pPr/>
            <a:r>
              <a:t>CLARITY AND SIMPLICITY OF KEY MESSAGES AND BENEFITS </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0" name="Making it Better Case Study"/>
          <p:cNvSpPr txBox="1"/>
          <p:nvPr>
            <p:ph type="title"/>
          </p:nvPr>
        </p:nvSpPr>
        <p:spPr>
          <a:prstGeom prst="rect">
            <a:avLst/>
          </a:prstGeom>
        </p:spPr>
        <p:txBody>
          <a:bodyPr/>
          <a:lstStyle/>
          <a:p>
            <a:pPr/>
            <a:r>
              <a:t>Making it Better Case Study </a:t>
            </a:r>
          </a:p>
        </p:txBody>
      </p:sp>
      <p:sp>
        <p:nvSpPr>
          <p:cNvPr id="251" name="Lessons from Major Clinical Service Review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Lessons from Major Clinical Service Reviews </a:t>
            </a:r>
          </a:p>
        </p:txBody>
      </p:sp>
      <p:sp>
        <p:nvSpPr>
          <p:cNvPr id="252" name="Moved from 13 to 8 sites (3 with PICUs) offering consultant led maternity services in GM, including closing Salford Royal site. Added 3 midwifery led units and 1 PICU. Cost £10m. Took 5 years to consult and 5 years to implement. Saving xxx babies lives p"/>
          <p:cNvSpPr txBox="1"/>
          <p:nvPr>
            <p:ph type="body" idx="1"/>
          </p:nvPr>
        </p:nvSpPr>
        <p:spPr>
          <a:xfrm>
            <a:off x="1206500" y="3858750"/>
            <a:ext cx="21971000" cy="9035520"/>
          </a:xfrm>
          <a:prstGeom prst="rect">
            <a:avLst/>
          </a:prstGeom>
        </p:spPr>
        <p:txBody>
          <a:bodyPr/>
          <a:lstStyle/>
          <a:p>
            <a:pPr marL="505968" indent="-505968" defTabSz="2023821">
              <a:spcBef>
                <a:spcPts val="3700"/>
              </a:spcBef>
              <a:defRPr sz="3984"/>
            </a:pPr>
            <a:r>
              <a:t>Moved from 13 to 8 sites (3 with PICUs) offering consultant led maternity services in GM, including closing Salford Royal site. Added 3 midwifery led units and 1 PICU. Cost £10m. Took 5 years to consult and 5 years to implement. Saving xxx babies lives per year. </a:t>
            </a:r>
          </a:p>
          <a:p>
            <a:pPr marL="505968" indent="-505968" defTabSz="2023821">
              <a:spcBef>
                <a:spcPts val="3700"/>
              </a:spcBef>
              <a:defRPr sz="3984"/>
            </a:pPr>
            <a:r>
              <a:t>Clinically led business case and consultation - safer care, better outcomes,manage staffing shortages, hit quality standards </a:t>
            </a:r>
          </a:p>
          <a:p>
            <a:pPr marL="505968" indent="-505968" defTabSz="2023821">
              <a:spcBef>
                <a:spcPts val="3700"/>
              </a:spcBef>
              <a:defRPr sz="3984"/>
            </a:pPr>
            <a:r>
              <a:t>Robust data and strong resourced programme management (again with major commitment to clinical leadership) </a:t>
            </a:r>
          </a:p>
          <a:p>
            <a:pPr marL="505968" indent="-505968" defTabSz="2023821">
              <a:spcBef>
                <a:spcPts val="3700"/>
              </a:spcBef>
              <a:defRPr sz="3984"/>
            </a:pPr>
            <a:r>
              <a:t>Independent chair of implementation board (mediated between CEOs)</a:t>
            </a:r>
          </a:p>
          <a:p>
            <a:pPr marL="505968" indent="-505968" defTabSz="2023821">
              <a:spcBef>
                <a:spcPts val="3700"/>
              </a:spcBef>
              <a:defRPr sz="3984"/>
            </a:pPr>
            <a:r>
              <a:t>Changes in general leadership over the time period but constant excellent clinical leaders in place throughout </a:t>
            </a:r>
          </a:p>
          <a:p>
            <a:pPr marL="505968" indent="-505968" defTabSz="2023821">
              <a:spcBef>
                <a:spcPts val="3700"/>
              </a:spcBef>
              <a:defRPr sz="3984"/>
            </a:pPr>
            <a:r>
              <a:t>Referred to national review on two separate occasions and won the argument on both occasions </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30_BasicColor">
  <a:themeElements>
    <a:clrScheme name="30_BasicColor">
      <a:dk1>
        <a:srgbClr val="5E5E5E"/>
      </a:dk1>
      <a:lt1>
        <a:srgbClr val="003462"/>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30_BasicColor">
  <a:themeElements>
    <a:clrScheme name="30_BasicColor">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