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607576-12E2-4C04-BA19-F1C208D90413}" v="23" dt="2024-11-19T17:31:15.415"/>
    <p1510:client id="{B6FD686D-F949-4B80-83B1-1915D7ECF4A2}" v="22" dt="2024-11-19T16:55:00.3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3" d="100"/>
          <a:sy n="63" d="100"/>
        </p:scale>
        <p:origin x="540" y="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A6793-9AA5-A916-9B25-DC3F2C6C1D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DC68238-1B0B-29A3-A68B-B166B79FE1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BD71571-80EF-38DE-8A39-6C5CB69383B1}"/>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5" name="Footer Placeholder 4">
            <a:extLst>
              <a:ext uri="{FF2B5EF4-FFF2-40B4-BE49-F238E27FC236}">
                <a16:creationId xmlns:a16="http://schemas.microsoft.com/office/drawing/2014/main" id="{557FAD5A-133C-1042-1965-ECFFF3982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13C897-71A9-4767-E9B8-ADDBB0F1F2B0}"/>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765730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DBE9B-D581-DF1D-C485-7F23A9872C6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6926AA8-BACB-E680-F570-89FE907B11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E042BC-4E6D-506C-3EC6-DC0BAAA9B57D}"/>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5" name="Footer Placeholder 4">
            <a:extLst>
              <a:ext uri="{FF2B5EF4-FFF2-40B4-BE49-F238E27FC236}">
                <a16:creationId xmlns:a16="http://schemas.microsoft.com/office/drawing/2014/main" id="{644AA294-CE83-3F45-5AB8-73FB6BA399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F236AB-C371-E6EA-DCB8-F63056EF43EA}"/>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4272502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D8AB3B-471B-CF18-6D8C-C5C1C18EBB0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86A7C0-3A66-1813-B49E-77C197258CC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139033-9B6C-0AFE-C932-AFC59D30A464}"/>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5" name="Footer Placeholder 4">
            <a:extLst>
              <a:ext uri="{FF2B5EF4-FFF2-40B4-BE49-F238E27FC236}">
                <a16:creationId xmlns:a16="http://schemas.microsoft.com/office/drawing/2014/main" id="{DD82451C-F8B2-3F30-F6BB-F4858D6723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737BBEC-239D-ADD0-BF9A-73A75D032B2E}"/>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2273045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_with_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270588" y="350377"/>
            <a:ext cx="7652899" cy="771787"/>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606425" y="490538"/>
            <a:ext cx="5570538" cy="515937"/>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606424" y="1812925"/>
            <a:ext cx="9219219" cy="3873500"/>
          </a:xfr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01296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ABA50-43AC-1703-512C-15628EF1B2F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B10A1B5-D407-C28D-DAE6-F854A238BD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7F9F7F-E71A-78E6-83C5-9ED2D0138048}"/>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5" name="Footer Placeholder 4">
            <a:extLst>
              <a:ext uri="{FF2B5EF4-FFF2-40B4-BE49-F238E27FC236}">
                <a16:creationId xmlns:a16="http://schemas.microsoft.com/office/drawing/2014/main" id="{629BAE6C-DB18-8095-30F6-8B9B0209F2F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6477E4-5B0D-F02F-0388-57E38AA63973}"/>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766168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89225-AEEE-D0DE-73B4-11A0AD8D0F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443D90B-5F45-AB72-2667-82AC2DED48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565292-A3F2-818D-8F23-106BEC00A38D}"/>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5" name="Footer Placeholder 4">
            <a:extLst>
              <a:ext uri="{FF2B5EF4-FFF2-40B4-BE49-F238E27FC236}">
                <a16:creationId xmlns:a16="http://schemas.microsoft.com/office/drawing/2014/main" id="{8D38EC76-81F9-18FD-9297-B843917A3A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F99867-EE44-DC71-4CBB-86B2662B06A1}"/>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194293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B4B07-1157-CF31-F7C1-86DDE0CA1CC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AECD72-EB46-DBE7-EA9E-6312FB7BE6D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1F695A9-AA1B-F45F-6B94-DF0D8B0967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138A27F-E4DA-8C1F-CF55-0021D6EA6CCE}"/>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6" name="Footer Placeholder 5">
            <a:extLst>
              <a:ext uri="{FF2B5EF4-FFF2-40B4-BE49-F238E27FC236}">
                <a16:creationId xmlns:a16="http://schemas.microsoft.com/office/drawing/2014/main" id="{78FF323E-3396-450F-80F9-AB219CE199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F54158-BB45-9668-16F5-DC86C4864A57}"/>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2077929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838D7-06DD-31D7-0D0B-3BA45A97141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429592-725E-ED61-706E-FDB15E6B95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8C3B75-A4DA-62C1-09EA-379F98FE6B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153292B-A5B9-B928-0A83-ACE2B5D479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5ECDA7A-6C53-7012-131A-9D7F628069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8BEEFD5-366B-5924-9562-C69577CD8DCC}"/>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8" name="Footer Placeholder 7">
            <a:extLst>
              <a:ext uri="{FF2B5EF4-FFF2-40B4-BE49-F238E27FC236}">
                <a16:creationId xmlns:a16="http://schemas.microsoft.com/office/drawing/2014/main" id="{A105DC33-F2D6-4657-A05E-1D6DFD7D82A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A3846C6-981A-030C-DE10-6D6416DB7E7A}"/>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2604140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16A8E-804D-3767-32A7-5446A662950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C81140B-4878-8D17-2E8E-4FA5E47D24D2}"/>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4" name="Footer Placeholder 3">
            <a:extLst>
              <a:ext uri="{FF2B5EF4-FFF2-40B4-BE49-F238E27FC236}">
                <a16:creationId xmlns:a16="http://schemas.microsoft.com/office/drawing/2014/main" id="{5F442121-E59B-D99D-5CAE-657E4D23E71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81A03E1-C44A-E60B-7B2E-40E2C48A578D}"/>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3011813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3CFD8E-5BC5-1285-2956-C6A427165345}"/>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3" name="Footer Placeholder 2">
            <a:extLst>
              <a:ext uri="{FF2B5EF4-FFF2-40B4-BE49-F238E27FC236}">
                <a16:creationId xmlns:a16="http://schemas.microsoft.com/office/drawing/2014/main" id="{3CFF6B1F-AAE7-0A4A-5ABD-0853C04F176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6EE91D3-F714-A2F7-8CEB-96FB0539D388}"/>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3785416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6EA0-2183-D6D7-ACE7-4D8902CD03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8B1544A-3FF7-26AB-6D4E-785640046B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427E37A-04E4-CD5F-F181-0FEED9547E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C80EDD-9CEF-6083-F371-43AE99029BE4}"/>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6" name="Footer Placeholder 5">
            <a:extLst>
              <a:ext uri="{FF2B5EF4-FFF2-40B4-BE49-F238E27FC236}">
                <a16:creationId xmlns:a16="http://schemas.microsoft.com/office/drawing/2014/main" id="{9F88383C-68CF-5A6D-4C86-5F4427E7E1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545C83F-9162-392C-5580-EBAC0B29C7ED}"/>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146190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F79D5-341C-77DB-90B8-9B6EFC2B0A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6619D00-0D25-A2E9-9294-9BB055C55F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FE55DAE-2211-F7BF-2D99-BAC2ED2DDC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584E06-A051-FA3B-77A9-C90697090BC2}"/>
              </a:ext>
            </a:extLst>
          </p:cNvPr>
          <p:cNvSpPr>
            <a:spLocks noGrp="1"/>
          </p:cNvSpPr>
          <p:nvPr>
            <p:ph type="dt" sz="half" idx="10"/>
          </p:nvPr>
        </p:nvSpPr>
        <p:spPr/>
        <p:txBody>
          <a:bodyPr/>
          <a:lstStyle/>
          <a:p>
            <a:fld id="{03DBC8E6-7938-4974-AF51-F4FA991C5BC3}" type="datetimeFigureOut">
              <a:rPr lang="en-GB" smtClean="0"/>
              <a:t>19/11/2024</a:t>
            </a:fld>
            <a:endParaRPr lang="en-GB"/>
          </a:p>
        </p:txBody>
      </p:sp>
      <p:sp>
        <p:nvSpPr>
          <p:cNvPr id="6" name="Footer Placeholder 5">
            <a:extLst>
              <a:ext uri="{FF2B5EF4-FFF2-40B4-BE49-F238E27FC236}">
                <a16:creationId xmlns:a16="http://schemas.microsoft.com/office/drawing/2014/main" id="{6ECF1E85-6201-89B3-828C-E162D414459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2DEB8F-EFDE-192E-E41C-7EBD331BF028}"/>
              </a:ext>
            </a:extLst>
          </p:cNvPr>
          <p:cNvSpPr>
            <a:spLocks noGrp="1"/>
          </p:cNvSpPr>
          <p:nvPr>
            <p:ph type="sldNum" sz="quarter" idx="12"/>
          </p:nvPr>
        </p:nvSpPr>
        <p:spPr/>
        <p:txBody>
          <a:bodyPr/>
          <a:lstStyle/>
          <a:p>
            <a:fld id="{917E557B-5B73-4085-B31E-B064171CF921}" type="slidenum">
              <a:rPr lang="en-GB" smtClean="0"/>
              <a:t>‹#›</a:t>
            </a:fld>
            <a:endParaRPr lang="en-GB"/>
          </a:p>
        </p:txBody>
      </p:sp>
    </p:spTree>
    <p:extLst>
      <p:ext uri="{BB962C8B-B14F-4D97-AF65-F5344CB8AC3E}">
        <p14:creationId xmlns:p14="http://schemas.microsoft.com/office/powerpoint/2010/main" val="153842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E088A8-A419-01AC-ECCF-E00F412C98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8794A09-4B5A-D203-CA57-7EE15B1FF3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47AB04-C45C-89D4-C542-0CD49EE6C1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DBC8E6-7938-4974-AF51-F4FA991C5BC3}" type="datetimeFigureOut">
              <a:rPr lang="en-GB" smtClean="0"/>
              <a:t>19/11/2024</a:t>
            </a:fld>
            <a:endParaRPr lang="en-GB"/>
          </a:p>
        </p:txBody>
      </p:sp>
      <p:sp>
        <p:nvSpPr>
          <p:cNvPr id="5" name="Footer Placeholder 4">
            <a:extLst>
              <a:ext uri="{FF2B5EF4-FFF2-40B4-BE49-F238E27FC236}">
                <a16:creationId xmlns:a16="http://schemas.microsoft.com/office/drawing/2014/main" id="{B6563384-1BB6-7046-0D7E-93768FD205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A7804B1-B2D1-8C1E-5FC9-22D85B58ED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E557B-5B73-4085-B31E-B064171CF921}" type="slidenum">
              <a:rPr lang="en-GB" smtClean="0"/>
              <a:t>‹#›</a:t>
            </a:fld>
            <a:endParaRPr lang="en-GB"/>
          </a:p>
        </p:txBody>
      </p:sp>
    </p:spTree>
    <p:extLst>
      <p:ext uri="{BB962C8B-B14F-4D97-AF65-F5344CB8AC3E}">
        <p14:creationId xmlns:p14="http://schemas.microsoft.com/office/powerpoint/2010/main" val="2530660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033" name="Rectangle 1032">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CD28DE-135E-46A4-141D-F0CB47AEBA9D}"/>
              </a:ext>
            </a:extLst>
          </p:cNvPr>
          <p:cNvSpPr>
            <a:spLocks noGrp="1"/>
          </p:cNvSpPr>
          <p:nvPr>
            <p:ph type="title"/>
          </p:nvPr>
        </p:nvSpPr>
        <p:spPr>
          <a:xfrm>
            <a:off x="285750" y="177800"/>
            <a:ext cx="11436350" cy="927100"/>
          </a:xfrm>
          <a:solidFill>
            <a:srgbClr val="FFC000"/>
          </a:solidFill>
        </p:spPr>
        <p:txBody>
          <a:bodyPr anchor="t">
            <a:normAutofit/>
          </a:bodyPr>
          <a:lstStyle/>
          <a:p>
            <a:r>
              <a:rPr lang="en-GB" sz="2800">
                <a:solidFill>
                  <a:srgbClr val="002060"/>
                </a:solidFill>
                <a:latin typeface="Avenir Next LT Pro Demi" panose="020B0704020202020204" pitchFamily="34" charset="0"/>
              </a:rPr>
              <a:t>Norfolk &amp; Waveney – 5 Year Joint Forward Plan</a:t>
            </a:r>
            <a:br>
              <a:rPr lang="en-GB" sz="2800">
                <a:solidFill>
                  <a:srgbClr val="002060"/>
                </a:solidFill>
                <a:latin typeface="Avenir Next LT Pro Demi" panose="020B0704020202020204" pitchFamily="34" charset="0"/>
              </a:rPr>
            </a:br>
            <a:r>
              <a:rPr lang="en-GB" sz="2800">
                <a:solidFill>
                  <a:srgbClr val="002060"/>
                </a:solidFill>
                <a:latin typeface="Avenir Next LT Pro Demi" panose="020B0704020202020204" pitchFamily="34" charset="0"/>
              </a:rPr>
              <a:t>April – September 2024 Update</a:t>
            </a:r>
            <a:endParaRPr lang="en-GB" sz="2800" dirty="0">
              <a:solidFill>
                <a:srgbClr val="002060"/>
              </a:solidFill>
              <a:latin typeface="Avenir Next LT Pro Demi" panose="020B0704020202020204" pitchFamily="34" charset="0"/>
            </a:endParaRPr>
          </a:p>
        </p:txBody>
      </p:sp>
      <p:sp>
        <p:nvSpPr>
          <p:cNvPr id="3" name="Content Placeholder 2">
            <a:extLst>
              <a:ext uri="{FF2B5EF4-FFF2-40B4-BE49-F238E27FC236}">
                <a16:creationId xmlns:a16="http://schemas.microsoft.com/office/drawing/2014/main" id="{3E0DB3D8-B066-D185-C8EE-136A547BF973}"/>
              </a:ext>
            </a:extLst>
          </p:cNvPr>
          <p:cNvSpPr>
            <a:spLocks noGrp="1"/>
          </p:cNvSpPr>
          <p:nvPr>
            <p:ph idx="1"/>
          </p:nvPr>
        </p:nvSpPr>
        <p:spPr>
          <a:xfrm>
            <a:off x="209550" y="1308099"/>
            <a:ext cx="6381750" cy="5067301"/>
          </a:xfrm>
        </p:spPr>
        <p:txBody>
          <a:bodyPr anchor="t">
            <a:normAutofit/>
          </a:bodyPr>
          <a:lstStyle/>
          <a:p>
            <a:pPr fontAlgn="base"/>
            <a:r>
              <a:rPr lang="en-GB" sz="1300" b="0" i="0" dirty="0">
                <a:solidFill>
                  <a:srgbClr val="002060"/>
                </a:solidFill>
                <a:effectLst/>
                <a:latin typeface="Avenir Next LT Pro Demi" panose="020B0704020202020204" pitchFamily="34" charset="0"/>
              </a:rPr>
              <a:t>The JFP is a statutory requirement of the Health and Care Act 2022 and in June 2024 we published our refreshed JFP in accordance with national timescales.</a:t>
            </a:r>
          </a:p>
          <a:p>
            <a:pPr fontAlgn="base"/>
            <a:r>
              <a:rPr lang="en-GB" sz="1300" b="0" i="0" dirty="0">
                <a:solidFill>
                  <a:srgbClr val="002060"/>
                </a:solidFill>
                <a:effectLst/>
                <a:latin typeface="Avenir Next LT Pro Demi" panose="020B0704020202020204" pitchFamily="34" charset="0"/>
              </a:rPr>
              <a:t>Our JFP has two timescales, the immediate priorities that Norfolk and Waveney ICS confirmed to NHS England to meet national NHS planning requirements, and the longer-term improvements captured in our eight ambitions for 2024/25 – 2028/9.</a:t>
            </a:r>
          </a:p>
          <a:p>
            <a:pPr fontAlgn="base"/>
            <a:r>
              <a:rPr lang="en-GB" sz="1300" dirty="0">
                <a:solidFill>
                  <a:srgbClr val="002060"/>
                </a:solidFill>
                <a:latin typeface="Avenir Next LT Pro Demi" panose="020B0704020202020204" pitchFamily="34" charset="0"/>
              </a:rPr>
              <a:t>System partners continue to deliver against the agreed 8 ambitions and 21 objectives, and the report below provides an update on what has been achieved in the six months between April and September 2024.</a:t>
            </a:r>
          </a:p>
          <a:p>
            <a:pPr fontAlgn="base"/>
            <a:r>
              <a:rPr lang="en-GB" sz="1300" dirty="0">
                <a:solidFill>
                  <a:srgbClr val="002060"/>
                </a:solidFill>
                <a:latin typeface="Avenir Next LT Pro Demi" panose="020B0704020202020204" pitchFamily="34" charset="0"/>
              </a:rPr>
              <a:t>Some key outcomes that are improving experience for patients are:</a:t>
            </a:r>
          </a:p>
          <a:p>
            <a:pPr lvl="1" fontAlgn="base"/>
            <a:r>
              <a:rPr lang="en-GB" sz="1200" dirty="0">
                <a:solidFill>
                  <a:srgbClr val="002060"/>
                </a:solidFill>
                <a:latin typeface="Avenir Next LT Pro Demi"/>
              </a:rPr>
              <a:t>The opening of three new facilities that are providing additional capacity</a:t>
            </a:r>
            <a:endParaRPr lang="en-GB" sz="1200">
              <a:solidFill>
                <a:srgbClr val="002060"/>
              </a:solidFill>
              <a:latin typeface="Avenir Next LT Pro Demi"/>
            </a:endParaRPr>
          </a:p>
          <a:p>
            <a:pPr lvl="1" fontAlgn="base"/>
            <a:r>
              <a:rPr lang="en-GB" sz="1200" dirty="0">
                <a:solidFill>
                  <a:srgbClr val="002060"/>
                </a:solidFill>
                <a:latin typeface="Avenir Next LT Pro Demi"/>
              </a:rPr>
              <a:t>Fewer patients have fallen due to the intervention of the Unscheduled Community Care Hub</a:t>
            </a:r>
          </a:p>
          <a:p>
            <a:pPr lvl="1" fontAlgn="base"/>
            <a:r>
              <a:rPr lang="en-GB" sz="1200" dirty="0">
                <a:solidFill>
                  <a:srgbClr val="002060"/>
                </a:solidFill>
                <a:latin typeface="Avenir Next LT Pro Demi"/>
              </a:rPr>
              <a:t>Fewer patients were conveyed by ambulance and more patients were seen through the Hear &amp; Treat telephone service</a:t>
            </a:r>
          </a:p>
          <a:p>
            <a:pPr lvl="1" fontAlgn="base"/>
            <a:r>
              <a:rPr lang="en-GB" sz="1200" dirty="0">
                <a:solidFill>
                  <a:srgbClr val="002060"/>
                </a:solidFill>
                <a:latin typeface="Avenir Next LT Pro Demi"/>
              </a:rPr>
              <a:t>A flowchart of anti-depressant prescriptions has been introduced in primary care to ensure we are not over-prescribing and patients being regularly reviewed and offered alternatives, for example, access to Talking Therapies.</a:t>
            </a:r>
          </a:p>
          <a:p>
            <a:pPr lvl="1" fontAlgn="base"/>
            <a:r>
              <a:rPr lang="en-GB" sz="1200" dirty="0">
                <a:solidFill>
                  <a:srgbClr val="002060"/>
                </a:solidFill>
                <a:latin typeface="Avenir Next LT Pro Demi"/>
              </a:rPr>
              <a:t>A draft pathway has been agreed for patients who have a mental health and substance use disorder simultaneously (known as dual diagnosis)</a:t>
            </a:r>
          </a:p>
          <a:p>
            <a:pPr lvl="1" fontAlgn="base"/>
            <a:r>
              <a:rPr lang="en-GB" sz="1200" dirty="0">
                <a:solidFill>
                  <a:srgbClr val="002060"/>
                </a:solidFill>
                <a:latin typeface="Avenir Next LT Pro Demi" panose="020B0704020202020204" pitchFamily="34" charset="0"/>
              </a:rPr>
              <a:t>A clinical frailty scoring tool is being piloted at the Queen Elizabeth Hospital in King’s Lynn.</a:t>
            </a:r>
          </a:p>
          <a:p>
            <a:pPr lvl="1" fontAlgn="base"/>
            <a:endParaRPr lang="en-GB" sz="1200" dirty="0">
              <a:solidFill>
                <a:srgbClr val="002060"/>
              </a:solidFill>
              <a:latin typeface="Avenir Next LT Pro Demi" panose="020B0704020202020204" pitchFamily="34" charset="0"/>
            </a:endParaRPr>
          </a:p>
          <a:p>
            <a:pPr fontAlgn="base"/>
            <a:endParaRPr lang="en-GB" sz="1600" i="0" dirty="0">
              <a:solidFill>
                <a:srgbClr val="002060"/>
              </a:solidFill>
              <a:effectLst/>
              <a:latin typeface="Avenir Next LT Pro Demi" panose="020B0704020202020204" pitchFamily="34" charset="0"/>
            </a:endParaRPr>
          </a:p>
        </p:txBody>
      </p:sp>
      <p:pic>
        <p:nvPicPr>
          <p:cNvPr id="5" name="Picture 4">
            <a:extLst>
              <a:ext uri="{FF2B5EF4-FFF2-40B4-BE49-F238E27FC236}">
                <a16:creationId xmlns:a16="http://schemas.microsoft.com/office/drawing/2014/main" id="{8209CCA0-D82A-0FAB-0E0E-9A7465DC76C7}"/>
              </a:ext>
            </a:extLst>
          </p:cNvPr>
          <p:cNvPicPr>
            <a:picLocks noChangeAspect="1"/>
          </p:cNvPicPr>
          <p:nvPr/>
        </p:nvPicPr>
        <p:blipFill>
          <a:blip r:embed="rId2"/>
          <a:stretch>
            <a:fillRect/>
          </a:stretch>
        </p:blipFill>
        <p:spPr>
          <a:xfrm>
            <a:off x="6591300" y="1358900"/>
            <a:ext cx="5130800" cy="5016500"/>
          </a:xfrm>
          <a:prstGeom prst="rect">
            <a:avLst/>
          </a:prstGeom>
        </p:spPr>
      </p:pic>
      <p:pic>
        <p:nvPicPr>
          <p:cNvPr id="6" name="Picture 5">
            <a:extLst>
              <a:ext uri="{FF2B5EF4-FFF2-40B4-BE49-F238E27FC236}">
                <a16:creationId xmlns:a16="http://schemas.microsoft.com/office/drawing/2014/main" id="{12AE2644-4072-5D9F-D164-46E1EAAF9B43}"/>
              </a:ext>
            </a:extLst>
          </p:cNvPr>
          <p:cNvPicPr>
            <a:picLocks noChangeAspect="1"/>
          </p:cNvPicPr>
          <p:nvPr/>
        </p:nvPicPr>
        <p:blipFill>
          <a:blip r:embed="rId3"/>
          <a:stretch>
            <a:fillRect/>
          </a:stretch>
        </p:blipFill>
        <p:spPr>
          <a:xfrm>
            <a:off x="8458209" y="55731"/>
            <a:ext cx="3391647" cy="1104586"/>
          </a:xfrm>
          <a:prstGeom prst="rect">
            <a:avLst/>
          </a:prstGeom>
        </p:spPr>
      </p:pic>
    </p:spTree>
    <p:extLst>
      <p:ext uri="{BB962C8B-B14F-4D97-AF65-F5344CB8AC3E}">
        <p14:creationId xmlns:p14="http://schemas.microsoft.com/office/powerpoint/2010/main" val="3440320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879C1BF2-AA6F-0460-3E58-832EE62C5E58}"/>
              </a:ext>
            </a:extLst>
          </p:cNvPr>
          <p:cNvGraphicFramePr>
            <a:graphicFrameLocks noGrp="1"/>
          </p:cNvGraphicFramePr>
          <p:nvPr>
            <p:extLst>
              <p:ext uri="{D42A27DB-BD31-4B8C-83A1-F6EECF244321}">
                <p14:modId xmlns:p14="http://schemas.microsoft.com/office/powerpoint/2010/main" val="57015907"/>
              </p:ext>
            </p:extLst>
          </p:nvPr>
        </p:nvGraphicFramePr>
        <p:xfrm>
          <a:off x="209550" y="1285875"/>
          <a:ext cx="11506200" cy="5480309"/>
        </p:xfrm>
        <a:graphic>
          <a:graphicData uri="http://schemas.openxmlformats.org/drawingml/2006/table">
            <a:tbl>
              <a:tblPr/>
              <a:tblGrid>
                <a:gridCol w="729682">
                  <a:extLst>
                    <a:ext uri="{9D8B030D-6E8A-4147-A177-3AD203B41FA5}">
                      <a16:colId xmlns:a16="http://schemas.microsoft.com/office/drawing/2014/main" val="1360787430"/>
                    </a:ext>
                  </a:extLst>
                </a:gridCol>
                <a:gridCol w="864928">
                  <a:extLst>
                    <a:ext uri="{9D8B030D-6E8A-4147-A177-3AD203B41FA5}">
                      <a16:colId xmlns:a16="http://schemas.microsoft.com/office/drawing/2014/main" val="1352457185"/>
                    </a:ext>
                  </a:extLst>
                </a:gridCol>
                <a:gridCol w="2459658">
                  <a:extLst>
                    <a:ext uri="{9D8B030D-6E8A-4147-A177-3AD203B41FA5}">
                      <a16:colId xmlns:a16="http://schemas.microsoft.com/office/drawing/2014/main" val="3914606617"/>
                    </a:ext>
                  </a:extLst>
                </a:gridCol>
                <a:gridCol w="3105840">
                  <a:extLst>
                    <a:ext uri="{9D8B030D-6E8A-4147-A177-3AD203B41FA5}">
                      <a16:colId xmlns:a16="http://schemas.microsoft.com/office/drawing/2014/main" val="492959047"/>
                    </a:ext>
                  </a:extLst>
                </a:gridCol>
                <a:gridCol w="3199449">
                  <a:extLst>
                    <a:ext uri="{9D8B030D-6E8A-4147-A177-3AD203B41FA5}">
                      <a16:colId xmlns:a16="http://schemas.microsoft.com/office/drawing/2014/main" val="2237185331"/>
                    </a:ext>
                  </a:extLst>
                </a:gridCol>
                <a:gridCol w="1146643">
                  <a:extLst>
                    <a:ext uri="{9D8B030D-6E8A-4147-A177-3AD203B41FA5}">
                      <a16:colId xmlns:a16="http://schemas.microsoft.com/office/drawing/2014/main" val="929220999"/>
                    </a:ext>
                  </a:extLst>
                </a:gridCol>
              </a:tblGrid>
              <a:tr h="549808">
                <a:tc>
                  <a:txBody>
                    <a:bodyPr/>
                    <a:lstStyle/>
                    <a:p>
                      <a:pPr algn="ctr" fontAlgn="ctr"/>
                      <a:endParaRPr lang="en-GB" sz="500" b="1" i="0" u="none" strike="noStrike">
                        <a:solidFill>
                          <a:srgbClr val="002060"/>
                        </a:solidFill>
                        <a:effectLst/>
                        <a:latin typeface="Avenir Next LT Pro" panose="020B0504020202020204" pitchFamily="34" charset="0"/>
                      </a:endParaRPr>
                    </a:p>
                  </a:txBody>
                  <a:tcPr marL="4751" marR="4751" marT="4751" marB="22805"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800" b="1" i="0" u="none" strike="noStrike" dirty="0">
                          <a:solidFill>
                            <a:srgbClr val="002060"/>
                          </a:solidFill>
                          <a:effectLst/>
                          <a:latin typeface="Avenir Next LT Pro" panose="020B0504020202020204" pitchFamily="34" charset="0"/>
                        </a:rPr>
                        <a:t>Ambition</a:t>
                      </a:r>
                    </a:p>
                  </a:txBody>
                  <a:tcPr marL="4751" marR="4751" marT="4751" marB="22805"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lumMod val="20000"/>
                        <a:lumOff val="80000"/>
                      </a:schemeClr>
                    </a:solidFill>
                  </a:tcPr>
                </a:tc>
                <a:tc>
                  <a:txBody>
                    <a:bodyPr/>
                    <a:lstStyle/>
                    <a:p>
                      <a:pPr algn="ctr" fontAlgn="ctr"/>
                      <a:r>
                        <a:rPr lang="en-GB" sz="800" b="1" i="0" u="none" strike="noStrike" dirty="0">
                          <a:solidFill>
                            <a:srgbClr val="002060"/>
                          </a:solidFill>
                          <a:effectLst/>
                          <a:latin typeface="Avenir Next LT Pro" panose="020B0504020202020204" pitchFamily="34" charset="0"/>
                        </a:rPr>
                        <a:t>Ambition Title</a:t>
                      </a:r>
                    </a:p>
                  </a:txBody>
                  <a:tcPr marL="4751" marR="4751" marT="4751" marB="22805"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lumMod val="20000"/>
                        <a:lumOff val="80000"/>
                      </a:schemeClr>
                    </a:solidFill>
                  </a:tcPr>
                </a:tc>
                <a:tc>
                  <a:txBody>
                    <a:bodyPr/>
                    <a:lstStyle/>
                    <a:p>
                      <a:pPr algn="ctr" fontAlgn="ctr"/>
                      <a:r>
                        <a:rPr lang="en-GB" sz="800" b="1" i="0" u="none" strike="noStrike" dirty="0">
                          <a:solidFill>
                            <a:srgbClr val="002060"/>
                          </a:solidFill>
                          <a:effectLst/>
                          <a:latin typeface="Avenir Next LT Pro" panose="020B0504020202020204" pitchFamily="34" charset="0"/>
                        </a:rPr>
                        <a:t>How will we know when objective is met </a:t>
                      </a:r>
                    </a:p>
                  </a:txBody>
                  <a:tcPr marL="4751" marR="4751" marT="4751" marB="22805"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lumMod val="20000"/>
                        <a:lumOff val="80000"/>
                      </a:schemeClr>
                    </a:solidFill>
                  </a:tcPr>
                </a:tc>
                <a:tc>
                  <a:txBody>
                    <a:bodyPr/>
                    <a:lstStyle/>
                    <a:p>
                      <a:pPr algn="ctr" fontAlgn="ctr"/>
                      <a:r>
                        <a:rPr lang="en-GB" sz="800" b="1" i="0" u="none" strike="noStrike" dirty="0">
                          <a:solidFill>
                            <a:srgbClr val="002060"/>
                          </a:solidFill>
                          <a:effectLst/>
                          <a:latin typeface="Avenir Next LT Pro" panose="020B0504020202020204" pitchFamily="34" charset="0"/>
                        </a:rPr>
                        <a:t>Comments </a:t>
                      </a:r>
                    </a:p>
                  </a:txBody>
                  <a:tcPr marL="4751" marR="4751" marT="4751" marB="22805"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lumMod val="20000"/>
                        <a:lumOff val="80000"/>
                      </a:schemeClr>
                    </a:solidFill>
                  </a:tcPr>
                </a:tc>
                <a:tc>
                  <a:txBody>
                    <a:bodyPr/>
                    <a:lstStyle/>
                    <a:p>
                      <a:pPr algn="ctr" fontAlgn="ctr"/>
                      <a:r>
                        <a:rPr lang="en-GB" sz="800" b="1" i="0" u="none" strike="noStrike" dirty="0">
                          <a:solidFill>
                            <a:srgbClr val="002060"/>
                          </a:solidFill>
                          <a:effectLst/>
                          <a:latin typeface="Avenir Next LT Pro" panose="020B0504020202020204" pitchFamily="34" charset="0"/>
                        </a:rPr>
                        <a:t>Completion Status</a:t>
                      </a:r>
                    </a:p>
                  </a:txBody>
                  <a:tcPr marL="4751" marR="4751" marT="4751" marB="22805"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lumMod val="20000"/>
                        <a:lumOff val="80000"/>
                      </a:schemeClr>
                    </a:solidFill>
                  </a:tcPr>
                </a:tc>
                <a:extLst>
                  <a:ext uri="{0D108BD9-81ED-4DB2-BD59-A6C34878D82A}">
                    <a16:rowId xmlns:a16="http://schemas.microsoft.com/office/drawing/2014/main" val="557291842"/>
                  </a:ext>
                </a:extLst>
              </a:tr>
              <a:tr h="722219">
                <a:tc rowSpan="4">
                  <a:txBody>
                    <a:bodyPr/>
                    <a:lstStyle/>
                    <a:p>
                      <a:pPr algn="ctr" fontAlgn="ctr"/>
                      <a:r>
                        <a:rPr lang="en-GB" sz="750" b="1" i="0" u="none" strike="noStrike" dirty="0">
                          <a:solidFill>
                            <a:srgbClr val="FFFFFF"/>
                          </a:solidFill>
                          <a:effectLst/>
                          <a:latin typeface="Avenir Next LT Pro" panose="020B0504020202020204" pitchFamily="34" charset="0"/>
                        </a:rPr>
                        <a:t>Population Health Management, Reducing Inequalities &amp; Supporting Prevention</a:t>
                      </a:r>
                    </a:p>
                  </a:txBody>
                  <a:tcPr marL="4751" marR="4751" marT="4751" marB="22805"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2F5496"/>
                    </a:solidFill>
                  </a:tcPr>
                </a:tc>
                <a:tc>
                  <a:txBody>
                    <a:bodyPr/>
                    <a:lstStyle/>
                    <a:p>
                      <a:pPr algn="ctr" fontAlgn="ctr"/>
                      <a:r>
                        <a:rPr lang="en-GB" sz="800" b="1" i="0" u="none" strike="noStrike" dirty="0">
                          <a:solidFill>
                            <a:srgbClr val="002060"/>
                          </a:solidFill>
                          <a:effectLst/>
                          <a:latin typeface="Avenir Next LT Pro"/>
                        </a:rPr>
                        <a:t>1a</a:t>
                      </a:r>
                    </a:p>
                  </a:txBody>
                  <a:tcPr marL="4751" marR="4751" marT="4751" marB="2280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1" i="0" u="none" strike="noStrike" dirty="0">
                          <a:solidFill>
                            <a:srgbClr val="002060"/>
                          </a:solidFill>
                          <a:effectLst/>
                          <a:latin typeface="Avenir Next LT Pro" panose="020B0504020202020204" pitchFamily="34" charset="0"/>
                        </a:rPr>
                        <a:t>Development and delivery of two strategic pieces of work to support prevention: A Norfolk and Waveney Health Inequalities (HI) Strategic Framework for Action and a Population Health Management (PHM) Strategy</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0" i="0" u="none" strike="noStrike" dirty="0">
                          <a:solidFill>
                            <a:srgbClr val="002060"/>
                          </a:solidFill>
                          <a:effectLst/>
                          <a:latin typeface="Avenir Next LT Pro" panose="020B0504020202020204" pitchFamily="34" charset="0"/>
                        </a:rPr>
                        <a:t>Publication of action plans to reduce health inequalities and develop our PHM approach over the next 5-10 years and the improvement we expect to see.</a:t>
                      </a:r>
                      <a:br>
                        <a:rPr lang="en-GB" sz="800" b="0" i="0" u="none" strike="noStrike" dirty="0">
                          <a:solidFill>
                            <a:srgbClr val="002060"/>
                          </a:solidFill>
                          <a:effectLst/>
                          <a:latin typeface="Avenir Next LT Pro" panose="020B0504020202020204" pitchFamily="34" charset="0"/>
                        </a:rPr>
                      </a:br>
                      <a:r>
                        <a:rPr lang="en-GB" sz="800" b="0" i="0" u="none" strike="noStrike" dirty="0">
                          <a:solidFill>
                            <a:srgbClr val="002060"/>
                          </a:solidFill>
                          <a:effectLst/>
                          <a:latin typeface="Avenir Next LT Pro" panose="020B0504020202020204" pitchFamily="34" charset="0"/>
                        </a:rPr>
                        <a:t>Develop a programme of evaluation based on the best available data and insight to measure progress.</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800" b="0" i="0" u="none" strike="noStrike" dirty="0">
                          <a:solidFill>
                            <a:srgbClr val="002060"/>
                          </a:solidFill>
                          <a:effectLst/>
                          <a:latin typeface="Avenir Next LT Pro"/>
                        </a:rPr>
                        <a:t>Priority actions have been agreed by the Integrated Care Partnership for health inequalities, and implementation plans are in development and due to be published in April 2025</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800" b="1" i="0" u="none" strike="noStrike" dirty="0">
                          <a:solidFill>
                            <a:srgbClr val="002060"/>
                          </a:solidFill>
                          <a:effectLst/>
                          <a:latin typeface="Avenir Next LT Pro"/>
                        </a:rPr>
                        <a:t>On Track</a:t>
                      </a:r>
                    </a:p>
                  </a:txBody>
                  <a:tcPr marL="4751" marR="4751" marT="4751" marB="22805" anchor="ctr">
                    <a:lnL w="12700">
                      <a:solidFill>
                        <a:schemeClr val="tx1"/>
                      </a:solidFill>
                    </a:lnL>
                    <a:lnR w="12700">
                      <a:solidFill>
                        <a:schemeClr val="tx1"/>
                      </a:solidFill>
                    </a:lnR>
                    <a:lnT w="12700">
                      <a:solidFill>
                        <a:schemeClr val="tx1"/>
                      </a:solidFill>
                    </a:lnT>
                    <a:lnB w="12700">
                      <a:solidFill>
                        <a:schemeClr val="tx1"/>
                      </a:solidFill>
                    </a:lnB>
                    <a:solidFill>
                      <a:srgbClr val="00B050"/>
                    </a:solidFill>
                  </a:tcPr>
                </a:tc>
                <a:extLst>
                  <a:ext uri="{0D108BD9-81ED-4DB2-BD59-A6C34878D82A}">
                    <a16:rowId xmlns:a16="http://schemas.microsoft.com/office/drawing/2014/main" val="1807262252"/>
                  </a:ext>
                </a:extLst>
              </a:tr>
              <a:tr h="722219">
                <a:tc vMerge="1">
                  <a:txBody>
                    <a:bodyPr/>
                    <a:lstStyle/>
                    <a:p>
                      <a:endParaRPr lang="en-GB"/>
                    </a:p>
                  </a:txBody>
                  <a:tcPr/>
                </a:tc>
                <a:tc>
                  <a:txBody>
                    <a:bodyPr/>
                    <a:lstStyle/>
                    <a:p>
                      <a:pPr algn="ctr" fontAlgn="ctr"/>
                      <a:r>
                        <a:rPr lang="en-GB" sz="800" b="1" i="0" u="none" strike="noStrike" dirty="0">
                          <a:solidFill>
                            <a:srgbClr val="002060"/>
                          </a:solidFill>
                          <a:effectLst/>
                          <a:latin typeface="Avenir Next LT Pro"/>
                        </a:rPr>
                        <a:t>1b</a:t>
                      </a:r>
                    </a:p>
                  </a:txBody>
                  <a:tcPr marL="4751" marR="4751" marT="4751" marB="2280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1" i="0" u="none" strike="noStrike" dirty="0">
                          <a:solidFill>
                            <a:srgbClr val="002060"/>
                          </a:solidFill>
                          <a:effectLst/>
                          <a:latin typeface="Avenir Next LT Pro"/>
                        </a:rPr>
                        <a:t>Smoking during pregnancy - Develop and provide a maternity led stop smoking service for pregnant women and people</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0" i="0" u="none" strike="noStrike" dirty="0">
                          <a:solidFill>
                            <a:srgbClr val="002060"/>
                          </a:solidFill>
                          <a:effectLst/>
                          <a:latin typeface="Avenir Next LT Pro" panose="020B0504020202020204" pitchFamily="34" charset="0"/>
                        </a:rPr>
                        <a:t>Reduction in the percentage of women in Norfolk and Waveney who are smoking at time of delivery , from 12 % towards the national average of 9% by March 2026 and reduce further to 6% by March 2028.</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800" b="0" i="0" u="none" strike="noStrike" dirty="0">
                          <a:solidFill>
                            <a:srgbClr val="002060"/>
                          </a:solidFill>
                          <a:effectLst/>
                          <a:latin typeface="Avenir Next LT Pro" panose="020B0504020202020204" pitchFamily="34" charset="0"/>
                        </a:rPr>
                        <a:t>The latest national data available is November 2023.  However, between the commencement of the pregnancy incentive scheme and August 2024, 323 referrals have been received.  Arrangements for Nicotine Replacement Therapy (NRT) are now in place and we are now able to offer free vape starter kits.</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800" b="1" i="0" u="none" strike="noStrike" dirty="0">
                          <a:solidFill>
                            <a:srgbClr val="002060"/>
                          </a:solidFill>
                          <a:effectLst/>
                          <a:latin typeface="Avenir Next LT Pro"/>
                        </a:rPr>
                        <a:t>Completed</a:t>
                      </a:r>
                    </a:p>
                  </a:txBody>
                  <a:tcPr marL="4751" marR="4751" marT="4751" marB="22805" anchor="ctr">
                    <a:lnL w="12700">
                      <a:solidFill>
                        <a:schemeClr val="tx1"/>
                      </a:solidFill>
                    </a:lnL>
                    <a:lnR w="12700">
                      <a:solidFill>
                        <a:schemeClr val="tx1"/>
                      </a:solidFill>
                    </a:lnR>
                    <a:lnT w="12700">
                      <a:solidFill>
                        <a:schemeClr val="tx1"/>
                      </a:solidFill>
                    </a:lnT>
                    <a:lnB w="12700">
                      <a:solidFill>
                        <a:schemeClr val="tx1"/>
                      </a:solidFill>
                    </a:lnB>
                    <a:solidFill>
                      <a:srgbClr val="00B0F0"/>
                    </a:solidFill>
                  </a:tcPr>
                </a:tc>
                <a:extLst>
                  <a:ext uri="{0D108BD9-81ED-4DB2-BD59-A6C34878D82A}">
                    <a16:rowId xmlns:a16="http://schemas.microsoft.com/office/drawing/2014/main" val="1048245369"/>
                  </a:ext>
                </a:extLst>
              </a:tr>
              <a:tr h="722219">
                <a:tc vMerge="1">
                  <a:txBody>
                    <a:bodyPr/>
                    <a:lstStyle/>
                    <a:p>
                      <a:endParaRPr lang="en-GB"/>
                    </a:p>
                  </a:txBody>
                  <a:tcPr/>
                </a:tc>
                <a:tc>
                  <a:txBody>
                    <a:bodyPr/>
                    <a:lstStyle/>
                    <a:p>
                      <a:pPr algn="ctr" fontAlgn="ctr"/>
                      <a:r>
                        <a:rPr lang="en-GB" sz="800" b="1" i="0" u="none" strike="noStrike" dirty="0">
                          <a:solidFill>
                            <a:srgbClr val="002060"/>
                          </a:solidFill>
                          <a:effectLst/>
                          <a:latin typeface="Avenir Next LT Pro"/>
                        </a:rPr>
                        <a:t>1c</a:t>
                      </a:r>
                    </a:p>
                  </a:txBody>
                  <a:tcPr marL="4751" marR="4751" marT="4751" marB="2280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1" i="0" u="none" strike="noStrike" dirty="0">
                          <a:solidFill>
                            <a:srgbClr val="002060"/>
                          </a:solidFill>
                          <a:effectLst/>
                          <a:latin typeface="Avenir Next LT Pro"/>
                        </a:rPr>
                        <a:t>Early Cancer Diagnosis – Targeted Lung Health check programme</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0" i="0" u="none" strike="noStrike" dirty="0">
                          <a:solidFill>
                            <a:srgbClr val="002060"/>
                          </a:solidFill>
                          <a:effectLst/>
                          <a:latin typeface="Avenir Next LT Pro"/>
                        </a:rPr>
                        <a:t>Continue to deliver the TLHC's to people between the ages of 55 and 75 who are current or former smokers, tracking the number of invitations, uptake and CT scans against agreed trajectory.  Target to September 2024 is 40%.</a:t>
                      </a:r>
                      <a:r>
                        <a:rPr lang="en-GB" sz="800" b="0" i="0" u="none" strike="noStrike" dirty="0">
                          <a:solidFill>
                            <a:srgbClr val="FF0000"/>
                          </a:solidFill>
                          <a:effectLst/>
                          <a:latin typeface="Avenir Next LT Pro"/>
                        </a:rPr>
                        <a:t> </a:t>
                      </a:r>
                      <a:endParaRPr lang="en-GB" sz="800" b="0" i="0" u="none" strike="noStrike" dirty="0">
                        <a:solidFill>
                          <a:srgbClr val="002060"/>
                        </a:solidFill>
                        <a:effectLst/>
                        <a:latin typeface="Avenir Next LT Pro"/>
                      </a:endParaRP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800" b="0" i="0" u="none" strike="noStrike" dirty="0">
                          <a:solidFill>
                            <a:srgbClr val="002060"/>
                          </a:solidFill>
                          <a:effectLst/>
                          <a:latin typeface="Avenir Next LT Pro" panose="020B0504020202020204" pitchFamily="34" charset="0"/>
                        </a:rPr>
                        <a:t>The target for quarter 1, 2 and 3 is 40% and 45% for quarter 4.  Performance at quarter 1 was an incredible 73%.  Between quarter 1 and quarter 2, invites were sent out in bulk and therefore the quarter 2 performance of 25% does not reflect the performance of this programme and it is expected that this will be rectified in quarter 3's data.</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800" b="1" i="0" u="none" strike="noStrike" dirty="0">
                          <a:solidFill>
                            <a:srgbClr val="002060"/>
                          </a:solidFill>
                          <a:effectLst/>
                          <a:latin typeface="Avenir Next LT Pro"/>
                        </a:rPr>
                        <a:t>On Track</a:t>
                      </a:r>
                    </a:p>
                  </a:txBody>
                  <a:tcPr marL="4751" marR="4751" marT="4751" marB="22805" anchor="ctr">
                    <a:lnL w="12700">
                      <a:solidFill>
                        <a:schemeClr val="tx1"/>
                      </a:solidFill>
                    </a:lnL>
                    <a:lnR w="12700">
                      <a:solidFill>
                        <a:schemeClr val="tx1"/>
                      </a:solidFill>
                    </a:lnR>
                    <a:lnT w="12700">
                      <a:solidFill>
                        <a:schemeClr val="tx1"/>
                      </a:solidFill>
                    </a:lnT>
                    <a:lnB w="12700">
                      <a:solidFill>
                        <a:schemeClr val="tx1"/>
                      </a:solidFill>
                    </a:lnB>
                    <a:solidFill>
                      <a:srgbClr val="00B050"/>
                    </a:solidFill>
                  </a:tcPr>
                </a:tc>
                <a:extLst>
                  <a:ext uri="{0D108BD9-81ED-4DB2-BD59-A6C34878D82A}">
                    <a16:rowId xmlns:a16="http://schemas.microsoft.com/office/drawing/2014/main" val="3588611580"/>
                  </a:ext>
                </a:extLst>
              </a:tr>
              <a:tr h="838219">
                <a:tc vMerge="1">
                  <a:txBody>
                    <a:bodyPr/>
                    <a:lstStyle/>
                    <a:p>
                      <a:endParaRPr lang="en-GB"/>
                    </a:p>
                  </a:txBody>
                  <a:tcPr/>
                </a:tc>
                <a:tc>
                  <a:txBody>
                    <a:bodyPr/>
                    <a:lstStyle/>
                    <a:p>
                      <a:pPr algn="ctr" fontAlgn="ctr"/>
                      <a:r>
                        <a:rPr lang="en-GB" sz="800" b="1" i="0" u="none" strike="noStrike" dirty="0">
                          <a:solidFill>
                            <a:srgbClr val="002060"/>
                          </a:solidFill>
                          <a:effectLst/>
                          <a:latin typeface="Avenir Next LT Pro"/>
                        </a:rPr>
                        <a:t>1d</a:t>
                      </a:r>
                    </a:p>
                  </a:txBody>
                  <a:tcPr marL="4751" marR="4751" marT="4751" marB="2280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1" i="0" u="none" strike="noStrike" dirty="0">
                          <a:solidFill>
                            <a:srgbClr val="002060"/>
                          </a:solidFill>
                          <a:effectLst/>
                          <a:latin typeface="Avenir Next LT Pro" panose="020B0504020202020204" pitchFamily="34" charset="0"/>
                        </a:rPr>
                        <a:t>Cardiovascular Disease (CVD) Prevention – develop a programme of population health management interventions targeting High Blood Pressure and Cholesterol</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0" i="0" u="none" strike="noStrike" dirty="0">
                          <a:solidFill>
                            <a:srgbClr val="002060"/>
                          </a:solidFill>
                          <a:effectLst/>
                          <a:latin typeface="Avenir Next LT Pro"/>
                        </a:rPr>
                        <a:t>Identify patients with high blood pressure and offer low intensity statins to those that would benefit from this treatment.  The aim is a 5% improvement in each of the hypertension metrics 6 months after the reporting tools have gone live.</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800" b="0" i="0" u="none" strike="noStrike" dirty="0">
                          <a:solidFill>
                            <a:srgbClr val="002060"/>
                          </a:solidFill>
                          <a:effectLst/>
                          <a:latin typeface="Avenir Next LT Pro" panose="020B0504020202020204" pitchFamily="34" charset="0"/>
                        </a:rPr>
                        <a:t>The 80% hypertension target is not likely to be met by any system in England and a revised target timeline is expected to follow national NHSE 25/26 Operational Guidance.  Our aim is still to reach 80% of our patients but this is likely to take longer than the target date of March 2025 and we have made significant progress and our performance means we are sitting 4th in England regarding improvement in this area.</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800" b="1" i="0" u="none" strike="noStrike" dirty="0">
                          <a:solidFill>
                            <a:srgbClr val="002060"/>
                          </a:solidFill>
                          <a:effectLst/>
                          <a:latin typeface="Avenir Next LT Pro"/>
                        </a:rPr>
                        <a:t>Delayed</a:t>
                      </a:r>
                    </a:p>
                  </a:txBody>
                  <a:tcPr marL="4751" marR="4751" marT="4751" marB="22805" anchor="ctr">
                    <a:lnL w="12700">
                      <a:solidFill>
                        <a:schemeClr val="tx1"/>
                      </a:solidFill>
                    </a:lnL>
                    <a:lnR w="12700">
                      <a:solidFill>
                        <a:schemeClr val="tx1"/>
                      </a:solidFill>
                    </a:lnR>
                    <a:lnT w="12700">
                      <a:solidFill>
                        <a:schemeClr val="tx1"/>
                      </a:solidFill>
                    </a:lnT>
                    <a:lnB w="12700">
                      <a:solidFill>
                        <a:schemeClr val="tx1"/>
                      </a:solidFill>
                    </a:lnB>
                    <a:solidFill>
                      <a:srgbClr val="D92D5F"/>
                    </a:solidFill>
                  </a:tcPr>
                </a:tc>
                <a:extLst>
                  <a:ext uri="{0D108BD9-81ED-4DB2-BD59-A6C34878D82A}">
                    <a16:rowId xmlns:a16="http://schemas.microsoft.com/office/drawing/2014/main" val="3850938768"/>
                  </a:ext>
                </a:extLst>
              </a:tr>
              <a:tr h="1186220">
                <a:tc rowSpan="2">
                  <a:txBody>
                    <a:bodyPr/>
                    <a:lstStyle/>
                    <a:p>
                      <a:pPr algn="ctr" fontAlgn="ctr"/>
                      <a:r>
                        <a:rPr lang="en-GB" sz="750" b="1" i="0" u="none" strike="noStrike" dirty="0">
                          <a:solidFill>
                            <a:srgbClr val="FFFFFF"/>
                          </a:solidFill>
                          <a:effectLst/>
                          <a:latin typeface="Avenir Next LT Pro" panose="020B0504020202020204" pitchFamily="34" charset="0"/>
                        </a:rPr>
                        <a:t>Primary Care Resilience &amp; Transformation </a:t>
                      </a:r>
                    </a:p>
                  </a:txBody>
                  <a:tcPr marL="4751" marR="4751" marT="4751" marB="22805" anchor="ctr">
                    <a:lnL>
                      <a:noFill/>
                    </a:lnL>
                    <a:lnR w="12700" cap="flat" cmpd="sng" algn="ctr">
                      <a:solidFill>
                        <a:schemeClr val="tx1"/>
                      </a:solidFill>
                      <a:prstDash val="solid"/>
                      <a:round/>
                      <a:headEnd type="none" w="med" len="med"/>
                      <a:tailEnd type="none" w="med" len="med"/>
                    </a:lnR>
                    <a:lnT>
                      <a:noFill/>
                    </a:lnT>
                    <a:lnB>
                      <a:noFill/>
                    </a:lnB>
                    <a:solidFill>
                      <a:srgbClr val="6D3A8E"/>
                    </a:solidFill>
                  </a:tcPr>
                </a:tc>
                <a:tc>
                  <a:txBody>
                    <a:bodyPr/>
                    <a:lstStyle/>
                    <a:p>
                      <a:pPr algn="ctr" fontAlgn="ctr"/>
                      <a:r>
                        <a:rPr lang="en-GB" sz="800" b="1" i="0" u="none" strike="noStrike" dirty="0">
                          <a:solidFill>
                            <a:srgbClr val="002060"/>
                          </a:solidFill>
                          <a:effectLst/>
                          <a:latin typeface="Avenir Next LT Pro"/>
                        </a:rPr>
                        <a:t>2a</a:t>
                      </a:r>
                    </a:p>
                  </a:txBody>
                  <a:tcPr marL="4751" marR="4751" marT="4751" marB="2280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1" i="0" u="none" strike="noStrike" dirty="0">
                          <a:solidFill>
                            <a:srgbClr val="002060"/>
                          </a:solidFill>
                          <a:effectLst/>
                          <a:latin typeface="Avenir Next LT Pro"/>
                        </a:rPr>
                        <a:t>Developing our vision for providing accessible enhanced primary care, improving patient outcomes and experience.</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0" i="0" u="none" strike="noStrike" dirty="0">
                          <a:solidFill>
                            <a:srgbClr val="002060"/>
                          </a:solidFill>
                          <a:effectLst/>
                          <a:latin typeface="Avenir Next LT Pro"/>
                        </a:rPr>
                        <a:t>Develop a rolling programme of targeted actions to respond to people’s experience of poor access to primary care services.</a:t>
                      </a:r>
                      <a:br>
                        <a:rPr lang="en-GB" sz="800" b="0" i="0" u="none" strike="noStrike" dirty="0">
                          <a:solidFill>
                            <a:srgbClr val="002060"/>
                          </a:solidFill>
                          <a:effectLst/>
                          <a:latin typeface="Avenir Next LT Pro"/>
                        </a:rPr>
                      </a:br>
                      <a:r>
                        <a:rPr lang="en-GB" sz="800" b="0" i="0" u="none" strike="noStrike" dirty="0">
                          <a:solidFill>
                            <a:srgbClr val="002060"/>
                          </a:solidFill>
                          <a:effectLst/>
                          <a:latin typeface="Avenir Next LT Pro"/>
                        </a:rPr>
                        <a:t>Utilise feedback to understand any increased awareness and confidence in use of digital tools across primary care and our communities (e.g. NHS App).</a:t>
                      </a:r>
                      <a:br>
                        <a:rPr lang="en-GB" sz="800" b="0" i="0" u="none" strike="noStrike" dirty="0">
                          <a:solidFill>
                            <a:srgbClr val="002060"/>
                          </a:solidFill>
                          <a:effectLst/>
                          <a:latin typeface="Avenir Next LT Pro"/>
                        </a:rPr>
                      </a:br>
                      <a:r>
                        <a:rPr lang="en-GB" sz="800" b="0" i="0" u="none" strike="noStrike" dirty="0">
                          <a:solidFill>
                            <a:srgbClr val="002060"/>
                          </a:solidFill>
                          <a:effectLst/>
                          <a:latin typeface="Avenir Next LT Pro"/>
                        </a:rPr>
                        <a:t>Development of a roadmap for protecting the provision of core primary care services, locally as they are now, whilst supporting a transition to a more sustainable integrated neighbourhood model of care.</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800" b="0" i="0" u="none" strike="noStrike" dirty="0">
                          <a:solidFill>
                            <a:srgbClr val="002060"/>
                          </a:solidFill>
                          <a:effectLst/>
                          <a:latin typeface="Avenir Next LT Pro" panose="020B0504020202020204" pitchFamily="34" charset="0"/>
                        </a:rPr>
                        <a:t>We are building on the responses to the GP Survey 2024 to include feedback from other services.  Healthwatch are running NHS App feedback sessions which will provide us with valuable public feedback on the use of the NHS App.</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800" b="1" i="0" u="none" strike="noStrike" dirty="0">
                          <a:solidFill>
                            <a:srgbClr val="002060"/>
                          </a:solidFill>
                          <a:effectLst/>
                          <a:latin typeface="Avenir Next LT Pro"/>
                        </a:rPr>
                        <a:t>On Track</a:t>
                      </a:r>
                    </a:p>
                  </a:txBody>
                  <a:tcPr marL="4751" marR="4751" marT="4751" marB="22805" anchor="ctr">
                    <a:lnL w="12700">
                      <a:solidFill>
                        <a:schemeClr val="tx1"/>
                      </a:solidFill>
                    </a:lnL>
                    <a:lnR w="12700">
                      <a:solidFill>
                        <a:schemeClr val="tx1"/>
                      </a:solidFill>
                    </a:lnR>
                    <a:lnT w="12700">
                      <a:solidFill>
                        <a:schemeClr val="tx1"/>
                      </a:solidFill>
                    </a:lnT>
                    <a:lnB w="12700">
                      <a:solidFill>
                        <a:schemeClr val="tx1"/>
                      </a:solidFill>
                    </a:lnB>
                    <a:solidFill>
                      <a:srgbClr val="00B050"/>
                    </a:solidFill>
                  </a:tcPr>
                </a:tc>
                <a:extLst>
                  <a:ext uri="{0D108BD9-81ED-4DB2-BD59-A6C34878D82A}">
                    <a16:rowId xmlns:a16="http://schemas.microsoft.com/office/drawing/2014/main" val="2203605140"/>
                  </a:ext>
                </a:extLst>
              </a:tr>
              <a:tr h="659771">
                <a:tc vMerge="1">
                  <a:txBody>
                    <a:bodyPr/>
                    <a:lstStyle/>
                    <a:p>
                      <a:endParaRPr lang="en-GB"/>
                    </a:p>
                  </a:txBody>
                  <a:tcPr/>
                </a:tc>
                <a:tc>
                  <a:txBody>
                    <a:bodyPr/>
                    <a:lstStyle/>
                    <a:p>
                      <a:pPr algn="ctr" fontAlgn="ctr"/>
                      <a:r>
                        <a:rPr lang="en-GB" sz="800" b="1" i="0" u="none" strike="noStrike" dirty="0">
                          <a:solidFill>
                            <a:srgbClr val="002060"/>
                          </a:solidFill>
                          <a:effectLst/>
                          <a:latin typeface="Avenir Next LT Pro"/>
                        </a:rPr>
                        <a:t>2b</a:t>
                      </a:r>
                    </a:p>
                  </a:txBody>
                  <a:tcPr marL="4751" marR="4751" marT="4751" marB="2280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1" i="0" u="none" strike="noStrike" dirty="0">
                          <a:solidFill>
                            <a:srgbClr val="002060"/>
                          </a:solidFill>
                          <a:effectLst/>
                          <a:latin typeface="Avenir Next LT Pro"/>
                        </a:rPr>
                        <a:t>Stabilise dental services through increasing dental capacity short term and setting a strategic direction for the next five years</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800" b="0" i="0" u="none" strike="noStrike" dirty="0">
                          <a:solidFill>
                            <a:srgbClr val="002060"/>
                          </a:solidFill>
                          <a:effectLst/>
                          <a:latin typeface="Avenir Next LT Pro"/>
                        </a:rPr>
                        <a:t>Publish our Long-Term Plan for dentistry by Spring 2024, informed by strong public engagement and using data to meet the needs of our population.</a:t>
                      </a:r>
                      <a:br>
                        <a:rPr lang="en-GB" sz="800" b="0" i="0" u="none" strike="noStrike" dirty="0">
                          <a:solidFill>
                            <a:srgbClr val="002060"/>
                          </a:solidFill>
                          <a:effectLst/>
                          <a:latin typeface="Avenir Next LT Pro"/>
                        </a:rPr>
                      </a:br>
                      <a:r>
                        <a:rPr lang="en-GB" sz="800" b="0" i="0" u="none" strike="noStrike" dirty="0">
                          <a:solidFill>
                            <a:srgbClr val="002060"/>
                          </a:solidFill>
                          <a:effectLst/>
                          <a:latin typeface="Avenir Next LT Pro"/>
                        </a:rPr>
                        <a:t>Improve access for our population including for children and young people.</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800" b="0" i="0" u="none" strike="noStrike" dirty="0">
                          <a:solidFill>
                            <a:srgbClr val="002060"/>
                          </a:solidFill>
                          <a:effectLst/>
                          <a:latin typeface="Avenir Next LT Pro" panose="020B0504020202020204" pitchFamily="34" charset="0"/>
                        </a:rPr>
                        <a:t>Our Long-Term Dentistry Plan, supported through public engagement,  was published in May 2024.  The capacity is now in place to provide 1900 additional appointments per month and our 'Child Focused Dental Project' is on track to mobilise by the end of Dec 2024.</a:t>
                      </a:r>
                    </a:p>
                  </a:txBody>
                  <a:tcPr marL="4751" marR="4751" marT="4751" marB="2280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800" b="1" i="0" u="none" strike="noStrike" dirty="0">
                          <a:solidFill>
                            <a:srgbClr val="002060"/>
                          </a:solidFill>
                          <a:effectLst/>
                          <a:latin typeface="Avenir Next LT Pro" panose="020B0504020202020204" pitchFamily="34" charset="0"/>
                        </a:rPr>
                        <a:t>On Track</a:t>
                      </a:r>
                    </a:p>
                  </a:txBody>
                  <a:tcPr marL="4751" marR="4751" marT="4751" marB="22805" anchor="ctr">
                    <a:lnL w="12700">
                      <a:solidFill>
                        <a:schemeClr val="tx1"/>
                      </a:solidFill>
                    </a:lnL>
                    <a:lnR w="12700">
                      <a:solidFill>
                        <a:schemeClr val="tx1"/>
                      </a:solidFill>
                    </a:lnR>
                    <a:lnT w="12700">
                      <a:solidFill>
                        <a:schemeClr val="tx1"/>
                      </a:solidFill>
                    </a:lnT>
                    <a:lnB w="12700">
                      <a:solidFill>
                        <a:schemeClr val="tx1"/>
                      </a:solidFill>
                    </a:lnB>
                    <a:solidFill>
                      <a:srgbClr val="00B050"/>
                    </a:solidFill>
                  </a:tcPr>
                </a:tc>
                <a:extLst>
                  <a:ext uri="{0D108BD9-81ED-4DB2-BD59-A6C34878D82A}">
                    <a16:rowId xmlns:a16="http://schemas.microsoft.com/office/drawing/2014/main" val="3685551006"/>
                  </a:ext>
                </a:extLst>
              </a:tr>
            </a:tbl>
          </a:graphicData>
        </a:graphic>
      </p:graphicFrame>
      <p:sp>
        <p:nvSpPr>
          <p:cNvPr id="6" name="Content Placeholder 2">
            <a:extLst>
              <a:ext uri="{FF2B5EF4-FFF2-40B4-BE49-F238E27FC236}">
                <a16:creationId xmlns:a16="http://schemas.microsoft.com/office/drawing/2014/main" id="{FA730C00-3E97-4507-F2CE-8505EFB00F6F}"/>
              </a:ext>
            </a:extLst>
          </p:cNvPr>
          <p:cNvSpPr txBox="1">
            <a:spLocks/>
          </p:cNvSpPr>
          <p:nvPr/>
        </p:nvSpPr>
        <p:spPr>
          <a:xfrm>
            <a:off x="209550" y="412749"/>
            <a:ext cx="6381750" cy="654051"/>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buNone/>
            </a:pPr>
            <a:endParaRPr lang="en-GB" sz="1600" dirty="0">
              <a:solidFill>
                <a:schemeClr val="bg1"/>
              </a:solidFill>
              <a:latin typeface="Avenir Next LT Pro Demi" panose="020B0704020202020204" pitchFamily="34" charset="0"/>
            </a:endParaRPr>
          </a:p>
        </p:txBody>
      </p:sp>
      <p:sp>
        <p:nvSpPr>
          <p:cNvPr id="7" name="Text Placeholder 3">
            <a:extLst>
              <a:ext uri="{FF2B5EF4-FFF2-40B4-BE49-F238E27FC236}">
                <a16:creationId xmlns:a16="http://schemas.microsoft.com/office/drawing/2014/main" id="{4C0E9411-D15C-CE5F-DD86-949F6C3884A6}"/>
              </a:ext>
            </a:extLst>
          </p:cNvPr>
          <p:cNvSpPr>
            <a:spLocks noGrp="1"/>
          </p:cNvSpPr>
          <p:nvPr>
            <p:ph type="body" sz="quarter" idx="11"/>
          </p:nvPr>
        </p:nvSpPr>
        <p:spPr>
          <a:xfrm>
            <a:off x="606424" y="490538"/>
            <a:ext cx="6270625" cy="515937"/>
          </a:xfrm>
        </p:spPr>
        <p:txBody>
          <a:bodyPr>
            <a:normAutofit fontScale="70000" lnSpcReduction="20000"/>
          </a:bodyPr>
          <a:lstStyle/>
          <a:p>
            <a:r>
              <a:rPr lang="en-GB" dirty="0"/>
              <a:t>Ambitions 1 &amp; 2 April – September 2024 Update</a:t>
            </a:r>
          </a:p>
        </p:txBody>
      </p:sp>
    </p:spTree>
    <p:extLst>
      <p:ext uri="{BB962C8B-B14F-4D97-AF65-F5344CB8AC3E}">
        <p14:creationId xmlns:p14="http://schemas.microsoft.com/office/powerpoint/2010/main" val="2693289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590638-4AA5-4534-AAF5-72DEA864A6B5}"/>
              </a:ext>
            </a:extLst>
          </p:cNvPr>
          <p:cNvSpPr>
            <a:spLocks noGrp="1"/>
          </p:cNvSpPr>
          <p:nvPr>
            <p:ph type="body" sz="quarter" idx="11"/>
          </p:nvPr>
        </p:nvSpPr>
        <p:spPr>
          <a:xfrm>
            <a:off x="606424" y="490538"/>
            <a:ext cx="6187567" cy="515937"/>
          </a:xfrm>
        </p:spPr>
        <p:txBody>
          <a:bodyPr>
            <a:normAutofit fontScale="70000" lnSpcReduction="20000"/>
          </a:bodyPr>
          <a:lstStyle/>
          <a:p>
            <a:r>
              <a:rPr lang="en-GB" dirty="0"/>
              <a:t>Ambitions 3 &amp; 4 April – September 2024 update</a:t>
            </a:r>
          </a:p>
        </p:txBody>
      </p:sp>
      <p:graphicFrame>
        <p:nvGraphicFramePr>
          <p:cNvPr id="2" name="Table 1">
            <a:extLst>
              <a:ext uri="{FF2B5EF4-FFF2-40B4-BE49-F238E27FC236}">
                <a16:creationId xmlns:a16="http://schemas.microsoft.com/office/drawing/2014/main" id="{6D498564-FF1A-B9B4-0AFC-84FD224227E7}"/>
              </a:ext>
            </a:extLst>
          </p:cNvPr>
          <p:cNvGraphicFramePr>
            <a:graphicFrameLocks noGrp="1"/>
          </p:cNvGraphicFramePr>
          <p:nvPr>
            <p:extLst>
              <p:ext uri="{D42A27DB-BD31-4B8C-83A1-F6EECF244321}">
                <p14:modId xmlns:p14="http://schemas.microsoft.com/office/powerpoint/2010/main" val="1687714768"/>
              </p:ext>
            </p:extLst>
          </p:nvPr>
        </p:nvGraphicFramePr>
        <p:xfrm>
          <a:off x="104776" y="1085850"/>
          <a:ext cx="11896725" cy="5799824"/>
        </p:xfrm>
        <a:graphic>
          <a:graphicData uri="http://schemas.openxmlformats.org/drawingml/2006/table">
            <a:tbl>
              <a:tblPr/>
              <a:tblGrid>
                <a:gridCol w="754448">
                  <a:extLst>
                    <a:ext uri="{9D8B030D-6E8A-4147-A177-3AD203B41FA5}">
                      <a16:colId xmlns:a16="http://schemas.microsoft.com/office/drawing/2014/main" val="3698710557"/>
                    </a:ext>
                  </a:extLst>
                </a:gridCol>
                <a:gridCol w="636201">
                  <a:extLst>
                    <a:ext uri="{9D8B030D-6E8A-4147-A177-3AD203B41FA5}">
                      <a16:colId xmlns:a16="http://schemas.microsoft.com/office/drawing/2014/main" val="1166379787"/>
                    </a:ext>
                  </a:extLst>
                </a:gridCol>
                <a:gridCol w="2257425">
                  <a:extLst>
                    <a:ext uri="{9D8B030D-6E8A-4147-A177-3AD203B41FA5}">
                      <a16:colId xmlns:a16="http://schemas.microsoft.com/office/drawing/2014/main" val="944252206"/>
                    </a:ext>
                  </a:extLst>
                </a:gridCol>
                <a:gridCol w="3399283">
                  <a:extLst>
                    <a:ext uri="{9D8B030D-6E8A-4147-A177-3AD203B41FA5}">
                      <a16:colId xmlns:a16="http://schemas.microsoft.com/office/drawing/2014/main" val="1403155788"/>
                    </a:ext>
                  </a:extLst>
                </a:gridCol>
                <a:gridCol w="3982592">
                  <a:extLst>
                    <a:ext uri="{9D8B030D-6E8A-4147-A177-3AD203B41FA5}">
                      <a16:colId xmlns:a16="http://schemas.microsoft.com/office/drawing/2014/main" val="2638416359"/>
                    </a:ext>
                  </a:extLst>
                </a:gridCol>
                <a:gridCol w="866776">
                  <a:extLst>
                    <a:ext uri="{9D8B030D-6E8A-4147-A177-3AD203B41FA5}">
                      <a16:colId xmlns:a16="http://schemas.microsoft.com/office/drawing/2014/main" val="2708113392"/>
                    </a:ext>
                  </a:extLst>
                </a:gridCol>
              </a:tblGrid>
              <a:tr h="372328">
                <a:tc>
                  <a:txBody>
                    <a:bodyPr/>
                    <a:lstStyle/>
                    <a:p>
                      <a:pPr algn="ctr" fontAlgn="ctr"/>
                      <a:endParaRPr lang="en-GB" sz="400" b="1" i="0" u="none" strike="noStrike">
                        <a:solidFill>
                          <a:srgbClr val="002060"/>
                        </a:solidFill>
                        <a:effectLst/>
                        <a:latin typeface="Avenir Next LT Pro" panose="020B0504020202020204" pitchFamily="34" charset="0"/>
                      </a:endParaRPr>
                    </a:p>
                  </a:txBody>
                  <a:tcPr marL="3657" marR="3657" marT="3657" marB="17555"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Ambition</a:t>
                      </a:r>
                    </a:p>
                  </a:txBody>
                  <a:tcPr marL="3657" marR="3657" marT="3657" marB="17555"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lumMod val="20000"/>
                        <a:lumOff val="80000"/>
                      </a:schemeClr>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Ambition Title</a:t>
                      </a:r>
                    </a:p>
                  </a:txBody>
                  <a:tcPr marL="3657" marR="3657" marT="3657" marB="17555"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lumMod val="20000"/>
                        <a:lumOff val="80000"/>
                      </a:schemeClr>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How will we know when objective is met </a:t>
                      </a:r>
                    </a:p>
                  </a:txBody>
                  <a:tcPr marL="3657" marR="3657" marT="3657" marB="17555"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lumMod val="20000"/>
                        <a:lumOff val="80000"/>
                      </a:schemeClr>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Comments </a:t>
                      </a:r>
                    </a:p>
                  </a:txBody>
                  <a:tcPr marL="3657" marR="3657" marT="3657" marB="17555"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lumMod val="20000"/>
                        <a:lumOff val="80000"/>
                      </a:schemeClr>
                    </a:solidFill>
                  </a:tcPr>
                </a:tc>
                <a:tc>
                  <a:txBody>
                    <a:bodyPr/>
                    <a:lstStyle/>
                    <a:p>
                      <a:pPr algn="ctr" fontAlgn="ctr"/>
                      <a:r>
                        <a:rPr lang="en-GB" sz="700" b="1" i="0" u="none" strike="noStrike" dirty="0">
                          <a:solidFill>
                            <a:srgbClr val="002060"/>
                          </a:solidFill>
                          <a:effectLst/>
                          <a:latin typeface="Avenir Next LT Pro" panose="020B0504020202020204" pitchFamily="34" charset="0"/>
                        </a:rPr>
                        <a:t>Completion Status</a:t>
                      </a:r>
                    </a:p>
                  </a:txBody>
                  <a:tcPr marL="3657" marR="3657" marT="3657" marB="17555" anchor="ctr">
                    <a:lnL w="12700">
                      <a:solidFill>
                        <a:schemeClr val="tx1"/>
                      </a:solidFill>
                    </a:lnL>
                    <a:lnR>
                      <a:noFill/>
                    </a:lnR>
                    <a:lnT w="6350" cap="flat" cmpd="sng" algn="ctr">
                      <a:solidFill>
                        <a:srgbClr val="000000"/>
                      </a:solidFill>
                      <a:prstDash val="solid"/>
                      <a:round/>
                      <a:headEnd type="none" w="med" len="med"/>
                      <a:tailEnd type="none" w="med" len="med"/>
                    </a:lnT>
                    <a:lnB>
                      <a:noFill/>
                    </a:lnB>
                    <a:solidFill>
                      <a:schemeClr val="accent1">
                        <a:lumMod val="20000"/>
                        <a:lumOff val="80000"/>
                      </a:schemeClr>
                    </a:solidFill>
                  </a:tcPr>
                </a:tc>
                <a:extLst>
                  <a:ext uri="{0D108BD9-81ED-4DB2-BD59-A6C34878D82A}">
                    <a16:rowId xmlns:a16="http://schemas.microsoft.com/office/drawing/2014/main" val="3404161292"/>
                  </a:ext>
                </a:extLst>
              </a:tr>
              <a:tr h="470095">
                <a:tc rowSpan="4">
                  <a:txBody>
                    <a:bodyPr/>
                    <a:lstStyle/>
                    <a:p>
                      <a:pPr algn="ctr" fontAlgn="ctr"/>
                      <a:r>
                        <a:rPr lang="en-GB" sz="800" b="1" i="0" u="none" strike="noStrike" dirty="0">
                          <a:solidFill>
                            <a:srgbClr val="FFFFFF"/>
                          </a:solidFill>
                          <a:effectLst/>
                          <a:latin typeface="Avenir Next LT Pro" panose="020B0504020202020204" pitchFamily="34" charset="0"/>
                        </a:rPr>
                        <a:t>Improving Services for Babies, Children, Young People (BCYP) and developing our Local Maternity and Neonatal System (LMNS) </a:t>
                      </a:r>
                    </a:p>
                  </a:txBody>
                  <a:tcPr marL="3657" marR="3657" marT="3657" marB="17555"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1FB8DB"/>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3a</a:t>
                      </a:r>
                    </a:p>
                  </a:txBody>
                  <a:tcPr marL="3657" marR="3657" marT="3657" marB="1755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1" i="0" u="none" strike="noStrike" dirty="0">
                          <a:solidFill>
                            <a:srgbClr val="002060"/>
                          </a:solidFill>
                          <a:effectLst/>
                          <a:latin typeface="Avenir Next LT Pro" panose="020B0504020202020204" pitchFamily="34" charset="0"/>
                        </a:rPr>
                        <a:t>Successful implementation of Norfolk’s Start for Life (</a:t>
                      </a:r>
                      <a:r>
                        <a:rPr lang="en-GB" sz="750" b="1" i="0" u="none" strike="noStrike" dirty="0" err="1">
                          <a:solidFill>
                            <a:srgbClr val="002060"/>
                          </a:solidFill>
                          <a:effectLst/>
                          <a:latin typeface="Avenir Next LT Pro" panose="020B0504020202020204" pitchFamily="34" charset="0"/>
                        </a:rPr>
                        <a:t>SfL</a:t>
                      </a:r>
                      <a:r>
                        <a:rPr lang="en-GB" sz="750" b="1" i="0" u="none" strike="noStrike" dirty="0">
                          <a:solidFill>
                            <a:srgbClr val="002060"/>
                          </a:solidFill>
                          <a:effectLst/>
                          <a:latin typeface="Avenir Next LT Pro" panose="020B0504020202020204" pitchFamily="34" charset="0"/>
                        </a:rPr>
                        <a:t>) and Family Hubs (FH) approach </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0" i="0" u="none" strike="noStrike" dirty="0">
                          <a:solidFill>
                            <a:srgbClr val="002060"/>
                          </a:solidFill>
                          <a:effectLst/>
                          <a:latin typeface="Avenir Next LT Pro" panose="020B0504020202020204" pitchFamily="34" charset="0"/>
                        </a:rPr>
                        <a:t>Working with the DfE/DHSC to develop an evaluation process for the national FH and </a:t>
                      </a:r>
                      <a:r>
                        <a:rPr lang="en-GB" sz="750" b="0" i="0" u="none" strike="noStrike" dirty="0" err="1">
                          <a:solidFill>
                            <a:srgbClr val="002060"/>
                          </a:solidFill>
                          <a:effectLst/>
                          <a:latin typeface="Avenir Next LT Pro" panose="020B0504020202020204" pitchFamily="34" charset="0"/>
                        </a:rPr>
                        <a:t>SfL</a:t>
                      </a:r>
                      <a:r>
                        <a:rPr lang="en-GB" sz="750" b="0" i="0" u="none" strike="noStrike" dirty="0">
                          <a:solidFill>
                            <a:srgbClr val="002060"/>
                          </a:solidFill>
                          <a:effectLst/>
                          <a:latin typeface="Avenir Next LT Pro" panose="020B0504020202020204" pitchFamily="34" charset="0"/>
                        </a:rPr>
                        <a:t> programme as well as developing a dashboard to measure performance.  </a:t>
                      </a:r>
                      <a:br>
                        <a:rPr lang="en-GB" sz="750" b="0" i="0" u="none" strike="noStrike" dirty="0">
                          <a:solidFill>
                            <a:srgbClr val="002060"/>
                          </a:solidFill>
                          <a:effectLst/>
                          <a:latin typeface="Avenir Next LT Pro" panose="020B0504020202020204" pitchFamily="34" charset="0"/>
                        </a:rPr>
                      </a:br>
                      <a:endParaRPr lang="en-GB" sz="750" b="0" i="0" u="none" strike="noStrike" dirty="0">
                        <a:solidFill>
                          <a:srgbClr val="002060"/>
                        </a:solidFill>
                        <a:effectLst/>
                        <a:latin typeface="Avenir Next LT Pro" panose="020B0504020202020204" pitchFamily="34" charset="0"/>
                      </a:endParaRP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750" b="0" i="0" u="none" strike="noStrike">
                          <a:solidFill>
                            <a:srgbClr val="002060"/>
                          </a:solidFill>
                          <a:effectLst/>
                          <a:latin typeface="Avenir Next LT Pro"/>
                        </a:rPr>
                        <a:t>We now have 7 newly established family hubs as well as a dedicated virtual offer.  We also offering enhanced perinatal mental health support through the local Talking Therapies Services and our pregnancy loss service is mobilised.</a:t>
                      </a:r>
                      <a:br>
                        <a:rPr lang="en-GB" sz="750" b="0" i="0" u="none" strike="noStrike">
                          <a:solidFill>
                            <a:srgbClr val="002060"/>
                          </a:solidFill>
                          <a:effectLst/>
                          <a:latin typeface="Avenir Next LT Pro"/>
                        </a:rPr>
                      </a:br>
                      <a:endParaRPr lang="en-GB" sz="750" b="0" i="0" u="none" strike="noStrike" dirty="0">
                        <a:solidFill>
                          <a:srgbClr val="002060"/>
                        </a:solidFill>
                        <a:effectLst/>
                        <a:latin typeface="Avenir Next LT Pro"/>
                      </a:endParaRP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700" b="1" i="0" u="none" strike="noStrike">
                          <a:solidFill>
                            <a:srgbClr val="002060"/>
                          </a:solidFill>
                          <a:effectLst/>
                          <a:latin typeface="Avenir Next LT Pro"/>
                        </a:rPr>
                        <a:t>On Track</a:t>
                      </a:r>
                      <a:endParaRPr lang="en-GB" sz="700" b="1" i="0" u="none" strike="noStrike" dirty="0">
                        <a:solidFill>
                          <a:srgbClr val="002060"/>
                        </a:solidFill>
                        <a:effectLst/>
                        <a:latin typeface="Avenir Next LT Pro"/>
                      </a:endParaRPr>
                    </a:p>
                  </a:txBody>
                  <a:tcPr marL="3657" marR="3657" marT="3657" marB="17555" anchor="ctr">
                    <a:lnL w="12700">
                      <a:solidFill>
                        <a:schemeClr val="tx1"/>
                      </a:solidFill>
                    </a:lnL>
                    <a:lnR>
                      <a:noFill/>
                    </a:lnR>
                    <a:lnT>
                      <a:noFill/>
                    </a:lnT>
                    <a:lnB>
                      <a:noFill/>
                    </a:lnB>
                    <a:solidFill>
                      <a:srgbClr val="00B050"/>
                    </a:solidFill>
                  </a:tcPr>
                </a:tc>
                <a:extLst>
                  <a:ext uri="{0D108BD9-81ED-4DB2-BD59-A6C34878D82A}">
                    <a16:rowId xmlns:a16="http://schemas.microsoft.com/office/drawing/2014/main" val="2409384043"/>
                  </a:ext>
                </a:extLst>
              </a:tr>
              <a:tr h="470095">
                <a:tc vMerge="1">
                  <a:txBody>
                    <a:bodyPr/>
                    <a:lstStyle/>
                    <a:p>
                      <a:endParaRPr lang="en-GB"/>
                    </a:p>
                  </a:txBody>
                  <a:tcPr/>
                </a:tc>
                <a:tc>
                  <a:txBody>
                    <a:bodyPr/>
                    <a:lstStyle/>
                    <a:p>
                      <a:pPr algn="ctr" fontAlgn="ctr"/>
                      <a:r>
                        <a:rPr lang="en-GB" sz="750" b="1" i="0" u="none" strike="noStrike">
                          <a:solidFill>
                            <a:srgbClr val="002060"/>
                          </a:solidFill>
                          <a:effectLst/>
                          <a:latin typeface="Avenir Next LT Pro"/>
                        </a:rPr>
                        <a:t>3b</a:t>
                      </a:r>
                      <a:endParaRPr lang="en-GB" sz="750" b="1" i="0" u="none" strike="noStrike" dirty="0">
                        <a:solidFill>
                          <a:srgbClr val="002060"/>
                        </a:solidFill>
                        <a:effectLst/>
                        <a:latin typeface="Avenir Next LT Pro"/>
                      </a:endParaRPr>
                    </a:p>
                  </a:txBody>
                  <a:tcPr marL="3657" marR="3657" marT="3657" marB="1755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1" i="0" u="none" strike="noStrike" dirty="0">
                          <a:solidFill>
                            <a:srgbClr val="002060"/>
                          </a:solidFill>
                          <a:effectLst/>
                          <a:latin typeface="Avenir Next LT Pro" panose="020B0504020202020204" pitchFamily="34" charset="0"/>
                        </a:rPr>
                        <a:t>Continued development of our Local Maternity and Neonatal System (LMNS), including the Three-Year Maternity Delivery Plan </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0" i="0" u="none" strike="noStrike" dirty="0">
                          <a:solidFill>
                            <a:srgbClr val="002060"/>
                          </a:solidFill>
                          <a:effectLst/>
                          <a:latin typeface="Avenir Next LT Pro" panose="020B0504020202020204" pitchFamily="34" charset="0"/>
                        </a:rPr>
                        <a:t>We will see the maternity workforce vacancies reduce and retention improve, with clear evidence of future leaders ready to drive forward maternity improvement.  As at May 2023 the vacancy rate is 9% which will be our baseline position to measure improvement against.</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750" b="0" i="0" u="none" strike="noStrike">
                          <a:solidFill>
                            <a:srgbClr val="002060"/>
                          </a:solidFill>
                          <a:effectLst/>
                          <a:latin typeface="Avenir Next LT Pro"/>
                        </a:rPr>
                        <a:t>Our maternity workforce vacancy rates, have significantly improved from our baseline of 9% at May 2023, to 2.5% at June 2024.  Two of our acute trusts (NNUH and QEH) maternity services also received a 'Good' CQC inspection result.</a:t>
                      </a:r>
                      <a:endParaRPr lang="en-GB" sz="750" b="0" i="0" u="none" strike="noStrike" dirty="0">
                        <a:solidFill>
                          <a:srgbClr val="002060"/>
                        </a:solidFill>
                        <a:effectLst/>
                        <a:latin typeface="Avenir Next LT Pro"/>
                      </a:endParaRP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700" b="1" i="0" u="none" strike="noStrike">
                          <a:solidFill>
                            <a:srgbClr val="002060"/>
                          </a:solidFill>
                          <a:effectLst/>
                          <a:latin typeface="Avenir Next LT Pro"/>
                        </a:rPr>
                        <a:t>On Track</a:t>
                      </a:r>
                      <a:endParaRPr lang="en-GB" sz="700" b="1" i="0" u="none" strike="noStrike" dirty="0">
                        <a:solidFill>
                          <a:srgbClr val="002060"/>
                        </a:solidFill>
                        <a:effectLst/>
                        <a:latin typeface="Avenir Next LT Pro"/>
                      </a:endParaRPr>
                    </a:p>
                  </a:txBody>
                  <a:tcPr marL="3657" marR="3657" marT="3657" marB="17555" anchor="ctr">
                    <a:lnL w="12700">
                      <a:solidFill>
                        <a:schemeClr val="tx1"/>
                      </a:solidFill>
                    </a:lnL>
                    <a:lnR>
                      <a:noFill/>
                    </a:lnR>
                    <a:lnT>
                      <a:noFill/>
                    </a:lnT>
                    <a:lnB>
                      <a:noFill/>
                    </a:lnB>
                    <a:solidFill>
                      <a:srgbClr val="00B050"/>
                    </a:solidFill>
                  </a:tcPr>
                </a:tc>
                <a:extLst>
                  <a:ext uri="{0D108BD9-81ED-4DB2-BD59-A6C34878D82A}">
                    <a16:rowId xmlns:a16="http://schemas.microsoft.com/office/drawing/2014/main" val="1431350372"/>
                  </a:ext>
                </a:extLst>
              </a:tr>
              <a:tr h="470095">
                <a:tc vMerge="1">
                  <a:txBody>
                    <a:bodyPr/>
                    <a:lstStyle/>
                    <a:p>
                      <a:endParaRPr lang="en-GB"/>
                    </a:p>
                  </a:txBody>
                  <a:tcPr/>
                </a:tc>
                <a:tc>
                  <a:txBody>
                    <a:bodyPr/>
                    <a:lstStyle/>
                    <a:p>
                      <a:pPr algn="ctr" fontAlgn="ctr"/>
                      <a:r>
                        <a:rPr lang="en-GB" sz="750" b="1" i="0" u="none" strike="noStrike">
                          <a:solidFill>
                            <a:srgbClr val="002060"/>
                          </a:solidFill>
                          <a:effectLst/>
                          <a:latin typeface="Avenir Next LT Pro"/>
                        </a:rPr>
                        <a:t>3c</a:t>
                      </a:r>
                      <a:endParaRPr lang="en-GB" sz="750" b="1" i="0" u="none" strike="noStrike" dirty="0">
                        <a:solidFill>
                          <a:srgbClr val="002060"/>
                        </a:solidFill>
                        <a:effectLst/>
                        <a:latin typeface="Avenir Next LT Pro"/>
                      </a:endParaRPr>
                    </a:p>
                  </a:txBody>
                  <a:tcPr marL="3657" marR="3657" marT="3657" marB="1755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1" i="0" u="none" strike="noStrike">
                          <a:solidFill>
                            <a:srgbClr val="002060"/>
                          </a:solidFill>
                          <a:effectLst/>
                          <a:latin typeface="Avenir Next LT Pro"/>
                        </a:rPr>
                        <a:t>Implementation of asthma and epilepsy recommendations, for Children and Young People</a:t>
                      </a:r>
                      <a:endParaRPr lang="en-GB" sz="750" b="1" i="0" u="none" strike="noStrike" dirty="0">
                        <a:solidFill>
                          <a:srgbClr val="002060"/>
                        </a:solidFill>
                        <a:effectLst/>
                        <a:latin typeface="Avenir Next LT Pro"/>
                      </a:endParaRP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0" i="0" u="none" strike="noStrike" dirty="0">
                          <a:solidFill>
                            <a:srgbClr val="002060"/>
                          </a:solidFill>
                          <a:effectLst/>
                          <a:latin typeface="Avenir Next LT Pro" panose="020B0504020202020204" pitchFamily="34" charset="0"/>
                        </a:rPr>
                        <a:t>Decreased hospital admissions for asthma for young people aged 10-18.</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Decreased hospital admissions for epilepsy for children and young people aged 0-19.</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750" b="0" i="0" u="none" strike="noStrike" dirty="0">
                          <a:solidFill>
                            <a:srgbClr val="002060"/>
                          </a:solidFill>
                          <a:effectLst/>
                          <a:latin typeface="Avenir Next LT Pro" panose="020B0504020202020204" pitchFamily="34" charset="0"/>
                        </a:rPr>
                        <a:t>Whilst the implementation of asthma and epilepsy recommendations for children and young people has been delayed, we have been working to increase access to training from our community activity providers.  We are also working to identify opportunities for local delivery of the asthma bundle of care.</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700" b="1" i="0" u="none" strike="noStrike">
                          <a:solidFill>
                            <a:srgbClr val="002060"/>
                          </a:solidFill>
                          <a:effectLst/>
                          <a:latin typeface="Avenir Next LT Pro"/>
                        </a:rPr>
                        <a:t>Delayed</a:t>
                      </a:r>
                      <a:endParaRPr lang="en-GB" sz="700" b="1" i="0" u="none" strike="noStrike" dirty="0">
                        <a:solidFill>
                          <a:srgbClr val="002060"/>
                        </a:solidFill>
                        <a:effectLst/>
                        <a:latin typeface="Avenir Next LT Pro"/>
                      </a:endParaRPr>
                    </a:p>
                  </a:txBody>
                  <a:tcPr marL="3657" marR="3657" marT="3657" marB="17555" anchor="ctr">
                    <a:lnL w="12700">
                      <a:solidFill>
                        <a:schemeClr val="tx1"/>
                      </a:solidFill>
                    </a:lnL>
                    <a:lnR>
                      <a:noFill/>
                    </a:lnR>
                    <a:lnT>
                      <a:noFill/>
                    </a:lnT>
                    <a:lnB>
                      <a:noFill/>
                    </a:lnB>
                    <a:solidFill>
                      <a:srgbClr val="D92D5F"/>
                    </a:solidFill>
                  </a:tcPr>
                </a:tc>
                <a:extLst>
                  <a:ext uri="{0D108BD9-81ED-4DB2-BD59-A6C34878D82A}">
                    <a16:rowId xmlns:a16="http://schemas.microsoft.com/office/drawing/2014/main" val="704461879"/>
                  </a:ext>
                </a:extLst>
              </a:tr>
              <a:tr h="582409">
                <a:tc vMerge="1">
                  <a:txBody>
                    <a:bodyPr/>
                    <a:lstStyle/>
                    <a:p>
                      <a:endParaRPr lang="en-GB"/>
                    </a:p>
                  </a:txBody>
                  <a:tcPr/>
                </a:tc>
                <a:tc>
                  <a:txBody>
                    <a:bodyPr/>
                    <a:lstStyle/>
                    <a:p>
                      <a:pPr algn="ctr" fontAlgn="ctr"/>
                      <a:r>
                        <a:rPr lang="en-GB" sz="750" b="1" i="0" u="none" strike="noStrike">
                          <a:solidFill>
                            <a:srgbClr val="002060"/>
                          </a:solidFill>
                          <a:effectLst/>
                          <a:latin typeface="Avenir Next LT Pro"/>
                        </a:rPr>
                        <a:t>3d</a:t>
                      </a:r>
                      <a:endParaRPr lang="en-GB" sz="750" b="1" i="0" u="none" strike="noStrike" dirty="0">
                        <a:solidFill>
                          <a:srgbClr val="002060"/>
                        </a:solidFill>
                        <a:effectLst/>
                        <a:latin typeface="Avenir Next LT Pro"/>
                      </a:endParaRPr>
                    </a:p>
                  </a:txBody>
                  <a:tcPr marL="3657" marR="3657" marT="3657" marB="1755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1" i="0" u="none" strike="noStrike">
                          <a:solidFill>
                            <a:srgbClr val="002060"/>
                          </a:solidFill>
                          <a:effectLst/>
                          <a:latin typeface="Avenir Next LT Pro"/>
                        </a:rPr>
                        <a:t>Develop an improved and appropriate offer for Neurodiversity</a:t>
                      </a:r>
                      <a:endParaRPr lang="en-GB" sz="750" b="1" i="0" u="none" strike="noStrike" dirty="0">
                        <a:solidFill>
                          <a:srgbClr val="002060"/>
                        </a:solidFill>
                        <a:effectLst/>
                        <a:latin typeface="Avenir Next LT Pro"/>
                      </a:endParaRP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0" i="0" u="none" strike="noStrike" dirty="0">
                          <a:solidFill>
                            <a:srgbClr val="002060"/>
                          </a:solidFill>
                          <a:effectLst/>
                          <a:latin typeface="Avenir Next LT Pro" panose="020B0504020202020204" pitchFamily="34" charset="0"/>
                        </a:rPr>
                        <a:t>We want to see improved patient experience evidenced through feedback with families, a reduction in waits to specialist services, an increase in ‘appropriate’ referrals to services, a reduction in complaints regarding barriers to accessing care and an increase in the number of unique users of the digital library.</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750" b="0" i="0" u="none" strike="noStrike" dirty="0">
                          <a:solidFill>
                            <a:srgbClr val="002060"/>
                          </a:solidFill>
                          <a:effectLst/>
                          <a:latin typeface="Avenir Next LT Pro" panose="020B0504020202020204" pitchFamily="34" charset="0"/>
                        </a:rPr>
                        <a:t>We have set up a system collaborative across our local authorities and health and a case for change is in development.  The Partnership for Inclusion of Neurodiversity (PINS) Pilot, is currently providing specialist support for 40 schools across Norfolk and Waveney.</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700" b="1" i="0" u="none" strike="noStrike">
                          <a:solidFill>
                            <a:srgbClr val="002060"/>
                          </a:solidFill>
                          <a:effectLst/>
                          <a:latin typeface="Avenir Next LT Pro"/>
                        </a:rPr>
                        <a:t>On Track</a:t>
                      </a:r>
                      <a:endParaRPr lang="en-GB" sz="700" b="1" i="0" u="none" strike="noStrike" dirty="0">
                        <a:solidFill>
                          <a:srgbClr val="002060"/>
                        </a:solidFill>
                        <a:effectLst/>
                        <a:latin typeface="Avenir Next LT Pro"/>
                      </a:endParaRPr>
                    </a:p>
                  </a:txBody>
                  <a:tcPr marL="3657" marR="3657" marT="3657" marB="17555" anchor="ctr">
                    <a:lnL w="12700">
                      <a:solidFill>
                        <a:schemeClr val="tx1"/>
                      </a:solidFill>
                    </a:lnL>
                    <a:lnR>
                      <a:noFill/>
                    </a:lnR>
                    <a:lnT>
                      <a:noFill/>
                    </a:lnT>
                    <a:lnB>
                      <a:noFill/>
                    </a:lnB>
                    <a:solidFill>
                      <a:srgbClr val="00B050"/>
                    </a:solidFill>
                  </a:tcPr>
                </a:tc>
                <a:extLst>
                  <a:ext uri="{0D108BD9-81ED-4DB2-BD59-A6C34878D82A}">
                    <a16:rowId xmlns:a16="http://schemas.microsoft.com/office/drawing/2014/main" val="4202199038"/>
                  </a:ext>
                </a:extLst>
              </a:tr>
              <a:tr h="694722">
                <a:tc rowSpan="4">
                  <a:txBody>
                    <a:bodyPr/>
                    <a:lstStyle/>
                    <a:p>
                      <a:pPr algn="ctr" fontAlgn="ctr"/>
                      <a:r>
                        <a:rPr lang="en-GB" sz="800" b="1" i="0" u="none" strike="noStrike" dirty="0">
                          <a:solidFill>
                            <a:schemeClr val="bg1"/>
                          </a:solidFill>
                          <a:effectLst/>
                          <a:latin typeface="Avenir Next LT Pro" panose="020B0504020202020204" pitchFamily="34" charset="0"/>
                        </a:rPr>
                        <a:t>Transforming Mental Health Services</a:t>
                      </a:r>
                    </a:p>
                  </a:txBody>
                  <a:tcPr marL="3657" marR="3657" marT="3657" marB="17555" anchor="ctr">
                    <a:lnL>
                      <a:noFill/>
                    </a:lnL>
                    <a:lnR w="12700" cap="flat" cmpd="sng" algn="ctr">
                      <a:solidFill>
                        <a:schemeClr val="tx1"/>
                      </a:solidFill>
                      <a:prstDash val="solid"/>
                      <a:round/>
                      <a:headEnd type="none" w="med" len="med"/>
                      <a:tailEnd type="none" w="med" len="med"/>
                    </a:lnR>
                    <a:lnT>
                      <a:noFill/>
                    </a:lnT>
                    <a:lnB>
                      <a:noFill/>
                    </a:lnB>
                    <a:solidFill>
                      <a:srgbClr val="E87B9A"/>
                    </a:solidFill>
                  </a:tcPr>
                </a:tc>
                <a:tc>
                  <a:txBody>
                    <a:bodyPr/>
                    <a:lstStyle/>
                    <a:p>
                      <a:pPr algn="ctr" fontAlgn="ctr"/>
                      <a:r>
                        <a:rPr lang="en-GB" sz="750" b="1" i="0" u="none" strike="noStrike">
                          <a:solidFill>
                            <a:srgbClr val="002060"/>
                          </a:solidFill>
                          <a:effectLst/>
                          <a:latin typeface="Avenir Next LT Pro"/>
                        </a:rPr>
                        <a:t>4a</a:t>
                      </a:r>
                      <a:endParaRPr lang="en-GB" sz="750" b="1" i="0" u="none" strike="noStrike" dirty="0">
                        <a:solidFill>
                          <a:srgbClr val="002060"/>
                        </a:solidFill>
                        <a:effectLst/>
                        <a:latin typeface="Avenir Next LT Pro"/>
                      </a:endParaRPr>
                    </a:p>
                  </a:txBody>
                  <a:tcPr marL="3657" marR="3657" marT="3657" marB="1755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1" i="0" u="none" strike="noStrike">
                          <a:solidFill>
                            <a:srgbClr val="002060"/>
                          </a:solidFill>
                          <a:effectLst/>
                          <a:latin typeface="Avenir Next LT Pro"/>
                        </a:rPr>
                        <a:t>Enable our population to develop skills and knowledge to support wellbeing and improve mental health; and deliver a refreshed suicide prevention strategy.</a:t>
                      </a:r>
                      <a:endParaRPr lang="en-GB" sz="750" b="1" i="0" u="none" strike="noStrike" dirty="0">
                        <a:solidFill>
                          <a:srgbClr val="002060"/>
                        </a:solidFill>
                        <a:effectLst/>
                        <a:latin typeface="Avenir Next LT Pro"/>
                      </a:endParaRP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0" i="0" u="none" strike="noStrike" dirty="0">
                          <a:solidFill>
                            <a:srgbClr val="002060"/>
                          </a:solidFill>
                          <a:effectLst/>
                          <a:latin typeface="Avenir Next LT Pro" panose="020B0504020202020204" pitchFamily="34" charset="0"/>
                        </a:rPr>
                        <a:t>There will be a measurable change in self-reported mental wellbeing including the number of people reporting high anxiety, low happiness and low worthwhile scores.  Rates of suicide and self-harm will decrease.</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750" b="0" i="0" u="none" strike="noStrike" dirty="0">
                          <a:solidFill>
                            <a:srgbClr val="002060"/>
                          </a:solidFill>
                          <a:effectLst/>
                          <a:latin typeface="Avenir Next LT Pro" panose="020B0504020202020204" pitchFamily="34" charset="0"/>
                        </a:rPr>
                        <a:t>Activities are underway to establish an ICS metric of wellbeing which includes our baseline position to enable us to measure success.  Suicide Prevention Education Partnership meetings have now taken place and work programmes are in development.  A suicide prevention audit is being prepared, and publication is expected in the Autumn of 2024.  Web pages which include guidance for professionals will also be published in the Autumn of 2024.</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700" b="1" i="0" u="none" strike="noStrike">
                          <a:solidFill>
                            <a:srgbClr val="002060"/>
                          </a:solidFill>
                          <a:effectLst/>
                          <a:latin typeface="Avenir Next LT Pro"/>
                        </a:rPr>
                        <a:t>On Track</a:t>
                      </a:r>
                      <a:endParaRPr lang="en-GB" sz="700" b="1" i="0" u="none" strike="noStrike" dirty="0">
                        <a:solidFill>
                          <a:srgbClr val="002060"/>
                        </a:solidFill>
                        <a:effectLst/>
                        <a:latin typeface="Avenir Next LT Pro"/>
                      </a:endParaRPr>
                    </a:p>
                  </a:txBody>
                  <a:tcPr marL="3657" marR="3657" marT="3657" marB="17555" anchor="ctr">
                    <a:lnL w="12700">
                      <a:solidFill>
                        <a:schemeClr val="tx1"/>
                      </a:solidFill>
                    </a:lnL>
                    <a:lnR>
                      <a:noFill/>
                    </a:lnR>
                    <a:lnT>
                      <a:noFill/>
                    </a:lnT>
                    <a:lnB>
                      <a:noFill/>
                    </a:lnB>
                    <a:solidFill>
                      <a:srgbClr val="00B050"/>
                    </a:solidFill>
                  </a:tcPr>
                </a:tc>
                <a:extLst>
                  <a:ext uri="{0D108BD9-81ED-4DB2-BD59-A6C34878D82A}">
                    <a16:rowId xmlns:a16="http://schemas.microsoft.com/office/drawing/2014/main" val="200033798"/>
                  </a:ext>
                </a:extLst>
              </a:tr>
              <a:tr h="582409">
                <a:tc vMerge="1">
                  <a:txBody>
                    <a:bodyPr/>
                    <a:lstStyle/>
                    <a:p>
                      <a:endParaRPr lang="en-GB"/>
                    </a:p>
                  </a:txBody>
                  <a:tcPr/>
                </a:tc>
                <a:tc>
                  <a:txBody>
                    <a:bodyPr/>
                    <a:lstStyle/>
                    <a:p>
                      <a:pPr algn="ctr" fontAlgn="ctr"/>
                      <a:r>
                        <a:rPr lang="en-GB" sz="750" b="1" i="0" u="none" strike="noStrike">
                          <a:solidFill>
                            <a:srgbClr val="002060"/>
                          </a:solidFill>
                          <a:effectLst/>
                          <a:latin typeface="Avenir Next LT Pro"/>
                        </a:rPr>
                        <a:t>4b</a:t>
                      </a:r>
                      <a:endParaRPr lang="en-GB" sz="750" b="1" i="0" u="none" strike="noStrike" dirty="0">
                        <a:solidFill>
                          <a:srgbClr val="002060"/>
                        </a:solidFill>
                        <a:effectLst/>
                        <a:latin typeface="Avenir Next LT Pro"/>
                      </a:endParaRPr>
                    </a:p>
                  </a:txBody>
                  <a:tcPr marL="3657" marR="3657" marT="3657" marB="1755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1" i="0" u="none" strike="noStrike" dirty="0">
                          <a:solidFill>
                            <a:srgbClr val="002060"/>
                          </a:solidFill>
                          <a:effectLst/>
                          <a:latin typeface="Avenir Next LT Pro" panose="020B0504020202020204" pitchFamily="34" charset="0"/>
                        </a:rPr>
                        <a:t>Mobilise an adult mental health collaborative and a children and young people’s collaborative so that partners work as one to deliver better health outcomes for our people and communities</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0" i="0" u="none" strike="noStrike">
                          <a:solidFill>
                            <a:srgbClr val="002060"/>
                          </a:solidFill>
                          <a:effectLst/>
                          <a:latin typeface="Avenir Next LT Pro"/>
                        </a:rPr>
                        <a:t>Access to support is streamlined, responsive and coordinated for adults with mental health needs, as well as children or young persons with emotional wellbeing, mental and physical health needs.</a:t>
                      </a:r>
                      <a:endParaRPr lang="en-GB" sz="750" b="0" i="0" u="none" strike="noStrike" dirty="0">
                        <a:solidFill>
                          <a:srgbClr val="002060"/>
                        </a:solidFill>
                        <a:effectLst/>
                        <a:latin typeface="Avenir Next LT Pro"/>
                      </a:endParaRP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750" b="0" i="0" u="none" strike="noStrike" dirty="0">
                          <a:solidFill>
                            <a:srgbClr val="002060"/>
                          </a:solidFill>
                          <a:effectLst/>
                          <a:latin typeface="Avenir Next LT Pro" panose="020B0504020202020204" pitchFamily="34" charset="0"/>
                        </a:rPr>
                        <a:t>We have integrated our Adult MH System Collaborative into the wider Adult MH programme of work.  Our CYP Collaborative has been established, and two priority areas have been agreed and have been supported by the CYP Collaborative Executive Leads.</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700" b="1" i="0" u="none" strike="noStrike">
                          <a:solidFill>
                            <a:srgbClr val="002060"/>
                          </a:solidFill>
                          <a:effectLst/>
                          <a:latin typeface="Avenir Next LT Pro"/>
                        </a:rPr>
                        <a:t>On Track</a:t>
                      </a:r>
                      <a:endParaRPr lang="en-GB" sz="700" b="1" i="0" u="none" strike="noStrike" dirty="0">
                        <a:solidFill>
                          <a:srgbClr val="002060"/>
                        </a:solidFill>
                        <a:effectLst/>
                        <a:latin typeface="Avenir Next LT Pro"/>
                      </a:endParaRPr>
                    </a:p>
                  </a:txBody>
                  <a:tcPr marL="3657" marR="3657" marT="3657" marB="17555" anchor="ctr">
                    <a:lnL w="12700">
                      <a:solidFill>
                        <a:schemeClr val="tx1"/>
                      </a:solidFill>
                    </a:lnL>
                    <a:lnR>
                      <a:noFill/>
                    </a:lnR>
                    <a:lnT>
                      <a:noFill/>
                    </a:lnT>
                    <a:lnB>
                      <a:noFill/>
                    </a:lnB>
                    <a:solidFill>
                      <a:srgbClr val="00B050"/>
                    </a:solidFill>
                  </a:tcPr>
                </a:tc>
                <a:extLst>
                  <a:ext uri="{0D108BD9-81ED-4DB2-BD59-A6C34878D82A}">
                    <a16:rowId xmlns:a16="http://schemas.microsoft.com/office/drawing/2014/main" val="1604872248"/>
                  </a:ext>
                </a:extLst>
              </a:tr>
              <a:tr h="694722">
                <a:tc vMerge="1">
                  <a:txBody>
                    <a:bodyPr/>
                    <a:lstStyle/>
                    <a:p>
                      <a:endParaRPr lang="en-GB"/>
                    </a:p>
                  </a:txBody>
                  <a:tcPr/>
                </a:tc>
                <a:tc>
                  <a:txBody>
                    <a:bodyPr/>
                    <a:lstStyle/>
                    <a:p>
                      <a:pPr algn="ctr" fontAlgn="ctr"/>
                      <a:r>
                        <a:rPr lang="en-GB" sz="750" b="1" i="0" u="none" strike="noStrike">
                          <a:solidFill>
                            <a:srgbClr val="002060"/>
                          </a:solidFill>
                          <a:effectLst/>
                          <a:latin typeface="Avenir Next LT Pro"/>
                        </a:rPr>
                        <a:t>4c</a:t>
                      </a:r>
                      <a:endParaRPr lang="en-GB" sz="750" b="1" i="0" u="none" strike="noStrike" dirty="0">
                        <a:solidFill>
                          <a:srgbClr val="002060"/>
                        </a:solidFill>
                        <a:effectLst/>
                        <a:latin typeface="Avenir Next LT Pro"/>
                      </a:endParaRPr>
                    </a:p>
                  </a:txBody>
                  <a:tcPr marL="3657" marR="3657" marT="3657" marB="1755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1" i="0" u="none" strike="noStrike">
                          <a:solidFill>
                            <a:srgbClr val="002060"/>
                          </a:solidFill>
                          <a:effectLst/>
                          <a:latin typeface="Avenir Next LT Pro"/>
                        </a:rPr>
                        <a:t>Establish a Children and Young People’s (0-25 years) Emotional Wellbeing and Mental Health ‘integrated front door’ so all requests for advice, guidance and help are accepted, and the appropriate level of support is given to ensure that needs are met</a:t>
                      </a:r>
                      <a:endParaRPr lang="en-GB" sz="750" b="1" i="0" u="none" strike="noStrike" dirty="0">
                        <a:solidFill>
                          <a:srgbClr val="002060"/>
                        </a:solidFill>
                        <a:effectLst/>
                        <a:latin typeface="Avenir Next LT Pro"/>
                      </a:endParaRP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0" i="0" u="none" strike="noStrike">
                          <a:solidFill>
                            <a:srgbClr val="002060"/>
                          </a:solidFill>
                          <a:effectLst/>
                          <a:latin typeface="Avenir Next LT Pro"/>
                        </a:rPr>
                        <a:t>We will be able to measure an increase in the number of children and young people accessing the right support to meet their emotional wellbeing and mental health needs. </a:t>
                      </a:r>
                      <a:endParaRPr lang="en-GB" sz="750" b="0" i="0" u="none" strike="noStrike" dirty="0">
                        <a:solidFill>
                          <a:srgbClr val="002060"/>
                        </a:solidFill>
                        <a:effectLst/>
                        <a:latin typeface="Avenir Next LT Pro"/>
                      </a:endParaRP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750" b="0" i="0" u="none" strike="noStrike" dirty="0">
                          <a:solidFill>
                            <a:srgbClr val="002060"/>
                          </a:solidFill>
                          <a:effectLst/>
                          <a:latin typeface="Avenir Next LT Pro" panose="020B0504020202020204" pitchFamily="34" charset="0"/>
                        </a:rPr>
                        <a:t>The integrated front door has been established and is now supported by a wider range of system provision.  Co-production work with CYP has resulted in the service being named the Advice, Support and Access service.  Norfolk and Waveney are currently performing above the national target in the number of children and young people accessing the right support to meet their emotional needs.  </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700" b="1" i="0" u="none" strike="noStrike">
                          <a:solidFill>
                            <a:srgbClr val="002060"/>
                          </a:solidFill>
                          <a:effectLst/>
                          <a:latin typeface="Avenir Next LT Pro"/>
                        </a:rPr>
                        <a:t>Completed</a:t>
                      </a:r>
                      <a:endParaRPr lang="en-GB" sz="700" b="1" i="0" u="none" strike="noStrike" dirty="0">
                        <a:solidFill>
                          <a:srgbClr val="002060"/>
                        </a:solidFill>
                        <a:effectLst/>
                        <a:latin typeface="Avenir Next LT Pro"/>
                      </a:endParaRPr>
                    </a:p>
                  </a:txBody>
                  <a:tcPr marL="3657" marR="3657" marT="3657" marB="17555" anchor="ctr">
                    <a:lnL w="12700">
                      <a:solidFill>
                        <a:schemeClr val="tx1"/>
                      </a:solidFill>
                    </a:lnL>
                    <a:lnR>
                      <a:noFill/>
                    </a:lnR>
                    <a:lnT>
                      <a:noFill/>
                    </a:lnT>
                    <a:lnB>
                      <a:noFill/>
                    </a:lnB>
                    <a:solidFill>
                      <a:srgbClr val="00B0F0"/>
                    </a:solidFill>
                  </a:tcPr>
                </a:tc>
                <a:extLst>
                  <a:ext uri="{0D108BD9-81ED-4DB2-BD59-A6C34878D82A}">
                    <a16:rowId xmlns:a16="http://schemas.microsoft.com/office/drawing/2014/main" val="2447096586"/>
                  </a:ext>
                </a:extLst>
              </a:tr>
              <a:tr h="1368600">
                <a:tc vMerge="1">
                  <a:txBody>
                    <a:bodyPr/>
                    <a:lstStyle/>
                    <a:p>
                      <a:endParaRPr lang="en-GB"/>
                    </a:p>
                  </a:txBody>
                  <a:tcPr/>
                </a:tc>
                <a:tc>
                  <a:txBody>
                    <a:bodyPr/>
                    <a:lstStyle/>
                    <a:p>
                      <a:pPr algn="ctr" fontAlgn="ctr"/>
                      <a:r>
                        <a:rPr lang="en-GB" sz="750" b="1" i="0" u="none" strike="noStrike" dirty="0">
                          <a:solidFill>
                            <a:srgbClr val="002060"/>
                          </a:solidFill>
                          <a:effectLst/>
                          <a:latin typeface="Avenir Next LT Pro" panose="020B0504020202020204" pitchFamily="34" charset="0"/>
                        </a:rPr>
                        <a:t>4d</a:t>
                      </a:r>
                    </a:p>
                  </a:txBody>
                  <a:tcPr marL="3657" marR="3657" marT="3657" marB="17555"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1" i="0" u="none" strike="noStrike" dirty="0">
                          <a:solidFill>
                            <a:srgbClr val="002060"/>
                          </a:solidFill>
                          <a:effectLst/>
                          <a:latin typeface="Avenir Next LT Pro" panose="020B0504020202020204" pitchFamily="34" charset="0"/>
                        </a:rPr>
                        <a:t>We will see the whole person for who they are, developing pathways that support engagement, treatment and promote recovery for people living with multiple and complex needs, with a focus on dual diagnosis and Complex Emotional Needs (CEN)</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solidFill>
                      <a:srgbClr val="F2F2F2"/>
                    </a:solidFill>
                  </a:tcPr>
                </a:tc>
                <a:tc>
                  <a:txBody>
                    <a:bodyPr/>
                    <a:lstStyle/>
                    <a:p>
                      <a:pPr algn="l" fontAlgn="ctr"/>
                      <a:r>
                        <a:rPr lang="en-GB" sz="750" b="1" i="0" u="none" strike="noStrike" dirty="0">
                          <a:solidFill>
                            <a:srgbClr val="002060"/>
                          </a:solidFill>
                          <a:effectLst/>
                          <a:latin typeface="Avenir Next LT Pro" panose="020B0504020202020204" pitchFamily="34" charset="0"/>
                        </a:rPr>
                        <a:t>Complex Emotional Needs</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300 additional staff trained per year in Knowledge and Understanding Framework, Dialectical Behavioural Therapy, or psychologically informed approaches system-wide.  An Increase in numbers of service users able to access a psychologically informed intervention outside of NHS Talking Therapies and secondary care and a reduction in presentations to Emergency Departments for patients with Personality Disorder</a:t>
                      </a:r>
                      <a:br>
                        <a:rPr lang="en-GB" sz="750" b="0" i="0" u="none" strike="noStrike" dirty="0">
                          <a:solidFill>
                            <a:srgbClr val="002060"/>
                          </a:solidFill>
                          <a:effectLst/>
                          <a:latin typeface="Avenir Next LT Pro" panose="020B0504020202020204" pitchFamily="34" charset="0"/>
                        </a:rPr>
                      </a:br>
                      <a:r>
                        <a:rPr lang="en-GB" sz="750" b="1" i="0" u="none" strike="noStrike" dirty="0">
                          <a:solidFill>
                            <a:srgbClr val="002060"/>
                          </a:solidFill>
                          <a:effectLst/>
                          <a:latin typeface="Avenir Next LT Pro" panose="020B0504020202020204" pitchFamily="34" charset="0"/>
                        </a:rPr>
                        <a:t>Dual Diagnosis</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Achieve an increased number of referrals (as per Y1 plans and trajectory) accepted via the dual diagnosis pathway and a reduction in presentations to emergency departments for service users with mental health needs and drug or alcohol problems.</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l" fontAlgn="ctr"/>
                      <a:r>
                        <a:rPr lang="en-GB" sz="750" b="1" i="0" u="none" strike="noStrike" dirty="0">
                          <a:solidFill>
                            <a:srgbClr val="002060"/>
                          </a:solidFill>
                          <a:effectLst/>
                          <a:latin typeface="Avenir Next LT Pro" panose="020B0504020202020204" pitchFamily="34" charset="0"/>
                        </a:rPr>
                        <a:t>Complex Emotional Needs</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We have already exceeded the target of 300 additional staff trained and seeing a positive increase in the numbers of service users able to access psychologically informed interventions.</a:t>
                      </a:r>
                      <a:br>
                        <a:rPr lang="en-GB" sz="750" b="0" i="0" u="none" strike="noStrike" dirty="0">
                          <a:solidFill>
                            <a:srgbClr val="002060"/>
                          </a:solidFill>
                          <a:effectLst/>
                          <a:latin typeface="Avenir Next LT Pro" panose="020B0504020202020204" pitchFamily="34" charset="0"/>
                        </a:rPr>
                      </a:br>
                      <a:r>
                        <a:rPr lang="en-GB" sz="750" b="1" i="0" u="none" strike="noStrike" dirty="0">
                          <a:solidFill>
                            <a:srgbClr val="002060"/>
                          </a:solidFill>
                          <a:effectLst/>
                          <a:latin typeface="Avenir Next LT Pro" panose="020B0504020202020204" pitchFamily="34" charset="0"/>
                        </a:rPr>
                        <a:t>Dual Diagnosis</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The draft pathway and draft data collection protocol are now agreed for patients who have a mental health, and a substance use disorder simultaneously.  A workshop took place in September to further develop the strategy and principles for joint working. </a:t>
                      </a:r>
                    </a:p>
                  </a:txBody>
                  <a:tcPr marL="3657" marR="3657" marT="3657" marB="17555">
                    <a:lnL w="12700">
                      <a:solidFill>
                        <a:schemeClr val="tx1"/>
                      </a:solidFill>
                    </a:lnL>
                    <a:lnR w="12700">
                      <a:solidFill>
                        <a:schemeClr val="tx1"/>
                      </a:solidFill>
                    </a:lnR>
                    <a:lnT w="12700">
                      <a:solidFill>
                        <a:schemeClr val="tx1"/>
                      </a:solidFill>
                    </a:lnT>
                    <a:lnB w="12700">
                      <a:solidFill>
                        <a:schemeClr val="tx1"/>
                      </a:solidFill>
                    </a:lnB>
                    <a:noFill/>
                  </a:tcPr>
                </a:tc>
                <a:tc>
                  <a:txBody>
                    <a:bodyPr/>
                    <a:lstStyle/>
                    <a:p>
                      <a:pPr algn="ctr" fontAlgn="ctr"/>
                      <a:r>
                        <a:rPr lang="en-GB" sz="700" b="1" i="0" u="none" strike="noStrike" dirty="0">
                          <a:solidFill>
                            <a:srgbClr val="002060"/>
                          </a:solidFill>
                          <a:effectLst/>
                          <a:latin typeface="Avenir Next LT Pro" panose="020B0504020202020204" pitchFamily="34" charset="0"/>
                        </a:rPr>
                        <a:t>On Track</a:t>
                      </a:r>
                    </a:p>
                  </a:txBody>
                  <a:tcPr marL="3657" marR="3657" marT="3657" marB="17555" anchor="ctr">
                    <a:lnL w="12700">
                      <a:solidFill>
                        <a:schemeClr val="tx1"/>
                      </a:solidFill>
                    </a:lnL>
                    <a:lnR>
                      <a:noFill/>
                    </a:lnR>
                    <a:lnT>
                      <a:noFill/>
                    </a:lnT>
                    <a:lnB>
                      <a:noFill/>
                    </a:lnB>
                    <a:solidFill>
                      <a:srgbClr val="00B050"/>
                    </a:solidFill>
                  </a:tcPr>
                </a:tc>
                <a:extLst>
                  <a:ext uri="{0D108BD9-81ED-4DB2-BD59-A6C34878D82A}">
                    <a16:rowId xmlns:a16="http://schemas.microsoft.com/office/drawing/2014/main" val="4233228934"/>
                  </a:ext>
                </a:extLst>
              </a:tr>
            </a:tbl>
          </a:graphicData>
        </a:graphic>
      </p:graphicFrame>
    </p:spTree>
    <p:extLst>
      <p:ext uri="{BB962C8B-B14F-4D97-AF65-F5344CB8AC3E}">
        <p14:creationId xmlns:p14="http://schemas.microsoft.com/office/powerpoint/2010/main" val="2822207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FA730C00-3E97-4507-F2CE-8505EFB00F6F}"/>
              </a:ext>
            </a:extLst>
          </p:cNvPr>
          <p:cNvSpPr txBox="1">
            <a:spLocks/>
          </p:cNvSpPr>
          <p:nvPr/>
        </p:nvSpPr>
        <p:spPr>
          <a:xfrm>
            <a:off x="209550" y="412749"/>
            <a:ext cx="6381750" cy="654051"/>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buNone/>
            </a:pPr>
            <a:endParaRPr lang="en-GB" sz="1600" dirty="0">
              <a:solidFill>
                <a:schemeClr val="bg1"/>
              </a:solidFill>
              <a:latin typeface="Avenir Next LT Pro Demi" panose="020B0704020202020204" pitchFamily="34" charset="0"/>
            </a:endParaRPr>
          </a:p>
        </p:txBody>
      </p:sp>
      <p:sp>
        <p:nvSpPr>
          <p:cNvPr id="7" name="Text Placeholder 3">
            <a:extLst>
              <a:ext uri="{FF2B5EF4-FFF2-40B4-BE49-F238E27FC236}">
                <a16:creationId xmlns:a16="http://schemas.microsoft.com/office/drawing/2014/main" id="{4C0E9411-D15C-CE5F-DD86-949F6C3884A6}"/>
              </a:ext>
            </a:extLst>
          </p:cNvPr>
          <p:cNvSpPr>
            <a:spLocks noGrp="1"/>
          </p:cNvSpPr>
          <p:nvPr>
            <p:ph type="body" sz="quarter" idx="11"/>
          </p:nvPr>
        </p:nvSpPr>
        <p:spPr>
          <a:xfrm>
            <a:off x="606424" y="490538"/>
            <a:ext cx="6270625" cy="515937"/>
          </a:xfrm>
        </p:spPr>
        <p:txBody>
          <a:bodyPr>
            <a:normAutofit fontScale="62500" lnSpcReduction="20000"/>
          </a:bodyPr>
          <a:lstStyle/>
          <a:p>
            <a:r>
              <a:rPr lang="en-GB" dirty="0"/>
              <a:t>Ambitions 5, 6, 7 &amp; 8 April – September 2024 Update</a:t>
            </a:r>
          </a:p>
        </p:txBody>
      </p:sp>
      <p:graphicFrame>
        <p:nvGraphicFramePr>
          <p:cNvPr id="2" name="Table 1">
            <a:extLst>
              <a:ext uri="{FF2B5EF4-FFF2-40B4-BE49-F238E27FC236}">
                <a16:creationId xmlns:a16="http://schemas.microsoft.com/office/drawing/2014/main" id="{2F3054D6-6C27-AC8B-A632-719287C8936A}"/>
              </a:ext>
            </a:extLst>
          </p:cNvPr>
          <p:cNvGraphicFramePr>
            <a:graphicFrameLocks noGrp="1"/>
          </p:cNvGraphicFramePr>
          <p:nvPr>
            <p:extLst>
              <p:ext uri="{D42A27DB-BD31-4B8C-83A1-F6EECF244321}">
                <p14:modId xmlns:p14="http://schemas.microsoft.com/office/powerpoint/2010/main" val="98908037"/>
              </p:ext>
            </p:extLst>
          </p:nvPr>
        </p:nvGraphicFramePr>
        <p:xfrm>
          <a:off x="109728" y="1275589"/>
          <a:ext cx="11864340" cy="5409512"/>
        </p:xfrm>
        <a:graphic>
          <a:graphicData uri="http://schemas.openxmlformats.org/drawingml/2006/table">
            <a:tbl>
              <a:tblPr/>
              <a:tblGrid>
                <a:gridCol w="752393">
                  <a:extLst>
                    <a:ext uri="{9D8B030D-6E8A-4147-A177-3AD203B41FA5}">
                      <a16:colId xmlns:a16="http://schemas.microsoft.com/office/drawing/2014/main" val="3121612094"/>
                    </a:ext>
                  </a:extLst>
                </a:gridCol>
                <a:gridCol w="631081">
                  <a:extLst>
                    <a:ext uri="{9D8B030D-6E8A-4147-A177-3AD203B41FA5}">
                      <a16:colId xmlns:a16="http://schemas.microsoft.com/office/drawing/2014/main" val="4089235084"/>
                    </a:ext>
                  </a:extLst>
                </a:gridCol>
                <a:gridCol w="1984377">
                  <a:extLst>
                    <a:ext uri="{9D8B030D-6E8A-4147-A177-3AD203B41FA5}">
                      <a16:colId xmlns:a16="http://schemas.microsoft.com/office/drawing/2014/main" val="2950700290"/>
                    </a:ext>
                  </a:extLst>
                </a:gridCol>
                <a:gridCol w="3088362">
                  <a:extLst>
                    <a:ext uri="{9D8B030D-6E8A-4147-A177-3AD203B41FA5}">
                      <a16:colId xmlns:a16="http://schemas.microsoft.com/office/drawing/2014/main" val="624173964"/>
                    </a:ext>
                  </a:extLst>
                </a:gridCol>
                <a:gridCol w="4667463">
                  <a:extLst>
                    <a:ext uri="{9D8B030D-6E8A-4147-A177-3AD203B41FA5}">
                      <a16:colId xmlns:a16="http://schemas.microsoft.com/office/drawing/2014/main" val="3193972289"/>
                    </a:ext>
                  </a:extLst>
                </a:gridCol>
                <a:gridCol w="740664">
                  <a:extLst>
                    <a:ext uri="{9D8B030D-6E8A-4147-A177-3AD203B41FA5}">
                      <a16:colId xmlns:a16="http://schemas.microsoft.com/office/drawing/2014/main" val="1322196664"/>
                    </a:ext>
                  </a:extLst>
                </a:gridCol>
              </a:tblGrid>
              <a:tr h="339218">
                <a:tc>
                  <a:txBody>
                    <a:bodyPr/>
                    <a:lstStyle/>
                    <a:p>
                      <a:pPr algn="ctr" fontAlgn="ctr"/>
                      <a:r>
                        <a:rPr lang="en-GB" sz="750" b="1" i="0" u="none" strike="noStrike">
                          <a:solidFill>
                            <a:srgbClr val="002060"/>
                          </a:solidFill>
                          <a:effectLst/>
                          <a:latin typeface="Avenir Next LT Pro" panose="020B05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Ambition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Ambition 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How will we know when objective is met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Comments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ctr"/>
                      <a:r>
                        <a:rPr lang="en-GB" sz="750" b="1" i="0" u="none" strike="noStrike" dirty="0">
                          <a:solidFill>
                            <a:srgbClr val="002060"/>
                          </a:solidFill>
                          <a:effectLst/>
                          <a:latin typeface="Avenir Next LT Pro" panose="020B0504020202020204" pitchFamily="34" charset="0"/>
                        </a:rPr>
                        <a:t>Completion Status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823604426"/>
                  </a:ext>
                </a:extLst>
              </a:tr>
              <a:tr h="613472">
                <a:tc>
                  <a:txBody>
                    <a:bodyPr/>
                    <a:lstStyle/>
                    <a:p>
                      <a:pPr algn="ctr" fontAlgn="ctr"/>
                      <a:r>
                        <a:rPr lang="en-GB" sz="750" b="1" i="0" u="none" strike="noStrike">
                          <a:solidFill>
                            <a:srgbClr val="FFFFFF"/>
                          </a:solidFill>
                          <a:effectLst/>
                          <a:latin typeface="Avenir Next LT Pro" panose="020B0504020202020204" pitchFamily="34" charset="0"/>
                        </a:rPr>
                        <a:t>Transforming Care in later life</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7030A0"/>
                    </a:solidFill>
                  </a:tcPr>
                </a:tc>
                <a:tc>
                  <a:txBody>
                    <a:bodyPr/>
                    <a:lstStyle/>
                    <a:p>
                      <a:pPr algn="ctr" fontAlgn="ctr"/>
                      <a:r>
                        <a:rPr lang="en-GB" sz="750" b="1" i="0" u="none" strike="noStrike">
                          <a:solidFill>
                            <a:srgbClr val="002060"/>
                          </a:solidFill>
                          <a:effectLst/>
                          <a:latin typeface="Avenir Next LT Pro" panose="020B0504020202020204" pitchFamily="34" charset="0"/>
                        </a:rPr>
                        <a:t>5a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1" i="0" u="none" strike="noStrike" dirty="0">
                          <a:solidFill>
                            <a:srgbClr val="002060"/>
                          </a:solidFill>
                          <a:effectLst/>
                          <a:latin typeface="Avenir Next LT Pro" panose="020B0504020202020204" pitchFamily="34" charset="0"/>
                        </a:rPr>
                        <a:t>To have health, carer and support services that are fit for our ageing population - supporting people as they age, to lead longer, healthier, happier lives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0" i="0" u="none" strike="noStrike">
                          <a:solidFill>
                            <a:srgbClr val="002060"/>
                          </a:solidFill>
                          <a:effectLst/>
                          <a:latin typeface="Avenir Next LT Pro" panose="020B0504020202020204" pitchFamily="34" charset="0"/>
                        </a:rPr>
                        <a:t>Reduced unplanned admissions from care homes and a better understanding and coding of our population with frailty, enabling specific support to be put in place.  All providers signed up to the dementia charter and feedback from people with dementia and those who care for them that this is improving their experience.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50" b="0" i="0" u="none" strike="noStrike">
                          <a:solidFill>
                            <a:srgbClr val="002060"/>
                          </a:solidFill>
                          <a:effectLst/>
                          <a:latin typeface="Avenir Next LT Pro" panose="020B0504020202020204" pitchFamily="34" charset="0"/>
                        </a:rPr>
                        <a:t>We have developed our Ageing Well Strategy.  A falls prevention programme using AI technology to identify residents most at risk of falls is now in use.  From September 2024, one of our acute hospitals is piloting use of the Rockwood clinical frailty scoring tool and we have recruited Quality Improvement Nurses to support the Care Homes and Housing workstream.</a:t>
                      </a:r>
                      <a:br>
                        <a:rPr lang="en-GB" sz="750" b="0" i="0" u="none" strike="noStrike">
                          <a:solidFill>
                            <a:srgbClr val="002060"/>
                          </a:solidFill>
                          <a:effectLst/>
                          <a:latin typeface="Avenir Next LT Pro" panose="020B0504020202020204" pitchFamily="34" charset="0"/>
                        </a:rPr>
                      </a:br>
                      <a:endParaRPr lang="en-GB" sz="750" b="0" i="0" u="none" strike="noStrike">
                        <a:solidFill>
                          <a:srgbClr val="002060"/>
                        </a:solidFill>
                        <a:effectLst/>
                        <a:latin typeface="Avenir Next LT Pro" panose="020B050402020202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50" b="1" i="0" u="none" strike="noStrike">
                          <a:solidFill>
                            <a:srgbClr val="002060"/>
                          </a:solidFill>
                          <a:effectLst/>
                          <a:latin typeface="Avenir Next LT Pro" panose="020B0504020202020204" pitchFamily="34" charset="0"/>
                        </a:rPr>
                        <a:t>On Track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483226830"/>
                  </a:ext>
                </a:extLst>
              </a:tr>
              <a:tr h="613472">
                <a:tc rowSpan="3">
                  <a:txBody>
                    <a:bodyPr/>
                    <a:lstStyle/>
                    <a:p>
                      <a:pPr algn="ctr" fontAlgn="ctr"/>
                      <a:r>
                        <a:rPr lang="en-GB" sz="750" b="1" i="0" u="none" strike="noStrike">
                          <a:solidFill>
                            <a:srgbClr val="FFFFFF"/>
                          </a:solidFill>
                          <a:effectLst/>
                          <a:latin typeface="Avenir Next LT Pro" panose="020B0504020202020204" pitchFamily="34" charset="0"/>
                        </a:rPr>
                        <a:t>Improving UEC</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ctr" fontAlgn="ctr"/>
                      <a:r>
                        <a:rPr lang="en-GB" sz="750" b="1" i="0" u="none" strike="noStrike">
                          <a:solidFill>
                            <a:srgbClr val="002060"/>
                          </a:solidFill>
                          <a:effectLst/>
                          <a:latin typeface="Avenir Next LT Pro" panose="020B0504020202020204" pitchFamily="34" charset="0"/>
                        </a:rPr>
                        <a:t>6a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1" i="0" u="none" strike="noStrike" dirty="0">
                          <a:solidFill>
                            <a:srgbClr val="002060"/>
                          </a:solidFill>
                          <a:effectLst/>
                          <a:latin typeface="Avenir Next LT Pro" panose="020B0504020202020204" pitchFamily="34" charset="0"/>
                        </a:rPr>
                        <a:t>Improve emergency ambulance response times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0" i="0" u="none" strike="noStrike" dirty="0">
                          <a:solidFill>
                            <a:srgbClr val="002060"/>
                          </a:solidFill>
                          <a:effectLst/>
                          <a:latin typeface="Avenir Next LT Pro" panose="020B0504020202020204" pitchFamily="34" charset="0"/>
                        </a:rPr>
                        <a:t>Category 2 response times to average no more than 30 minutes across 2024/25 and consistent 30-minute ambulance handover at hospital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50" b="0" i="0" u="none" strike="noStrike">
                          <a:solidFill>
                            <a:srgbClr val="002060"/>
                          </a:solidFill>
                          <a:effectLst/>
                          <a:latin typeface="Avenir Next LT Pro" panose="020B0504020202020204" pitchFamily="34" charset="0"/>
                        </a:rPr>
                        <a:t>We have seen an overall improvement in our category 2 response times and our ambulance handover times.  All three of our hospital urgent and emergency care alliances are now established with active plans to improve overall flow, performance and patient outcomes.  Since we opened our Unscheduled Community Care Hub (UCCH) in October 2023, we have seen a reduction in A&amp;E attendances, emergency admissions and emergency admissions coded with a fall from a care home.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50" b="1" i="0" u="none" strike="noStrike">
                          <a:solidFill>
                            <a:srgbClr val="002060"/>
                          </a:solidFill>
                          <a:effectLst/>
                          <a:latin typeface="Avenir Next LT Pro" panose="020B0504020202020204" pitchFamily="34" charset="0"/>
                        </a:rPr>
                        <a:t>On Track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549808438"/>
                  </a:ext>
                </a:extLst>
              </a:tr>
              <a:tr h="306736">
                <a:tc vMerge="1">
                  <a:txBody>
                    <a:bodyPr/>
                    <a:lstStyle/>
                    <a:p>
                      <a:endParaRPr lang="en-GB"/>
                    </a:p>
                  </a:txBody>
                  <a:tcPr/>
                </a:tc>
                <a:tc>
                  <a:txBody>
                    <a:bodyPr/>
                    <a:lstStyle/>
                    <a:p>
                      <a:pPr algn="ctr" fontAlgn="ctr"/>
                      <a:r>
                        <a:rPr lang="en-GB" sz="750" b="1" i="0" u="none" strike="noStrike">
                          <a:solidFill>
                            <a:srgbClr val="002060"/>
                          </a:solidFill>
                          <a:effectLst/>
                          <a:latin typeface="Avenir Next LT Pro" panose="020B0504020202020204" pitchFamily="34" charset="0"/>
                        </a:rPr>
                        <a:t>6b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1" i="0" u="none" strike="noStrike">
                          <a:solidFill>
                            <a:srgbClr val="002060"/>
                          </a:solidFill>
                          <a:effectLst/>
                          <a:latin typeface="Avenir Next LT Pro" panose="020B0504020202020204" pitchFamily="34" charset="0"/>
                        </a:rPr>
                        <a:t>Expand virtual ward services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0" i="0" u="none" strike="noStrike">
                          <a:solidFill>
                            <a:srgbClr val="002060"/>
                          </a:solidFill>
                          <a:effectLst/>
                          <a:latin typeface="Avenir Next LT Pro" panose="020B0504020202020204" pitchFamily="34" charset="0"/>
                        </a:rPr>
                        <a:t>We will have achieved and be sustaining 202 virtual ward beds by March 2025.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50" b="0" i="0" u="none" strike="noStrike">
                          <a:solidFill>
                            <a:srgbClr val="002060"/>
                          </a:solidFill>
                          <a:effectLst/>
                          <a:latin typeface="Avenir Next LT Pro" panose="020B0504020202020204" pitchFamily="34" charset="0"/>
                        </a:rPr>
                        <a:t>Virtual ward integration has been slower than we had hoped, which has impacted growth in capacity.  As of September 2024, we are currently sitting at 165 against our end of March 2024 target of 202.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50" b="1" i="0" u="none" strike="noStrike">
                          <a:solidFill>
                            <a:srgbClr val="002060"/>
                          </a:solidFill>
                          <a:effectLst/>
                          <a:latin typeface="Avenir Next LT Pro" panose="020B0504020202020204" pitchFamily="34" charset="0"/>
                        </a:rPr>
                        <a:t>Delayed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2D5F"/>
                    </a:solidFill>
                  </a:tcPr>
                </a:tc>
                <a:extLst>
                  <a:ext uri="{0D108BD9-81ED-4DB2-BD59-A6C34878D82A}">
                    <a16:rowId xmlns:a16="http://schemas.microsoft.com/office/drawing/2014/main" val="1487472267"/>
                  </a:ext>
                </a:extLst>
              </a:tr>
              <a:tr h="408981">
                <a:tc vMerge="1">
                  <a:txBody>
                    <a:bodyPr/>
                    <a:lstStyle/>
                    <a:p>
                      <a:endParaRPr lang="en-GB"/>
                    </a:p>
                  </a:txBody>
                  <a:tcPr/>
                </a:tc>
                <a:tc>
                  <a:txBody>
                    <a:bodyPr/>
                    <a:lstStyle/>
                    <a:p>
                      <a:pPr algn="ctr" fontAlgn="ctr"/>
                      <a:r>
                        <a:rPr lang="en-GB" sz="750" b="1" i="0" u="none" strike="noStrike">
                          <a:solidFill>
                            <a:srgbClr val="002060"/>
                          </a:solidFill>
                          <a:effectLst/>
                          <a:latin typeface="Avenir Next LT Pro" panose="020B0504020202020204" pitchFamily="34" charset="0"/>
                        </a:rPr>
                        <a:t>6c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1" i="0" u="none" strike="noStrike">
                          <a:solidFill>
                            <a:srgbClr val="002060"/>
                          </a:solidFill>
                          <a:effectLst/>
                          <a:latin typeface="Avenir Next LT Pro" panose="020B0504020202020204" pitchFamily="34" charset="0"/>
                        </a:rPr>
                        <a:t>Delivery of the RightCareNow programme to reduce length of stay (LOS) in hospitals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0" i="0" u="none" strike="noStrike">
                          <a:solidFill>
                            <a:srgbClr val="002060"/>
                          </a:solidFill>
                          <a:effectLst/>
                          <a:latin typeface="Avenir Next LT Pro" panose="020B0504020202020204" pitchFamily="34" charset="0"/>
                        </a:rPr>
                        <a:t>Achieving or exceeding the national target to reduce hospital occupancy to 92% or less.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50" b="0" i="0" u="none" strike="noStrike">
                          <a:solidFill>
                            <a:srgbClr val="002060"/>
                          </a:solidFill>
                          <a:effectLst/>
                          <a:latin typeface="Avenir Next LT Pro" panose="020B0504020202020204" pitchFamily="34" charset="0"/>
                        </a:rPr>
                        <a:t>This will be our key focus for 25/26 and beyond. We expect to see better outcomes for our patients as they receive care in the most appropriate care setting.  Whilst length of stay is slightly higher than the national target, we are seeing a reduction in all three of our hospitals.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50" b="1" i="0" u="none" strike="noStrike">
                          <a:solidFill>
                            <a:srgbClr val="002060"/>
                          </a:solidFill>
                          <a:effectLst/>
                          <a:latin typeface="Avenir Next LT Pro" panose="020B0504020202020204" pitchFamily="34" charset="0"/>
                        </a:rPr>
                        <a:t>Delayed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2D5F"/>
                    </a:solidFill>
                  </a:tcPr>
                </a:tc>
                <a:extLst>
                  <a:ext uri="{0D108BD9-81ED-4DB2-BD59-A6C34878D82A}">
                    <a16:rowId xmlns:a16="http://schemas.microsoft.com/office/drawing/2014/main" val="1069259665"/>
                  </a:ext>
                </a:extLst>
              </a:tr>
              <a:tr h="1840416">
                <a:tc rowSpan="2">
                  <a:txBody>
                    <a:bodyPr/>
                    <a:lstStyle/>
                    <a:p>
                      <a:pPr algn="ctr" fontAlgn="ctr"/>
                      <a:r>
                        <a:rPr lang="en-GB" sz="750" b="1" i="0" u="none" strike="noStrike">
                          <a:solidFill>
                            <a:srgbClr val="FFFFFF"/>
                          </a:solidFill>
                          <a:effectLst/>
                          <a:latin typeface="Avenir Next LT Pro" panose="020B0504020202020204" pitchFamily="34" charset="0"/>
                        </a:rPr>
                        <a:t>Elective Recovery &amp; Improvement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7CB928"/>
                    </a:solidFill>
                  </a:tcPr>
                </a:tc>
                <a:tc>
                  <a:txBody>
                    <a:bodyPr/>
                    <a:lstStyle/>
                    <a:p>
                      <a:pPr algn="ctr" fontAlgn="ctr"/>
                      <a:r>
                        <a:rPr lang="en-GB" sz="750" b="1" i="0" u="none" strike="noStrike">
                          <a:solidFill>
                            <a:srgbClr val="002060"/>
                          </a:solidFill>
                          <a:effectLst/>
                          <a:latin typeface="Avenir Next LT Pro" panose="020B0504020202020204" pitchFamily="34" charset="0"/>
                        </a:rPr>
                        <a:t>7a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1" i="0" u="none" strike="noStrike">
                          <a:solidFill>
                            <a:srgbClr val="002060"/>
                          </a:solidFill>
                          <a:effectLst/>
                          <a:latin typeface="Avenir Next LT Pro" panose="020B0504020202020204" pitchFamily="34" charset="0"/>
                        </a:rPr>
                        <a:t>Effectively utilise capacity across all health system partners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1" i="0" u="none" strike="noStrike" dirty="0">
                          <a:solidFill>
                            <a:srgbClr val="002060"/>
                          </a:solidFill>
                          <a:effectLst/>
                          <a:latin typeface="Avenir Next LT Pro" panose="020B0504020202020204" pitchFamily="34" charset="0"/>
                        </a:rPr>
                        <a:t>Elective</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Eliminate waits of over 65 week for planned treatment as soon as possible and by September 2024.</a:t>
                      </a:r>
                      <a:br>
                        <a:rPr lang="en-GB" sz="750" b="0" i="0" u="none" strike="noStrike" dirty="0">
                          <a:solidFill>
                            <a:srgbClr val="002060"/>
                          </a:solidFill>
                          <a:effectLst/>
                          <a:latin typeface="Avenir Next LT Pro" panose="020B0504020202020204" pitchFamily="34" charset="0"/>
                        </a:rPr>
                      </a:br>
                      <a:r>
                        <a:rPr lang="en-GB" sz="750" b="1" i="0" u="none" strike="noStrike" dirty="0">
                          <a:solidFill>
                            <a:srgbClr val="002060"/>
                          </a:solidFill>
                          <a:effectLst/>
                          <a:latin typeface="Avenir Next LT Pro" panose="020B0504020202020204" pitchFamily="34" charset="0"/>
                        </a:rPr>
                        <a:t>Diagnostics</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Increase the % of patients that receive a diagnostic test within 6 weeks in line with the March 2025 ambition</a:t>
                      </a:r>
                      <a:br>
                        <a:rPr lang="en-GB" sz="750" b="0" i="0" u="none" strike="noStrike" dirty="0">
                          <a:solidFill>
                            <a:srgbClr val="002060"/>
                          </a:solidFill>
                          <a:effectLst/>
                          <a:latin typeface="Avenir Next LT Pro" panose="020B0504020202020204" pitchFamily="34" charset="0"/>
                        </a:rPr>
                      </a:br>
                      <a:r>
                        <a:rPr lang="en-GB" sz="750" b="1" i="0" u="none" strike="noStrike" dirty="0">
                          <a:solidFill>
                            <a:srgbClr val="002060"/>
                          </a:solidFill>
                          <a:effectLst/>
                          <a:latin typeface="Avenir Next LT Pro" panose="020B0504020202020204" pitchFamily="34" charset="0"/>
                        </a:rPr>
                        <a:t>Cancer</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Improve performance against the 62-day standard and the 28-day faster diagnosis standard by March 2025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50" b="1" i="0" u="none" strike="noStrike" dirty="0">
                          <a:solidFill>
                            <a:srgbClr val="002060"/>
                          </a:solidFill>
                          <a:effectLst/>
                          <a:latin typeface="Avenir Next LT Pro" panose="020B0504020202020204" pitchFamily="34" charset="0"/>
                        </a:rPr>
                        <a:t>Elective</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Whilst progress has been made towards the national target, capacity constraints and workforce challenges continue to affect our ability to reduce waiting times across the system, requiring ongoing focus and coordination.  We are pleased to confirm that the Norfolk &amp; Norwich Orthopaedic Centre (NANOC1) opened in July 2024 and will significantly increase capacity for elective surgeries across Norfolk and Waveney.</a:t>
                      </a:r>
                      <a:br>
                        <a:rPr lang="en-GB" sz="750" b="0" i="0" u="none" strike="noStrike" dirty="0">
                          <a:solidFill>
                            <a:srgbClr val="002060"/>
                          </a:solidFill>
                          <a:effectLst/>
                          <a:latin typeface="Avenir Next LT Pro" panose="020B0504020202020204" pitchFamily="34" charset="0"/>
                        </a:rPr>
                      </a:br>
                      <a:r>
                        <a:rPr lang="en-GB" sz="750" b="1" i="0" u="none" strike="noStrike" dirty="0">
                          <a:solidFill>
                            <a:srgbClr val="002060"/>
                          </a:solidFill>
                          <a:effectLst/>
                          <a:latin typeface="Avenir Next LT Pro" panose="020B0504020202020204" pitchFamily="34" charset="0"/>
                        </a:rPr>
                        <a:t>Diagnostics</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Delays in histopathology turnaround times are impacting the ability to meet the 28-day FDS and 62-day cancer diagnostic response times.  We are continuing to look at solutions to resolve these issues and we continue to see an improvement.  The East Norfolk and QEH CDCs (Community Diagnostic Centres) have now opened, which means that two of our three new outpatients imaging buildings (one for each of our acute hospitals) are in operation.</a:t>
                      </a:r>
                      <a:br>
                        <a:rPr lang="en-GB" sz="750" b="0" i="0" u="none" strike="noStrike" dirty="0">
                          <a:solidFill>
                            <a:srgbClr val="002060"/>
                          </a:solidFill>
                          <a:effectLst/>
                          <a:latin typeface="Avenir Next LT Pro" panose="020B0504020202020204" pitchFamily="34" charset="0"/>
                        </a:rPr>
                      </a:br>
                      <a:r>
                        <a:rPr lang="en-GB" sz="750" b="1" i="0" u="none" strike="noStrike" dirty="0">
                          <a:solidFill>
                            <a:srgbClr val="002060"/>
                          </a:solidFill>
                          <a:effectLst/>
                          <a:latin typeface="Avenir Next LT Pro" panose="020B0504020202020204" pitchFamily="34" charset="0"/>
                        </a:rPr>
                        <a:t>Cancer</a:t>
                      </a:r>
                      <a:br>
                        <a:rPr lang="en-GB" sz="750" b="0" i="0" u="none" strike="noStrike" dirty="0">
                          <a:solidFill>
                            <a:srgbClr val="002060"/>
                          </a:solidFill>
                          <a:effectLst/>
                          <a:latin typeface="Avenir Next LT Pro" panose="020B0504020202020204" pitchFamily="34" charset="0"/>
                        </a:rPr>
                      </a:br>
                      <a:r>
                        <a:rPr lang="en-GB" sz="750" b="0" i="0" u="none" strike="noStrike" dirty="0">
                          <a:solidFill>
                            <a:srgbClr val="002060"/>
                          </a:solidFill>
                          <a:effectLst/>
                          <a:latin typeface="Avenir Next LT Pro" panose="020B0504020202020204" pitchFamily="34" charset="0"/>
                        </a:rPr>
                        <a:t>Faster Diagnosis Standard (FDS) has continued to improve month on month since April 2024, and work continues to look at ways to improve our performance, with recovery plans for each site completed and actions agreed, and improvements is some areas already noted.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50" b="1" i="0" u="none" strike="noStrike">
                          <a:solidFill>
                            <a:srgbClr val="002060"/>
                          </a:solidFill>
                          <a:effectLst/>
                          <a:latin typeface="Avenir Next LT Pro" panose="020B0504020202020204" pitchFamily="34" charset="0"/>
                        </a:rPr>
                        <a:t>Delayed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2D5F"/>
                    </a:solidFill>
                  </a:tcPr>
                </a:tc>
                <a:extLst>
                  <a:ext uri="{0D108BD9-81ED-4DB2-BD59-A6C34878D82A}">
                    <a16:rowId xmlns:a16="http://schemas.microsoft.com/office/drawing/2014/main" val="749958907"/>
                  </a:ext>
                </a:extLst>
              </a:tr>
              <a:tr h="715717">
                <a:tc vMerge="1">
                  <a:txBody>
                    <a:bodyPr/>
                    <a:lstStyle/>
                    <a:p>
                      <a:endParaRPr lang="en-GB"/>
                    </a:p>
                  </a:txBody>
                  <a:tcPr/>
                </a:tc>
                <a:tc>
                  <a:txBody>
                    <a:bodyPr/>
                    <a:lstStyle/>
                    <a:p>
                      <a:pPr algn="ctr" fontAlgn="ctr"/>
                      <a:r>
                        <a:rPr lang="en-GB" sz="750" b="1" i="0" u="none" strike="noStrike">
                          <a:solidFill>
                            <a:srgbClr val="002060"/>
                          </a:solidFill>
                          <a:effectLst/>
                          <a:latin typeface="Avenir Next LT Pro" panose="020B0504020202020204" pitchFamily="34" charset="0"/>
                        </a:rPr>
                        <a:t>7b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1" i="0" u="none" strike="noStrike">
                          <a:solidFill>
                            <a:srgbClr val="002060"/>
                          </a:solidFill>
                          <a:effectLst/>
                          <a:latin typeface="Avenir Next LT Pro" panose="020B0504020202020204" pitchFamily="34" charset="0"/>
                        </a:rPr>
                        <a:t>Implement digital technology to enable elective recovery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0" i="0" u="none" strike="noStrike" dirty="0">
                          <a:solidFill>
                            <a:srgbClr val="002060"/>
                          </a:solidFill>
                          <a:effectLst/>
                          <a:latin typeface="Avenir Next LT Pro" panose="020B0504020202020204" pitchFamily="34" charset="0"/>
                        </a:rPr>
                        <a:t>We will look at how many patients have been offered an alternative site for their treatment, how many chose to take up this offer and how many chose to wait for their preferred treatment location.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50" b="0" i="0" u="none" strike="noStrike" dirty="0">
                          <a:solidFill>
                            <a:srgbClr val="002060"/>
                          </a:solidFill>
                          <a:effectLst/>
                          <a:latin typeface="Avenir Next LT Pro" panose="020B0504020202020204" pitchFamily="34" charset="0"/>
                        </a:rPr>
                        <a:t>We have been contacting our patients who have had a long wait for their elective treatment, to offer an alternative provider, who may or may not be local to our area.  The data we have available excludes patients who elected to have their treatment with an Independent Service Provider or an NHS Provider outside of Norfolk &amp; Waveney.  We offered 158 patients treatment with another NHS Provider within Norfolk &amp; Waveney, 87 opted to have treatment with another NHS Provider and 71 opted to stay with their preferred treatment location.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50" b="1" i="0" u="none" strike="noStrike">
                          <a:solidFill>
                            <a:srgbClr val="002060"/>
                          </a:solidFill>
                          <a:effectLst/>
                          <a:latin typeface="Avenir Next LT Pro" panose="020B0504020202020204" pitchFamily="34" charset="0"/>
                        </a:rPr>
                        <a:t>On Track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4064136484"/>
                  </a:ext>
                </a:extLst>
              </a:tr>
              <a:tr h="511227">
                <a:tc>
                  <a:txBody>
                    <a:bodyPr/>
                    <a:lstStyle/>
                    <a:p>
                      <a:pPr algn="ctr" fontAlgn="ctr"/>
                      <a:r>
                        <a:rPr lang="en-GB" sz="750" b="1" i="0" u="none" strike="noStrike" dirty="0">
                          <a:solidFill>
                            <a:srgbClr val="002060"/>
                          </a:solidFill>
                          <a:effectLst/>
                          <a:latin typeface="Avenir Next LT Pro" panose="020B0504020202020204" pitchFamily="34" charset="0"/>
                        </a:rPr>
                        <a:t>Improving Productivity &amp; Efficiency</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E5B704"/>
                    </a:solidFill>
                  </a:tcPr>
                </a:tc>
                <a:tc>
                  <a:txBody>
                    <a:bodyPr/>
                    <a:lstStyle/>
                    <a:p>
                      <a:pPr algn="ctr" fontAlgn="ctr"/>
                      <a:r>
                        <a:rPr lang="en-GB" sz="750" b="1" i="0" u="none" strike="noStrike">
                          <a:solidFill>
                            <a:srgbClr val="002060"/>
                          </a:solidFill>
                          <a:effectLst/>
                          <a:latin typeface="Avenir Next LT Pro" panose="020B0504020202020204" pitchFamily="34" charset="0"/>
                        </a:rPr>
                        <a:t>8a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1" i="0" u="none" strike="noStrike">
                          <a:solidFill>
                            <a:srgbClr val="002060"/>
                          </a:solidFill>
                          <a:effectLst/>
                          <a:latin typeface="Avenir Next LT Pro" panose="020B0504020202020204" pitchFamily="34" charset="0"/>
                        </a:rPr>
                        <a:t>Improve the services we provide by enhancing productivity and value for money, embracing digital innovation and delivering services together where it makes sense to do so</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en-GB" sz="750" b="0" i="0" u="none" strike="noStrike">
                          <a:solidFill>
                            <a:srgbClr val="002060"/>
                          </a:solidFill>
                          <a:effectLst/>
                          <a:latin typeface="Avenir Next LT Pro" panose="020B0504020202020204" pitchFamily="34" charset="0"/>
                        </a:rPr>
                        <a:t>Undertake post implementation review for changes led through our Improving Lives Together Programme and use national benchmarking data to measure our improvement.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50" b="0" i="0" u="none" strike="noStrike" dirty="0">
                          <a:solidFill>
                            <a:srgbClr val="002060"/>
                          </a:solidFill>
                          <a:effectLst/>
                          <a:latin typeface="Avenir Next LT Pro" panose="020B0504020202020204" pitchFamily="34" charset="0"/>
                        </a:rPr>
                        <a:t>These objectives have now changed and are no longer applicable.  However, we continue to identify further opportunities to improve productivity with our Digital Strategy Steering Group having concluded a system view of contracts to identify areas for joint procurement.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50" b="1" i="0" u="none" strike="noStrike" dirty="0">
                          <a:solidFill>
                            <a:srgbClr val="002060"/>
                          </a:solidFill>
                          <a:effectLst/>
                          <a:latin typeface="Avenir Next LT Pro" panose="020B0504020202020204" pitchFamily="34" charset="0"/>
                        </a:rPr>
                        <a:t>Objective has Changed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033840524"/>
                  </a:ext>
                </a:extLst>
              </a:tr>
            </a:tbl>
          </a:graphicData>
        </a:graphic>
      </p:graphicFrame>
    </p:spTree>
    <p:extLst>
      <p:ext uri="{BB962C8B-B14F-4D97-AF65-F5344CB8AC3E}">
        <p14:creationId xmlns:p14="http://schemas.microsoft.com/office/powerpoint/2010/main" val="2414905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3D48448A6F25F42898B8C879BEFED9E" ma:contentTypeVersion="6" ma:contentTypeDescription="Create a new document." ma:contentTypeScope="" ma:versionID="21a9327a049e72e46520d49e08d80e59">
  <xsd:schema xmlns:xsd="http://www.w3.org/2001/XMLSchema" xmlns:xs="http://www.w3.org/2001/XMLSchema" xmlns:p="http://schemas.microsoft.com/office/2006/metadata/properties" xmlns:ns2="fcba07e8-c327-4427-9272-e17da0d93d30" xmlns:ns3="01ee7a44-1dc0-4bac-907d-8576633bf24e" targetNamespace="http://schemas.microsoft.com/office/2006/metadata/properties" ma:root="true" ma:fieldsID="74ed16e74b2eb3cbb3eddf827e46935c" ns2:_="" ns3:_="">
    <xsd:import namespace="fcba07e8-c327-4427-9272-e17da0d93d30"/>
    <xsd:import namespace="01ee7a44-1dc0-4bac-907d-8576633bf24e"/>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ba07e8-c327-4427-9272-e17da0d93d3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1ee7a44-1dc0-4bac-907d-8576633bf24e"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B77325-8A1B-4B74-8A4E-EF6CE27B2B2B}">
  <ds:schemaRefs>
    <ds:schemaRef ds:uri="http://schemas.microsoft.com/sharepoint/v3/contenttype/forms"/>
  </ds:schemaRefs>
</ds:datastoreItem>
</file>

<file path=customXml/itemProps2.xml><?xml version="1.0" encoding="utf-8"?>
<ds:datastoreItem xmlns:ds="http://schemas.openxmlformats.org/officeDocument/2006/customXml" ds:itemID="{AD10778A-00E1-4EA8-B4F1-D731A0B17C1A}">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F63E7CC-B1EF-41E0-A26C-FB6A6DEEDD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ba07e8-c327-4427-9272-e17da0d93d30"/>
    <ds:schemaRef ds:uri="01ee7a44-1dc0-4bac-907d-8576633bf2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144</TotalTime>
  <Words>3064</Words>
  <Application>Microsoft Office PowerPoint</Application>
  <PresentationFormat>Widescreen</PresentationFormat>
  <Paragraphs>143</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Avenir Next LT Pro</vt:lpstr>
      <vt:lpstr>Avenir Next LT Pro Demi</vt:lpstr>
      <vt:lpstr>Calibri</vt:lpstr>
      <vt:lpstr>Calibri Light</vt:lpstr>
      <vt:lpstr>Office Theme</vt:lpstr>
      <vt:lpstr>Norfolk &amp; Waveney – 5 Year Joint Forward Plan April – September 2024 Update</vt:lpstr>
      <vt:lpstr>PowerPoint Presentation</vt:lpstr>
      <vt:lpstr>PowerPoint Presentation</vt:lpstr>
      <vt:lpstr>PowerPoint Presentation</vt:lpstr>
    </vt:vector>
  </TitlesOfParts>
  <Company>Norfolk Community Health &amp; Care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Norfolk &amp; Waveney 5-Year Joint Forward Plan April – September 2024 Update</dc:title>
  <dc:creator>Button, Barbara (NHS NORFOLK AND WAVENEY ICB - 26A)</dc:creator>
  <cp:lastModifiedBy>DUNNE, Lynsey (NHS NORFOLK AND WAVENEY ICB - 26A)</cp:lastModifiedBy>
  <cp:revision>8</cp:revision>
  <dcterms:created xsi:type="dcterms:W3CDTF">2024-10-29T13:31:11Z</dcterms:created>
  <dcterms:modified xsi:type="dcterms:W3CDTF">2024-11-19T17:34:04Z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0x01010083D48448A6F25F42898B8C879BEFED9E</vt:lpwstr>
  </property>
</Properties>
</file>