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7" r:id="rId6"/>
  </p:sldMasterIdLst>
  <p:notesMasterIdLst>
    <p:notesMasterId r:id="rId21"/>
  </p:notesMasterIdLst>
  <p:sldIdLst>
    <p:sldId id="258" r:id="rId7"/>
    <p:sldId id="2134806632" r:id="rId8"/>
    <p:sldId id="2134806641" r:id="rId9"/>
    <p:sldId id="2134806633" r:id="rId10"/>
    <p:sldId id="2134806634" r:id="rId11"/>
    <p:sldId id="301" r:id="rId12"/>
    <p:sldId id="302" r:id="rId13"/>
    <p:sldId id="2134806628" r:id="rId14"/>
    <p:sldId id="2134806586" r:id="rId15"/>
    <p:sldId id="2134806635" r:id="rId16"/>
    <p:sldId id="305" r:id="rId17"/>
    <p:sldId id="2134806637" r:id="rId18"/>
    <p:sldId id="2134806638" r:id="rId19"/>
    <p:sldId id="213480664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4E4F89F-C5F4-DECD-AFC2-A6756001956B}" name="THEADOM, Fiona (NHS NORFOLK AND WAVENEY ICB - 26A)" initials="TF(NAWI2" userId="S::f.theadom@nhs.net::2d87407f-bc71-40ad-a59a-1b8beb186410" providerId="AD"/>
  <p188:author id="{12E49DD4-EA3E-CDF7-95E2-9728B13B78C5}" name="PARKER, Sadie (NHS NORFOLK AND WAVENEY ICB - 26A)" initials="PS(NAWI2" userId="S::sadie.parker@nhs.net::c3a6c824-aa6d-4576-bc72-545c28c0e74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2D5F"/>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398DAE-4940-4163-BD1F-9E2245EE06C7}" v="23" dt="2024-04-18T19:25:29.9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 Id="rId27"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C6FB8B-0D8F-4C2B-86A4-CCC9EEDE62AE}"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DC8C4017-674B-43A1-8483-1618F50FB876}">
      <dgm:prSet phldrT="[Text]" custT="1"/>
      <dgm:spPr/>
      <dgm:t>
        <a:bodyPr/>
        <a:lstStyle/>
        <a:p>
          <a:r>
            <a:rPr lang="en-GB" sz="1100">
              <a:solidFill>
                <a:schemeClr val="bg1"/>
              </a:solidFill>
              <a:latin typeface="+mn-lt"/>
            </a:rPr>
            <a:t>Improving Access</a:t>
          </a:r>
        </a:p>
      </dgm:t>
    </dgm:pt>
    <dgm:pt modelId="{B2281DE6-826E-458E-9030-41A73AABA8E6}" type="parTrans" cxnId="{B815B083-7F7D-453E-B737-3A6F94DACF2D}">
      <dgm:prSet/>
      <dgm:spPr/>
      <dgm:t>
        <a:bodyPr/>
        <a:lstStyle/>
        <a:p>
          <a:endParaRPr lang="en-GB" sz="1100">
            <a:solidFill>
              <a:schemeClr val="accent1">
                <a:lumMod val="60000"/>
                <a:lumOff val="40000"/>
              </a:schemeClr>
            </a:solidFill>
            <a:latin typeface="+mn-lt"/>
          </a:endParaRPr>
        </a:p>
      </dgm:t>
    </dgm:pt>
    <dgm:pt modelId="{750FE192-C550-4604-8D71-BCD847E4B70A}" type="sibTrans" cxnId="{B815B083-7F7D-453E-B737-3A6F94DACF2D}">
      <dgm:prSet/>
      <dgm:spPr/>
      <dgm:t>
        <a:bodyPr/>
        <a:lstStyle/>
        <a:p>
          <a:endParaRPr lang="en-GB" sz="1100">
            <a:solidFill>
              <a:schemeClr val="accent1">
                <a:lumMod val="60000"/>
                <a:lumOff val="40000"/>
              </a:schemeClr>
            </a:solidFill>
            <a:latin typeface="+mn-lt"/>
          </a:endParaRPr>
        </a:p>
      </dgm:t>
    </dgm:pt>
    <dgm:pt modelId="{0374361B-ECA5-41BB-A9A0-5377F394482E}">
      <dgm:prSet phldrT="[Text]" custT="1"/>
      <dgm:spPr/>
      <dgm:t>
        <a:bodyPr/>
        <a:lstStyle/>
        <a:p>
          <a:r>
            <a:rPr lang="en-GB" sz="1100">
              <a:solidFill>
                <a:schemeClr val="bg1"/>
              </a:solidFill>
              <a:latin typeface="+mn-lt"/>
            </a:rPr>
            <a:t>Level 2 Services</a:t>
          </a:r>
        </a:p>
      </dgm:t>
    </dgm:pt>
    <dgm:pt modelId="{7D4F7259-B282-4B98-BF7F-7093AAE06DFD}" type="parTrans" cxnId="{7381A7DC-0303-4BD0-87AC-81E294B58D0B}">
      <dgm:prSet/>
      <dgm:spPr/>
      <dgm:t>
        <a:bodyPr/>
        <a:lstStyle/>
        <a:p>
          <a:endParaRPr lang="en-GB" sz="1100">
            <a:solidFill>
              <a:schemeClr val="accent1">
                <a:lumMod val="60000"/>
                <a:lumOff val="40000"/>
              </a:schemeClr>
            </a:solidFill>
            <a:latin typeface="+mn-lt"/>
          </a:endParaRPr>
        </a:p>
      </dgm:t>
    </dgm:pt>
    <dgm:pt modelId="{DEB9218C-E25D-46E6-B880-BD8B8B499894}" type="sibTrans" cxnId="{7381A7DC-0303-4BD0-87AC-81E294B58D0B}">
      <dgm:prSet/>
      <dgm:spPr/>
      <dgm:t>
        <a:bodyPr/>
        <a:lstStyle/>
        <a:p>
          <a:endParaRPr lang="en-GB" sz="1100">
            <a:solidFill>
              <a:schemeClr val="accent1">
                <a:lumMod val="60000"/>
                <a:lumOff val="40000"/>
              </a:schemeClr>
            </a:solidFill>
            <a:latin typeface="+mn-lt"/>
          </a:endParaRPr>
        </a:p>
      </dgm:t>
    </dgm:pt>
    <dgm:pt modelId="{6B1B7841-B242-4957-9D9B-A6FCD9B40D7C}">
      <dgm:prSet phldrT="[Text]" custT="1"/>
      <dgm:spPr/>
      <dgm:t>
        <a:bodyPr/>
        <a:lstStyle/>
        <a:p>
          <a:r>
            <a:rPr lang="en-GB" sz="1100">
              <a:solidFill>
                <a:srgbClr val="0070C0"/>
              </a:solidFill>
              <a:latin typeface="+mn-lt"/>
              <a:ea typeface="ADLaM Display" panose="020B0604020202020204" pitchFamily="2" charset="0"/>
              <a:cs typeface="ADLaM Display" panose="020B0604020202020204" pitchFamily="2" charset="0"/>
            </a:rPr>
            <a:t>Oral Surgery</a:t>
          </a:r>
        </a:p>
      </dgm:t>
    </dgm:pt>
    <dgm:pt modelId="{8C04D39A-8422-4198-BAFB-96C265F78A02}" type="parTrans" cxnId="{FEB9807B-8F49-4682-98C5-5EEF6A7F8906}">
      <dgm:prSet/>
      <dgm:spPr/>
      <dgm:t>
        <a:bodyPr/>
        <a:lstStyle/>
        <a:p>
          <a:endParaRPr lang="en-GB" sz="1100">
            <a:solidFill>
              <a:schemeClr val="accent1">
                <a:lumMod val="60000"/>
                <a:lumOff val="40000"/>
              </a:schemeClr>
            </a:solidFill>
            <a:latin typeface="+mn-lt"/>
          </a:endParaRPr>
        </a:p>
      </dgm:t>
    </dgm:pt>
    <dgm:pt modelId="{3695FBAA-5722-4B9E-A937-F111B1704A07}" type="sibTrans" cxnId="{FEB9807B-8F49-4682-98C5-5EEF6A7F8906}">
      <dgm:prSet/>
      <dgm:spPr/>
      <dgm:t>
        <a:bodyPr/>
        <a:lstStyle/>
        <a:p>
          <a:endParaRPr lang="en-GB" sz="1100">
            <a:solidFill>
              <a:schemeClr val="accent1">
                <a:lumMod val="60000"/>
                <a:lumOff val="40000"/>
              </a:schemeClr>
            </a:solidFill>
            <a:latin typeface="+mn-lt"/>
          </a:endParaRPr>
        </a:p>
      </dgm:t>
    </dgm:pt>
    <dgm:pt modelId="{644C0742-CA84-45BD-9B02-29D27FA783C4}">
      <dgm:prSet custT="1"/>
      <dgm:spPr/>
      <dgm:t>
        <a:bodyPr/>
        <a:lstStyle/>
        <a:p>
          <a:r>
            <a:rPr lang="en-GB" sz="1100">
              <a:solidFill>
                <a:schemeClr val="bg1"/>
              </a:solidFill>
              <a:latin typeface="+mn-lt"/>
            </a:rPr>
            <a:t>Workforce</a:t>
          </a:r>
        </a:p>
      </dgm:t>
    </dgm:pt>
    <dgm:pt modelId="{62E1D0D5-6946-4254-8F26-C97E5532DB46}" type="parTrans" cxnId="{6E8DB495-7D71-4236-93BF-496FC49E4941}">
      <dgm:prSet/>
      <dgm:spPr/>
      <dgm:t>
        <a:bodyPr/>
        <a:lstStyle/>
        <a:p>
          <a:endParaRPr lang="en-GB" sz="1100">
            <a:solidFill>
              <a:schemeClr val="accent1">
                <a:lumMod val="60000"/>
                <a:lumOff val="40000"/>
              </a:schemeClr>
            </a:solidFill>
            <a:latin typeface="+mn-lt"/>
          </a:endParaRPr>
        </a:p>
      </dgm:t>
    </dgm:pt>
    <dgm:pt modelId="{34AEEEA0-8D11-4D26-A08B-24E5069A996F}" type="sibTrans" cxnId="{6E8DB495-7D71-4236-93BF-496FC49E4941}">
      <dgm:prSet/>
      <dgm:spPr/>
      <dgm:t>
        <a:bodyPr/>
        <a:lstStyle/>
        <a:p>
          <a:endParaRPr lang="en-GB" sz="1100">
            <a:solidFill>
              <a:schemeClr val="accent1">
                <a:lumMod val="60000"/>
                <a:lumOff val="40000"/>
              </a:schemeClr>
            </a:solidFill>
            <a:latin typeface="+mn-lt"/>
          </a:endParaRPr>
        </a:p>
      </dgm:t>
    </dgm:pt>
    <dgm:pt modelId="{C2649AC0-76B4-4687-9A7F-F10217E2DF80}">
      <dgm:prSet custT="1"/>
      <dgm:spPr/>
      <dgm:t>
        <a:bodyPr/>
        <a:lstStyle/>
        <a:p>
          <a:r>
            <a:rPr lang="en-GB" sz="1100">
              <a:solidFill>
                <a:srgbClr val="0070C0"/>
              </a:solidFill>
              <a:latin typeface="+mn-lt"/>
              <a:ea typeface="ADLaM Display" panose="020B0604020202020204" pitchFamily="2" charset="0"/>
              <a:cs typeface="ADLaM Display" panose="020B0604020202020204" pitchFamily="2" charset="0"/>
            </a:rPr>
            <a:t>Endodontics</a:t>
          </a:r>
        </a:p>
      </dgm:t>
    </dgm:pt>
    <dgm:pt modelId="{92A204FA-B1C0-49DE-8F0C-4235B922314A}" type="parTrans" cxnId="{D51EF280-8C71-4C0D-A50B-D6E29A647583}">
      <dgm:prSet/>
      <dgm:spPr/>
      <dgm:t>
        <a:bodyPr/>
        <a:lstStyle/>
        <a:p>
          <a:endParaRPr lang="en-GB" sz="1100">
            <a:solidFill>
              <a:schemeClr val="accent1">
                <a:lumMod val="60000"/>
                <a:lumOff val="40000"/>
              </a:schemeClr>
            </a:solidFill>
            <a:latin typeface="+mn-lt"/>
          </a:endParaRPr>
        </a:p>
      </dgm:t>
    </dgm:pt>
    <dgm:pt modelId="{F04C01D1-7360-46B2-909B-FF5F270D7E40}" type="sibTrans" cxnId="{D51EF280-8C71-4C0D-A50B-D6E29A647583}">
      <dgm:prSet/>
      <dgm:spPr/>
      <dgm:t>
        <a:bodyPr/>
        <a:lstStyle/>
        <a:p>
          <a:endParaRPr lang="en-GB" sz="1100">
            <a:solidFill>
              <a:schemeClr val="accent1">
                <a:lumMod val="60000"/>
                <a:lumOff val="40000"/>
              </a:schemeClr>
            </a:solidFill>
            <a:latin typeface="+mn-lt"/>
          </a:endParaRPr>
        </a:p>
      </dgm:t>
    </dgm:pt>
    <dgm:pt modelId="{12C86EF1-384D-4461-BDD7-9FACEC1F9B51}">
      <dgm:prSet custT="1"/>
      <dgm:spPr/>
      <dgm:t>
        <a:bodyPr/>
        <a:lstStyle/>
        <a:p>
          <a:r>
            <a:rPr lang="en-GB" sz="1100">
              <a:solidFill>
                <a:srgbClr val="0070C0"/>
              </a:solidFill>
              <a:latin typeface="+mn-lt"/>
              <a:ea typeface="ADLaM Display" panose="020B0604020202020204" pitchFamily="2" charset="0"/>
              <a:cs typeface="ADLaM Display" panose="020B0604020202020204" pitchFamily="2" charset="0"/>
            </a:rPr>
            <a:t>Periodontics</a:t>
          </a:r>
        </a:p>
      </dgm:t>
    </dgm:pt>
    <dgm:pt modelId="{684D8B8E-2525-48E6-B074-6DA65EF480CB}" type="parTrans" cxnId="{727369A4-7644-41D6-BBE1-C9269F72E6F4}">
      <dgm:prSet/>
      <dgm:spPr/>
      <dgm:t>
        <a:bodyPr/>
        <a:lstStyle/>
        <a:p>
          <a:endParaRPr lang="en-GB" sz="1100">
            <a:solidFill>
              <a:schemeClr val="accent1">
                <a:lumMod val="60000"/>
                <a:lumOff val="40000"/>
              </a:schemeClr>
            </a:solidFill>
            <a:latin typeface="+mn-lt"/>
          </a:endParaRPr>
        </a:p>
      </dgm:t>
    </dgm:pt>
    <dgm:pt modelId="{19D7D1A6-031C-4857-83D5-5CB402394DAD}" type="sibTrans" cxnId="{727369A4-7644-41D6-BBE1-C9269F72E6F4}">
      <dgm:prSet/>
      <dgm:spPr/>
      <dgm:t>
        <a:bodyPr/>
        <a:lstStyle/>
        <a:p>
          <a:endParaRPr lang="en-GB" sz="1100">
            <a:solidFill>
              <a:schemeClr val="accent1">
                <a:lumMod val="60000"/>
                <a:lumOff val="40000"/>
              </a:schemeClr>
            </a:solidFill>
            <a:latin typeface="+mn-lt"/>
          </a:endParaRPr>
        </a:p>
      </dgm:t>
    </dgm:pt>
    <dgm:pt modelId="{D1A74A28-15D7-404F-AAA2-2FCF546FD374}">
      <dgm:prSet custT="1"/>
      <dgm:spPr/>
      <dgm:t>
        <a:bodyPr/>
        <a:lstStyle/>
        <a:p>
          <a:r>
            <a:rPr lang="en-GB" sz="1100">
              <a:solidFill>
                <a:srgbClr val="0070C0"/>
              </a:solidFill>
              <a:latin typeface="+mn-lt"/>
              <a:ea typeface="ADLaM Display" panose="020B0604020202020204" pitchFamily="2" charset="0"/>
              <a:cs typeface="ADLaM Display" panose="020B0604020202020204" pitchFamily="2" charset="0"/>
            </a:rPr>
            <a:t>Recruitment</a:t>
          </a:r>
        </a:p>
      </dgm:t>
    </dgm:pt>
    <dgm:pt modelId="{001EF1A2-603A-466A-B4E9-E26ED6671296}" type="parTrans" cxnId="{B89DFD7C-7B90-4147-A167-19E1799E614A}">
      <dgm:prSet/>
      <dgm:spPr/>
      <dgm:t>
        <a:bodyPr/>
        <a:lstStyle/>
        <a:p>
          <a:endParaRPr lang="en-GB" sz="1100">
            <a:solidFill>
              <a:schemeClr val="accent1">
                <a:lumMod val="60000"/>
                <a:lumOff val="40000"/>
              </a:schemeClr>
            </a:solidFill>
            <a:latin typeface="+mn-lt"/>
          </a:endParaRPr>
        </a:p>
      </dgm:t>
    </dgm:pt>
    <dgm:pt modelId="{C01DF6DB-D194-4B0A-A26A-0441BEBD29D8}" type="sibTrans" cxnId="{B89DFD7C-7B90-4147-A167-19E1799E614A}">
      <dgm:prSet/>
      <dgm:spPr/>
      <dgm:t>
        <a:bodyPr/>
        <a:lstStyle/>
        <a:p>
          <a:endParaRPr lang="en-GB" sz="1100">
            <a:solidFill>
              <a:schemeClr val="accent1">
                <a:lumMod val="60000"/>
                <a:lumOff val="40000"/>
              </a:schemeClr>
            </a:solidFill>
            <a:latin typeface="+mn-lt"/>
          </a:endParaRPr>
        </a:p>
      </dgm:t>
    </dgm:pt>
    <dgm:pt modelId="{AB41926B-751E-499D-A1B5-B68AC85F3A1D}">
      <dgm:prSet custT="1"/>
      <dgm:spPr/>
      <dgm:t>
        <a:bodyPr/>
        <a:lstStyle/>
        <a:p>
          <a:r>
            <a:rPr lang="en-GB" sz="1100">
              <a:solidFill>
                <a:schemeClr val="bg1"/>
              </a:solidFill>
              <a:latin typeface="+mn-lt"/>
            </a:rPr>
            <a:t>Quality Improvement</a:t>
          </a:r>
        </a:p>
      </dgm:t>
    </dgm:pt>
    <dgm:pt modelId="{9B1F112C-8111-4900-A140-02BA31D964F5}" type="parTrans" cxnId="{7538DE66-D284-462E-B03B-8339EAB4CD7C}">
      <dgm:prSet/>
      <dgm:spPr/>
      <dgm:t>
        <a:bodyPr/>
        <a:lstStyle/>
        <a:p>
          <a:endParaRPr lang="en-GB" sz="1100">
            <a:solidFill>
              <a:schemeClr val="accent1">
                <a:lumMod val="60000"/>
                <a:lumOff val="40000"/>
              </a:schemeClr>
            </a:solidFill>
            <a:latin typeface="+mn-lt"/>
          </a:endParaRPr>
        </a:p>
      </dgm:t>
    </dgm:pt>
    <dgm:pt modelId="{2F01C587-88F7-4B53-9EB9-AE0BD0B3878B}" type="sibTrans" cxnId="{7538DE66-D284-462E-B03B-8339EAB4CD7C}">
      <dgm:prSet/>
      <dgm:spPr/>
      <dgm:t>
        <a:bodyPr/>
        <a:lstStyle/>
        <a:p>
          <a:endParaRPr lang="en-GB" sz="1100">
            <a:solidFill>
              <a:schemeClr val="accent1">
                <a:lumMod val="60000"/>
                <a:lumOff val="40000"/>
              </a:schemeClr>
            </a:solidFill>
            <a:latin typeface="+mn-lt"/>
          </a:endParaRPr>
        </a:p>
      </dgm:t>
    </dgm:pt>
    <dgm:pt modelId="{11CEDBEA-CF91-47AE-967B-CEF3182513D1}">
      <dgm:prSet custT="1"/>
      <dgm:spPr/>
      <dgm:t>
        <a:bodyPr/>
        <a:lstStyle/>
        <a:p>
          <a:r>
            <a:rPr lang="en-GB" sz="1100">
              <a:solidFill>
                <a:srgbClr val="0070C0"/>
              </a:solidFill>
              <a:latin typeface="+mn-lt"/>
              <a:ea typeface="ADLaM Display" panose="020B0604020202020204" pitchFamily="2" charset="0"/>
              <a:cs typeface="ADLaM Display" panose="020B0604020202020204" pitchFamily="2" charset="0"/>
            </a:rPr>
            <a:t>Good oral hygiene at early intervention</a:t>
          </a:r>
        </a:p>
      </dgm:t>
    </dgm:pt>
    <dgm:pt modelId="{4D36CABA-AF82-425C-B71E-4CF3F304F811}" type="parTrans" cxnId="{87966B4F-9B49-4B67-9535-BCF4FCC24E74}">
      <dgm:prSet/>
      <dgm:spPr/>
      <dgm:t>
        <a:bodyPr/>
        <a:lstStyle/>
        <a:p>
          <a:endParaRPr lang="en-GB" sz="1100">
            <a:solidFill>
              <a:schemeClr val="accent1">
                <a:lumMod val="60000"/>
                <a:lumOff val="40000"/>
              </a:schemeClr>
            </a:solidFill>
            <a:latin typeface="+mn-lt"/>
          </a:endParaRPr>
        </a:p>
      </dgm:t>
    </dgm:pt>
    <dgm:pt modelId="{596131A6-12B7-4EFF-ADDA-977B230267CE}" type="sibTrans" cxnId="{87966B4F-9B49-4B67-9535-BCF4FCC24E74}">
      <dgm:prSet/>
      <dgm:spPr/>
      <dgm:t>
        <a:bodyPr/>
        <a:lstStyle/>
        <a:p>
          <a:endParaRPr lang="en-GB" sz="1100">
            <a:solidFill>
              <a:schemeClr val="accent1">
                <a:lumMod val="60000"/>
                <a:lumOff val="40000"/>
              </a:schemeClr>
            </a:solidFill>
            <a:latin typeface="+mn-lt"/>
          </a:endParaRPr>
        </a:p>
      </dgm:t>
    </dgm:pt>
    <dgm:pt modelId="{25C35D33-0EE0-44F2-9658-29DA463CC03E}">
      <dgm:prSet custT="1"/>
      <dgm:spPr/>
      <dgm:t>
        <a:bodyPr/>
        <a:lstStyle/>
        <a:p>
          <a:r>
            <a:rPr lang="en-GB" sz="1100">
              <a:solidFill>
                <a:srgbClr val="0070C0"/>
              </a:solidFill>
              <a:latin typeface="+mn-lt"/>
              <a:ea typeface="ADLaM Display" panose="020B0604020202020204" pitchFamily="2" charset="0"/>
              <a:cs typeface="ADLaM Display" panose="020B0604020202020204" pitchFamily="2" charset="0"/>
            </a:rPr>
            <a:t>Inclusion health and inequalities</a:t>
          </a:r>
        </a:p>
      </dgm:t>
    </dgm:pt>
    <dgm:pt modelId="{6E84337E-8EE3-4190-827C-7F5E20AEF57A}" type="parTrans" cxnId="{F4A0839E-41D2-482D-815C-66323E75E619}">
      <dgm:prSet/>
      <dgm:spPr/>
      <dgm:t>
        <a:bodyPr/>
        <a:lstStyle/>
        <a:p>
          <a:endParaRPr lang="en-GB" sz="1100">
            <a:solidFill>
              <a:schemeClr val="accent1">
                <a:lumMod val="60000"/>
                <a:lumOff val="40000"/>
              </a:schemeClr>
            </a:solidFill>
            <a:latin typeface="+mn-lt"/>
          </a:endParaRPr>
        </a:p>
      </dgm:t>
    </dgm:pt>
    <dgm:pt modelId="{C1EDC012-C398-4DF0-99A3-089EBCBD6EEC}" type="sibTrans" cxnId="{F4A0839E-41D2-482D-815C-66323E75E619}">
      <dgm:prSet/>
      <dgm:spPr/>
      <dgm:t>
        <a:bodyPr/>
        <a:lstStyle/>
        <a:p>
          <a:endParaRPr lang="en-GB" sz="1100">
            <a:solidFill>
              <a:schemeClr val="accent1">
                <a:lumMod val="60000"/>
                <a:lumOff val="40000"/>
              </a:schemeClr>
            </a:solidFill>
            <a:latin typeface="+mn-lt"/>
          </a:endParaRPr>
        </a:p>
      </dgm:t>
    </dgm:pt>
    <dgm:pt modelId="{8C11E2B5-3156-4ECC-96CB-2B2345B235B9}">
      <dgm:prSet custT="1"/>
      <dgm:spPr/>
      <dgm:t>
        <a:bodyPr/>
        <a:lstStyle/>
        <a:p>
          <a:r>
            <a:rPr lang="en-GB" sz="1100">
              <a:solidFill>
                <a:schemeClr val="bg1"/>
              </a:solidFill>
              <a:latin typeface="+mn-lt"/>
            </a:rPr>
            <a:t>Clinical Engagement &amp; Advice</a:t>
          </a:r>
        </a:p>
      </dgm:t>
    </dgm:pt>
    <dgm:pt modelId="{1DBE55F0-0D4D-4F07-B6AB-17AD890B9941}" type="parTrans" cxnId="{9B020380-EE0B-47CB-A671-3A53DB06A937}">
      <dgm:prSet/>
      <dgm:spPr/>
      <dgm:t>
        <a:bodyPr/>
        <a:lstStyle/>
        <a:p>
          <a:endParaRPr lang="en-GB" sz="1100">
            <a:solidFill>
              <a:schemeClr val="accent1">
                <a:lumMod val="60000"/>
                <a:lumOff val="40000"/>
              </a:schemeClr>
            </a:solidFill>
            <a:latin typeface="+mn-lt"/>
          </a:endParaRPr>
        </a:p>
      </dgm:t>
    </dgm:pt>
    <dgm:pt modelId="{89A8E77A-CF16-43B1-A168-20C196136CE7}" type="sibTrans" cxnId="{9B020380-EE0B-47CB-A671-3A53DB06A937}">
      <dgm:prSet/>
      <dgm:spPr/>
      <dgm:t>
        <a:bodyPr/>
        <a:lstStyle/>
        <a:p>
          <a:endParaRPr lang="en-GB" sz="1100">
            <a:solidFill>
              <a:schemeClr val="accent1">
                <a:lumMod val="60000"/>
                <a:lumOff val="40000"/>
              </a:schemeClr>
            </a:solidFill>
            <a:latin typeface="+mn-lt"/>
          </a:endParaRPr>
        </a:p>
      </dgm:t>
    </dgm:pt>
    <dgm:pt modelId="{71D02CC3-8D2F-4152-9F7C-FAB62CFDA8DD}">
      <dgm:prSet custT="1"/>
      <dgm:spPr/>
      <dgm:t>
        <a:bodyPr/>
        <a:lstStyle/>
        <a:p>
          <a:r>
            <a:rPr lang="en-GB" sz="1100" b="0">
              <a:solidFill>
                <a:srgbClr val="0070C0"/>
              </a:solidFill>
              <a:latin typeface="+mn-lt"/>
              <a:ea typeface="ADLaM Display" panose="02010000000000000000" pitchFamily="2" charset="0"/>
              <a:cs typeface="ADLaM Display" panose="02010000000000000000" pitchFamily="2" charset="0"/>
            </a:rPr>
            <a:t>LPN and MCN Structure April 2024</a:t>
          </a:r>
        </a:p>
      </dgm:t>
    </dgm:pt>
    <dgm:pt modelId="{845BC1F3-1A44-4B51-8680-AE84143EA45E}" type="parTrans" cxnId="{BEC38646-DF55-45D4-A984-0D44AB8C1C1E}">
      <dgm:prSet/>
      <dgm:spPr/>
      <dgm:t>
        <a:bodyPr/>
        <a:lstStyle/>
        <a:p>
          <a:endParaRPr lang="en-GB" sz="1100">
            <a:solidFill>
              <a:schemeClr val="accent1">
                <a:lumMod val="60000"/>
                <a:lumOff val="40000"/>
              </a:schemeClr>
            </a:solidFill>
            <a:latin typeface="+mn-lt"/>
          </a:endParaRPr>
        </a:p>
      </dgm:t>
    </dgm:pt>
    <dgm:pt modelId="{5E1F533F-80BD-4E0B-9FFE-0A343A52DCAB}" type="sibTrans" cxnId="{BEC38646-DF55-45D4-A984-0D44AB8C1C1E}">
      <dgm:prSet/>
      <dgm:spPr/>
      <dgm:t>
        <a:bodyPr/>
        <a:lstStyle/>
        <a:p>
          <a:endParaRPr lang="en-GB" sz="1100">
            <a:solidFill>
              <a:schemeClr val="accent1">
                <a:lumMod val="60000"/>
                <a:lumOff val="40000"/>
              </a:schemeClr>
            </a:solidFill>
            <a:latin typeface="+mn-lt"/>
          </a:endParaRPr>
        </a:p>
      </dgm:t>
    </dgm:pt>
    <dgm:pt modelId="{2FB32A85-D644-489C-AEA2-B6DDDE232599}">
      <dgm:prSet custT="1"/>
      <dgm:spPr/>
      <dgm:t>
        <a:bodyPr/>
        <a:lstStyle/>
        <a:p>
          <a:r>
            <a:rPr lang="en-GB" sz="1100" b="0" i="0">
              <a:solidFill>
                <a:srgbClr val="0070C0"/>
              </a:solidFill>
              <a:latin typeface="+mn-lt"/>
              <a:ea typeface="ADLaM Display" panose="02010000000000000000" pitchFamily="2" charset="0"/>
              <a:cs typeface="ADLaM Display" panose="02010000000000000000" pitchFamily="2" charset="0"/>
            </a:rPr>
            <a:t>Access to urgent treatment</a:t>
          </a:r>
        </a:p>
      </dgm:t>
    </dgm:pt>
    <dgm:pt modelId="{686C7E0A-0858-4223-B4A5-5CF3EC1538C9}" type="parTrans" cxnId="{72EA8EC7-26BE-4E1E-8A00-201773300C2C}">
      <dgm:prSet/>
      <dgm:spPr/>
      <dgm:t>
        <a:bodyPr/>
        <a:lstStyle/>
        <a:p>
          <a:endParaRPr lang="en-GB" sz="1100">
            <a:solidFill>
              <a:schemeClr val="accent1">
                <a:lumMod val="60000"/>
                <a:lumOff val="40000"/>
              </a:schemeClr>
            </a:solidFill>
            <a:latin typeface="+mn-lt"/>
          </a:endParaRPr>
        </a:p>
      </dgm:t>
    </dgm:pt>
    <dgm:pt modelId="{48D23059-CA94-4BF5-8660-3736174CD906}" type="sibTrans" cxnId="{72EA8EC7-26BE-4E1E-8A00-201773300C2C}">
      <dgm:prSet/>
      <dgm:spPr/>
      <dgm:t>
        <a:bodyPr/>
        <a:lstStyle/>
        <a:p>
          <a:endParaRPr lang="en-GB" sz="1100">
            <a:solidFill>
              <a:schemeClr val="accent1">
                <a:lumMod val="60000"/>
                <a:lumOff val="40000"/>
              </a:schemeClr>
            </a:solidFill>
            <a:latin typeface="+mn-lt"/>
          </a:endParaRPr>
        </a:p>
      </dgm:t>
    </dgm:pt>
    <dgm:pt modelId="{54428DBA-93E3-451C-BD87-E3560ECF0C2C}">
      <dgm:prSet custT="1"/>
      <dgm:spPr/>
      <dgm:t>
        <a:bodyPr/>
        <a:lstStyle/>
        <a:p>
          <a:r>
            <a:rPr lang="en-GB" sz="1100" b="0">
              <a:solidFill>
                <a:srgbClr val="0070C0"/>
              </a:solidFill>
              <a:latin typeface="+mn-lt"/>
              <a:ea typeface="ADLaM Display" panose="02010000000000000000" pitchFamily="2" charset="0"/>
              <a:cs typeface="ADLaM Display" panose="02010000000000000000" pitchFamily="2" charset="0"/>
            </a:rPr>
            <a:t>Retention </a:t>
          </a:r>
        </a:p>
      </dgm:t>
    </dgm:pt>
    <dgm:pt modelId="{F0662347-E5AC-4AE6-B683-83D8D6625A3A}" type="parTrans" cxnId="{EC17070A-294D-41AF-ABF0-7D6DD97B81B1}">
      <dgm:prSet/>
      <dgm:spPr/>
      <dgm:t>
        <a:bodyPr/>
        <a:lstStyle/>
        <a:p>
          <a:endParaRPr lang="en-GB" sz="1100">
            <a:solidFill>
              <a:schemeClr val="accent1">
                <a:lumMod val="60000"/>
                <a:lumOff val="40000"/>
              </a:schemeClr>
            </a:solidFill>
            <a:latin typeface="+mn-lt"/>
          </a:endParaRPr>
        </a:p>
      </dgm:t>
    </dgm:pt>
    <dgm:pt modelId="{8099724E-A353-446D-9A0D-1989039D8EEF}" type="sibTrans" cxnId="{EC17070A-294D-41AF-ABF0-7D6DD97B81B1}">
      <dgm:prSet/>
      <dgm:spPr/>
      <dgm:t>
        <a:bodyPr/>
        <a:lstStyle/>
        <a:p>
          <a:endParaRPr lang="en-GB" sz="1100">
            <a:solidFill>
              <a:schemeClr val="accent1">
                <a:lumMod val="60000"/>
                <a:lumOff val="40000"/>
              </a:schemeClr>
            </a:solidFill>
            <a:latin typeface="+mn-lt"/>
          </a:endParaRPr>
        </a:p>
      </dgm:t>
    </dgm:pt>
    <dgm:pt modelId="{09DE5CE6-DF25-4E39-9D22-42AA0773288F}">
      <dgm:prSet custT="1"/>
      <dgm:spPr/>
      <dgm:t>
        <a:bodyPr/>
        <a:lstStyle/>
        <a:p>
          <a:r>
            <a:rPr lang="en-GB" sz="1100" b="0">
              <a:solidFill>
                <a:srgbClr val="0070C0"/>
              </a:solidFill>
              <a:latin typeface="+mn-lt"/>
              <a:ea typeface="ADLaM Display" panose="02010000000000000000" pitchFamily="2" charset="0"/>
              <a:cs typeface="ADLaM Display" panose="02010000000000000000" pitchFamily="2" charset="0"/>
            </a:rPr>
            <a:t>Training, education &amp; upskilling</a:t>
          </a:r>
        </a:p>
      </dgm:t>
    </dgm:pt>
    <dgm:pt modelId="{4546593A-1135-4BF3-AF3F-7A1487DA16AF}" type="parTrans" cxnId="{9D569B84-5119-4E58-ABF9-C6A0B29A984E}">
      <dgm:prSet/>
      <dgm:spPr/>
      <dgm:t>
        <a:bodyPr/>
        <a:lstStyle/>
        <a:p>
          <a:endParaRPr lang="en-GB" sz="1100">
            <a:solidFill>
              <a:schemeClr val="accent1">
                <a:lumMod val="60000"/>
                <a:lumOff val="40000"/>
              </a:schemeClr>
            </a:solidFill>
            <a:latin typeface="+mn-lt"/>
          </a:endParaRPr>
        </a:p>
      </dgm:t>
    </dgm:pt>
    <dgm:pt modelId="{7E319CDC-0F15-46CD-AEC7-0A0AA2A5E8B2}" type="sibTrans" cxnId="{9D569B84-5119-4E58-ABF9-C6A0B29A984E}">
      <dgm:prSet/>
      <dgm:spPr/>
      <dgm:t>
        <a:bodyPr/>
        <a:lstStyle/>
        <a:p>
          <a:endParaRPr lang="en-GB" sz="1100">
            <a:solidFill>
              <a:schemeClr val="accent1">
                <a:lumMod val="60000"/>
                <a:lumOff val="40000"/>
              </a:schemeClr>
            </a:solidFill>
            <a:latin typeface="+mn-lt"/>
          </a:endParaRPr>
        </a:p>
      </dgm:t>
    </dgm:pt>
    <dgm:pt modelId="{1AB06ECC-B866-4E0D-97BF-8E536C43BA31}">
      <dgm:prSet custT="1"/>
      <dgm:spPr/>
      <dgm:t>
        <a:bodyPr/>
        <a:lstStyle/>
        <a:p>
          <a:r>
            <a:rPr lang="en-GB" sz="1100">
              <a:solidFill>
                <a:schemeClr val="bg1"/>
              </a:solidFill>
              <a:latin typeface="+mn-lt"/>
            </a:rPr>
            <a:t>Secondary Care</a:t>
          </a:r>
        </a:p>
      </dgm:t>
    </dgm:pt>
    <dgm:pt modelId="{208A7F19-2E13-48B2-BE56-825D64F6FC4B}" type="parTrans" cxnId="{386CBC57-73CF-447D-8A97-1F9CD4529EB1}">
      <dgm:prSet/>
      <dgm:spPr/>
      <dgm:t>
        <a:bodyPr/>
        <a:lstStyle/>
        <a:p>
          <a:endParaRPr lang="en-GB" sz="1100">
            <a:solidFill>
              <a:schemeClr val="accent1">
                <a:lumMod val="60000"/>
                <a:lumOff val="40000"/>
              </a:schemeClr>
            </a:solidFill>
            <a:latin typeface="+mn-lt"/>
          </a:endParaRPr>
        </a:p>
      </dgm:t>
    </dgm:pt>
    <dgm:pt modelId="{C535F542-C55C-46C4-9A82-A39B655527F8}" type="sibTrans" cxnId="{386CBC57-73CF-447D-8A97-1F9CD4529EB1}">
      <dgm:prSet/>
      <dgm:spPr/>
      <dgm:t>
        <a:bodyPr/>
        <a:lstStyle/>
        <a:p>
          <a:endParaRPr lang="en-GB" sz="1100">
            <a:solidFill>
              <a:schemeClr val="accent1">
                <a:lumMod val="60000"/>
                <a:lumOff val="40000"/>
              </a:schemeClr>
            </a:solidFill>
            <a:latin typeface="+mn-lt"/>
          </a:endParaRPr>
        </a:p>
      </dgm:t>
    </dgm:pt>
    <dgm:pt modelId="{873BABC8-2F58-4206-878A-828A909C2A99}">
      <dgm:prSet custT="1"/>
      <dgm:spPr/>
      <dgm:t>
        <a:bodyPr/>
        <a:lstStyle/>
        <a:p>
          <a:r>
            <a:rPr lang="en-GB" sz="1100">
              <a:solidFill>
                <a:srgbClr val="0070C0"/>
              </a:solidFill>
              <a:latin typeface="+mn-lt"/>
              <a:ea typeface="ADLaM Display" panose="02010000000000000000" pitchFamily="2" charset="0"/>
              <a:cs typeface="ADLaM Display" panose="02010000000000000000" pitchFamily="2" charset="0"/>
            </a:rPr>
            <a:t>Sedation</a:t>
          </a:r>
        </a:p>
      </dgm:t>
    </dgm:pt>
    <dgm:pt modelId="{CFCD92F6-7C25-475F-A996-D09E3AC0BFB2}" type="parTrans" cxnId="{2A9FA941-BA22-47F0-BC38-AD9BEB88622E}">
      <dgm:prSet/>
      <dgm:spPr/>
      <dgm:t>
        <a:bodyPr/>
        <a:lstStyle/>
        <a:p>
          <a:endParaRPr lang="en-GB" sz="1100">
            <a:solidFill>
              <a:schemeClr val="accent1">
                <a:lumMod val="60000"/>
                <a:lumOff val="40000"/>
              </a:schemeClr>
            </a:solidFill>
            <a:latin typeface="+mn-lt"/>
          </a:endParaRPr>
        </a:p>
      </dgm:t>
    </dgm:pt>
    <dgm:pt modelId="{FEA05E7F-5390-4DEE-9B80-47F18EC9479B}" type="sibTrans" cxnId="{2A9FA941-BA22-47F0-BC38-AD9BEB88622E}">
      <dgm:prSet/>
      <dgm:spPr/>
      <dgm:t>
        <a:bodyPr/>
        <a:lstStyle/>
        <a:p>
          <a:endParaRPr lang="en-GB" sz="1100">
            <a:solidFill>
              <a:schemeClr val="accent1">
                <a:lumMod val="60000"/>
                <a:lumOff val="40000"/>
              </a:schemeClr>
            </a:solidFill>
            <a:latin typeface="+mn-lt"/>
          </a:endParaRPr>
        </a:p>
      </dgm:t>
    </dgm:pt>
    <dgm:pt modelId="{90D0E67F-37C0-46F1-B073-7294DA3C9BA7}">
      <dgm:prSet custT="1"/>
      <dgm:spPr/>
      <dgm:t>
        <a:bodyPr/>
        <a:lstStyle/>
        <a:p>
          <a:r>
            <a:rPr lang="en-GB" sz="1100" b="0">
              <a:solidFill>
                <a:srgbClr val="0070C0"/>
              </a:solidFill>
              <a:latin typeface="+mn-lt"/>
              <a:ea typeface="ADLaM Display" panose="02010000000000000000" pitchFamily="2" charset="0"/>
              <a:cs typeface="ADLaM Display" panose="02010000000000000000" pitchFamily="2" charset="0"/>
            </a:rPr>
            <a:t>Primary Care / Secondary Care Interface</a:t>
          </a:r>
        </a:p>
      </dgm:t>
    </dgm:pt>
    <dgm:pt modelId="{6E3255FE-9DEB-49B7-85C3-0AFB66E48D11}" type="parTrans" cxnId="{0974C3EE-D47B-47EA-A2DD-B27111ACBC21}">
      <dgm:prSet/>
      <dgm:spPr/>
      <dgm:t>
        <a:bodyPr/>
        <a:lstStyle/>
        <a:p>
          <a:endParaRPr lang="en-GB" sz="1100">
            <a:solidFill>
              <a:schemeClr val="accent1">
                <a:lumMod val="60000"/>
                <a:lumOff val="40000"/>
              </a:schemeClr>
            </a:solidFill>
            <a:latin typeface="+mn-lt"/>
          </a:endParaRPr>
        </a:p>
      </dgm:t>
    </dgm:pt>
    <dgm:pt modelId="{6C165918-2972-46C9-9235-2DB41BA1D95D}" type="sibTrans" cxnId="{0974C3EE-D47B-47EA-A2DD-B27111ACBC21}">
      <dgm:prSet/>
      <dgm:spPr/>
      <dgm:t>
        <a:bodyPr/>
        <a:lstStyle/>
        <a:p>
          <a:endParaRPr lang="en-GB" sz="1100">
            <a:solidFill>
              <a:schemeClr val="accent1">
                <a:lumMod val="60000"/>
                <a:lumOff val="40000"/>
              </a:schemeClr>
            </a:solidFill>
            <a:latin typeface="+mn-lt"/>
          </a:endParaRPr>
        </a:p>
      </dgm:t>
    </dgm:pt>
    <dgm:pt modelId="{7E1E5950-86A1-4252-8208-4E8ACA35146A}">
      <dgm:prSet custT="1"/>
      <dgm:spPr/>
      <dgm:t>
        <a:bodyPr/>
        <a:lstStyle/>
        <a:p>
          <a:r>
            <a:rPr lang="en-GB" sz="1100">
              <a:solidFill>
                <a:srgbClr val="0070C0"/>
              </a:solidFill>
              <a:latin typeface="+mn-lt"/>
              <a:ea typeface="ADLaM Display" panose="02010000000000000000" pitchFamily="2" charset="0"/>
              <a:cs typeface="ADLaM Display" panose="02010000000000000000" pitchFamily="2" charset="0"/>
            </a:rPr>
            <a:t>Development of Clinical Leadership</a:t>
          </a:r>
        </a:p>
      </dgm:t>
    </dgm:pt>
    <dgm:pt modelId="{2207DEDD-2658-45C7-95AF-1AD19632AA3D}" type="parTrans" cxnId="{57BF2A22-381E-46D0-912D-BE23D3D5BAF2}">
      <dgm:prSet/>
      <dgm:spPr/>
      <dgm:t>
        <a:bodyPr/>
        <a:lstStyle/>
        <a:p>
          <a:endParaRPr lang="en-GB" sz="1100">
            <a:solidFill>
              <a:schemeClr val="accent1">
                <a:lumMod val="60000"/>
                <a:lumOff val="40000"/>
              </a:schemeClr>
            </a:solidFill>
            <a:latin typeface="+mn-lt"/>
          </a:endParaRPr>
        </a:p>
      </dgm:t>
    </dgm:pt>
    <dgm:pt modelId="{9F48AAFE-16F8-4CE2-8513-E5DBBAA34D95}" type="sibTrans" cxnId="{57BF2A22-381E-46D0-912D-BE23D3D5BAF2}">
      <dgm:prSet/>
      <dgm:spPr/>
      <dgm:t>
        <a:bodyPr/>
        <a:lstStyle/>
        <a:p>
          <a:endParaRPr lang="en-GB" sz="1100">
            <a:solidFill>
              <a:schemeClr val="accent1">
                <a:lumMod val="60000"/>
                <a:lumOff val="40000"/>
              </a:schemeClr>
            </a:solidFill>
            <a:latin typeface="+mn-lt"/>
          </a:endParaRPr>
        </a:p>
      </dgm:t>
    </dgm:pt>
    <dgm:pt modelId="{EC7B430F-03DF-4855-8C3E-569A7B98A40D}">
      <dgm:prSet custT="1"/>
      <dgm:spPr/>
      <dgm:t>
        <a:bodyPr/>
        <a:lstStyle/>
        <a:p>
          <a:r>
            <a:rPr lang="en-GB" sz="1100">
              <a:solidFill>
                <a:srgbClr val="0070C0"/>
              </a:solidFill>
              <a:latin typeface="+mn-lt"/>
              <a:ea typeface="ADLaM Display" panose="02010000000000000000" pitchFamily="2" charset="0"/>
              <a:cs typeface="ADLaM Display" panose="02010000000000000000" pitchFamily="2" charset="0"/>
            </a:rPr>
            <a:t>Norfolk and Waveney system approach</a:t>
          </a:r>
        </a:p>
      </dgm:t>
    </dgm:pt>
    <dgm:pt modelId="{25F233B5-23D8-42FD-AA7C-6DD16E32BE67}" type="parTrans" cxnId="{E197C331-0084-4074-A6BC-9D1176985D3D}">
      <dgm:prSet/>
      <dgm:spPr/>
      <dgm:t>
        <a:bodyPr/>
        <a:lstStyle/>
        <a:p>
          <a:endParaRPr lang="en-GB" sz="1100">
            <a:solidFill>
              <a:schemeClr val="accent1">
                <a:lumMod val="60000"/>
                <a:lumOff val="40000"/>
              </a:schemeClr>
            </a:solidFill>
            <a:latin typeface="+mn-lt"/>
          </a:endParaRPr>
        </a:p>
      </dgm:t>
    </dgm:pt>
    <dgm:pt modelId="{04A96EF8-0A56-4050-936A-D42DD29CE692}" type="sibTrans" cxnId="{E197C331-0084-4074-A6BC-9D1176985D3D}">
      <dgm:prSet/>
      <dgm:spPr/>
      <dgm:t>
        <a:bodyPr/>
        <a:lstStyle/>
        <a:p>
          <a:endParaRPr lang="en-GB" sz="1100">
            <a:solidFill>
              <a:schemeClr val="accent1">
                <a:lumMod val="60000"/>
                <a:lumOff val="40000"/>
              </a:schemeClr>
            </a:solidFill>
            <a:latin typeface="+mn-lt"/>
          </a:endParaRPr>
        </a:p>
      </dgm:t>
    </dgm:pt>
    <dgm:pt modelId="{AF81E439-9DBE-482F-9A4E-BAA63E91DCC0}">
      <dgm:prSet custT="1"/>
      <dgm:spPr/>
      <dgm:t>
        <a:bodyPr/>
        <a:lstStyle/>
        <a:p>
          <a:r>
            <a:rPr lang="en-GB" sz="1100">
              <a:solidFill>
                <a:schemeClr val="bg1"/>
              </a:solidFill>
              <a:latin typeface="+mn-lt"/>
            </a:rPr>
            <a:t>Oral Health Prevention</a:t>
          </a:r>
        </a:p>
      </dgm:t>
    </dgm:pt>
    <dgm:pt modelId="{C49BB7A4-0D87-4C72-8E69-25876D990F2D}" type="parTrans" cxnId="{847B2336-F9A1-456C-BBA7-D0D1D46954F8}">
      <dgm:prSet/>
      <dgm:spPr/>
      <dgm:t>
        <a:bodyPr/>
        <a:lstStyle/>
        <a:p>
          <a:endParaRPr lang="en-GB" sz="1100">
            <a:solidFill>
              <a:schemeClr val="accent1">
                <a:lumMod val="60000"/>
                <a:lumOff val="40000"/>
              </a:schemeClr>
            </a:solidFill>
            <a:latin typeface="+mn-lt"/>
          </a:endParaRPr>
        </a:p>
      </dgm:t>
    </dgm:pt>
    <dgm:pt modelId="{23DD3FFA-0E67-4883-B759-970E1F9B28E1}" type="sibTrans" cxnId="{847B2336-F9A1-456C-BBA7-D0D1D46954F8}">
      <dgm:prSet/>
      <dgm:spPr/>
      <dgm:t>
        <a:bodyPr/>
        <a:lstStyle/>
        <a:p>
          <a:endParaRPr lang="en-GB" sz="1100">
            <a:solidFill>
              <a:schemeClr val="accent1">
                <a:lumMod val="60000"/>
                <a:lumOff val="40000"/>
              </a:schemeClr>
            </a:solidFill>
            <a:latin typeface="+mn-lt"/>
          </a:endParaRPr>
        </a:p>
      </dgm:t>
    </dgm:pt>
    <dgm:pt modelId="{AE5112E6-0B52-4B01-B28D-5D6BB77F0211}">
      <dgm:prSet custT="1"/>
      <dgm:spPr/>
      <dgm:t>
        <a:bodyPr/>
        <a:lstStyle/>
        <a:p>
          <a:r>
            <a:rPr lang="en-GB" sz="1100">
              <a:solidFill>
                <a:srgbClr val="0070C0"/>
              </a:solidFill>
              <a:latin typeface="+mn-lt"/>
            </a:rPr>
            <a:t>Children and Young People </a:t>
          </a:r>
        </a:p>
      </dgm:t>
    </dgm:pt>
    <dgm:pt modelId="{83B7FA46-442B-4422-AF95-FD44D321D3A5}" type="parTrans" cxnId="{0762B755-3905-4621-B75E-EFD4706B7F42}">
      <dgm:prSet/>
      <dgm:spPr/>
      <dgm:t>
        <a:bodyPr/>
        <a:lstStyle/>
        <a:p>
          <a:endParaRPr lang="en-GB" sz="1100">
            <a:solidFill>
              <a:schemeClr val="accent1">
                <a:lumMod val="60000"/>
                <a:lumOff val="40000"/>
              </a:schemeClr>
            </a:solidFill>
            <a:latin typeface="+mn-lt"/>
          </a:endParaRPr>
        </a:p>
      </dgm:t>
    </dgm:pt>
    <dgm:pt modelId="{A93DB901-DAED-4E8C-9CEA-5C0FB5028A2B}" type="sibTrans" cxnId="{0762B755-3905-4621-B75E-EFD4706B7F42}">
      <dgm:prSet/>
      <dgm:spPr/>
      <dgm:t>
        <a:bodyPr/>
        <a:lstStyle/>
        <a:p>
          <a:endParaRPr lang="en-GB" sz="1100">
            <a:solidFill>
              <a:schemeClr val="accent1">
                <a:lumMod val="60000"/>
                <a:lumOff val="40000"/>
              </a:schemeClr>
            </a:solidFill>
            <a:latin typeface="+mn-lt"/>
          </a:endParaRPr>
        </a:p>
      </dgm:t>
    </dgm:pt>
    <dgm:pt modelId="{753248F8-BCC8-4419-B90B-812381EFF22B}">
      <dgm:prSet custT="1"/>
      <dgm:spPr/>
      <dgm:t>
        <a:bodyPr/>
        <a:lstStyle/>
        <a:p>
          <a:r>
            <a:rPr lang="en-GB" sz="1100">
              <a:solidFill>
                <a:srgbClr val="0070C0"/>
              </a:solidFill>
              <a:latin typeface="+mn-lt"/>
            </a:rPr>
            <a:t>Health Inequalities</a:t>
          </a:r>
        </a:p>
      </dgm:t>
    </dgm:pt>
    <dgm:pt modelId="{281056FE-7A2E-42F2-87FD-30D508209740}" type="parTrans" cxnId="{CAA1BB13-57B3-4A65-B1F6-E3D4E734D96D}">
      <dgm:prSet/>
      <dgm:spPr/>
      <dgm:t>
        <a:bodyPr/>
        <a:lstStyle/>
        <a:p>
          <a:endParaRPr lang="en-GB" sz="1100">
            <a:solidFill>
              <a:schemeClr val="accent1">
                <a:lumMod val="60000"/>
                <a:lumOff val="40000"/>
              </a:schemeClr>
            </a:solidFill>
            <a:latin typeface="+mn-lt"/>
          </a:endParaRPr>
        </a:p>
      </dgm:t>
    </dgm:pt>
    <dgm:pt modelId="{B92AC98D-C0FA-4941-91CE-C0AD21DD1311}" type="sibTrans" cxnId="{CAA1BB13-57B3-4A65-B1F6-E3D4E734D96D}">
      <dgm:prSet/>
      <dgm:spPr/>
      <dgm:t>
        <a:bodyPr/>
        <a:lstStyle/>
        <a:p>
          <a:endParaRPr lang="en-GB" sz="1100">
            <a:solidFill>
              <a:schemeClr val="accent1">
                <a:lumMod val="60000"/>
                <a:lumOff val="40000"/>
              </a:schemeClr>
            </a:solidFill>
            <a:latin typeface="+mn-lt"/>
          </a:endParaRPr>
        </a:p>
      </dgm:t>
    </dgm:pt>
    <dgm:pt modelId="{6BDB9C9A-9112-48F1-850E-ED2FDB9151F0}">
      <dgm:prSet custT="1"/>
      <dgm:spPr/>
      <dgm:t>
        <a:bodyPr/>
        <a:lstStyle/>
        <a:p>
          <a:r>
            <a:rPr lang="en-GB" sz="1100">
              <a:solidFill>
                <a:srgbClr val="0070C0"/>
              </a:solidFill>
              <a:latin typeface="+mn-lt"/>
            </a:rPr>
            <a:t>Special Care Dental Services</a:t>
          </a:r>
        </a:p>
      </dgm:t>
    </dgm:pt>
    <dgm:pt modelId="{20BFF9E0-D70A-48D7-8267-38E1199A2C00}" type="parTrans" cxnId="{317ED7D1-F6D7-4736-B4A7-EF10C1A92C16}">
      <dgm:prSet/>
      <dgm:spPr/>
      <dgm:t>
        <a:bodyPr/>
        <a:lstStyle/>
        <a:p>
          <a:endParaRPr lang="en-GB" sz="1100">
            <a:solidFill>
              <a:schemeClr val="accent1">
                <a:lumMod val="60000"/>
                <a:lumOff val="40000"/>
              </a:schemeClr>
            </a:solidFill>
            <a:latin typeface="+mn-lt"/>
          </a:endParaRPr>
        </a:p>
      </dgm:t>
    </dgm:pt>
    <dgm:pt modelId="{CB557092-539A-4E1E-8B91-6F9B2C153F42}" type="sibTrans" cxnId="{317ED7D1-F6D7-4736-B4A7-EF10C1A92C16}">
      <dgm:prSet/>
      <dgm:spPr/>
      <dgm:t>
        <a:bodyPr/>
        <a:lstStyle/>
        <a:p>
          <a:endParaRPr lang="en-GB" sz="1100">
            <a:solidFill>
              <a:schemeClr val="accent1">
                <a:lumMod val="60000"/>
                <a:lumOff val="40000"/>
              </a:schemeClr>
            </a:solidFill>
            <a:latin typeface="+mn-lt"/>
          </a:endParaRPr>
        </a:p>
      </dgm:t>
    </dgm:pt>
    <dgm:pt modelId="{4F338087-A697-4BF0-B455-9CF30EEDBE1D}">
      <dgm:prSet custT="1"/>
      <dgm:spPr/>
      <dgm:t>
        <a:bodyPr/>
        <a:lstStyle/>
        <a:p>
          <a:r>
            <a:rPr lang="en-GB" sz="1100">
              <a:solidFill>
                <a:srgbClr val="0070C0"/>
              </a:solidFill>
              <a:latin typeface="+mn-lt"/>
            </a:rPr>
            <a:t>General Access</a:t>
          </a:r>
        </a:p>
      </dgm:t>
    </dgm:pt>
    <dgm:pt modelId="{2D282745-21F0-4EDE-A7C9-3766C9FD94B4}" type="parTrans" cxnId="{DDA7DA57-EC6A-4700-B402-83CCC9C84E44}">
      <dgm:prSet/>
      <dgm:spPr/>
      <dgm:t>
        <a:bodyPr/>
        <a:lstStyle/>
        <a:p>
          <a:endParaRPr lang="en-GB" sz="1100">
            <a:solidFill>
              <a:schemeClr val="accent1">
                <a:lumMod val="60000"/>
                <a:lumOff val="40000"/>
              </a:schemeClr>
            </a:solidFill>
            <a:latin typeface="+mn-lt"/>
          </a:endParaRPr>
        </a:p>
      </dgm:t>
    </dgm:pt>
    <dgm:pt modelId="{9E66B93D-F7FD-4662-B638-60CEAD725217}" type="sibTrans" cxnId="{DDA7DA57-EC6A-4700-B402-83CCC9C84E44}">
      <dgm:prSet/>
      <dgm:spPr/>
      <dgm:t>
        <a:bodyPr/>
        <a:lstStyle/>
        <a:p>
          <a:endParaRPr lang="en-GB" sz="1100">
            <a:solidFill>
              <a:schemeClr val="accent1">
                <a:lumMod val="60000"/>
                <a:lumOff val="40000"/>
              </a:schemeClr>
            </a:solidFill>
            <a:latin typeface="+mn-lt"/>
          </a:endParaRPr>
        </a:p>
      </dgm:t>
    </dgm:pt>
    <dgm:pt modelId="{574747B7-727E-430F-9363-8A0335DCED8C}">
      <dgm:prSet custT="1"/>
      <dgm:spPr/>
      <dgm:t>
        <a:bodyPr/>
        <a:lstStyle/>
        <a:p>
          <a:r>
            <a:rPr lang="en-GB" sz="1100">
              <a:solidFill>
                <a:srgbClr val="0070C0"/>
              </a:solidFill>
              <a:latin typeface="+mn-lt"/>
            </a:rPr>
            <a:t>Children and Young People</a:t>
          </a:r>
        </a:p>
      </dgm:t>
    </dgm:pt>
    <dgm:pt modelId="{67FD153E-DFA7-442C-A754-7C30D3D6B538}" type="parTrans" cxnId="{F65FEA7F-F3DC-4499-881F-A02F9186C35E}">
      <dgm:prSet/>
      <dgm:spPr/>
      <dgm:t>
        <a:bodyPr/>
        <a:lstStyle/>
        <a:p>
          <a:endParaRPr lang="en-GB" sz="1100">
            <a:solidFill>
              <a:schemeClr val="accent1">
                <a:lumMod val="60000"/>
                <a:lumOff val="40000"/>
              </a:schemeClr>
            </a:solidFill>
            <a:latin typeface="+mn-lt"/>
          </a:endParaRPr>
        </a:p>
      </dgm:t>
    </dgm:pt>
    <dgm:pt modelId="{92EC619C-E280-4F26-86E1-1DEBE3AE9B2C}" type="sibTrans" cxnId="{F65FEA7F-F3DC-4499-881F-A02F9186C35E}">
      <dgm:prSet/>
      <dgm:spPr/>
      <dgm:t>
        <a:bodyPr/>
        <a:lstStyle/>
        <a:p>
          <a:endParaRPr lang="en-GB" sz="1100">
            <a:solidFill>
              <a:schemeClr val="accent1">
                <a:lumMod val="60000"/>
                <a:lumOff val="40000"/>
              </a:schemeClr>
            </a:solidFill>
            <a:latin typeface="+mn-lt"/>
          </a:endParaRPr>
        </a:p>
      </dgm:t>
    </dgm:pt>
    <dgm:pt modelId="{D040B16C-E588-4E02-A5F7-A3D2122D2C88}">
      <dgm:prSet custT="1"/>
      <dgm:spPr/>
      <dgm:t>
        <a:bodyPr/>
        <a:lstStyle/>
        <a:p>
          <a:r>
            <a:rPr lang="en-GB" sz="1100">
              <a:solidFill>
                <a:srgbClr val="0070C0"/>
              </a:solidFill>
              <a:latin typeface="+mn-lt"/>
            </a:rPr>
            <a:t>Care Homes</a:t>
          </a:r>
        </a:p>
      </dgm:t>
    </dgm:pt>
    <dgm:pt modelId="{944E9BBF-4D72-43FD-B796-58D447B08015}" type="parTrans" cxnId="{7017EE53-1643-44D3-BA54-F6B252D4568C}">
      <dgm:prSet/>
      <dgm:spPr/>
      <dgm:t>
        <a:bodyPr/>
        <a:lstStyle/>
        <a:p>
          <a:endParaRPr lang="en-GB" sz="1100">
            <a:solidFill>
              <a:schemeClr val="accent1">
                <a:lumMod val="60000"/>
                <a:lumOff val="40000"/>
              </a:schemeClr>
            </a:solidFill>
            <a:latin typeface="+mn-lt"/>
          </a:endParaRPr>
        </a:p>
      </dgm:t>
    </dgm:pt>
    <dgm:pt modelId="{DCA9B592-441B-4322-B7D2-0B7842E1CC29}" type="sibTrans" cxnId="{7017EE53-1643-44D3-BA54-F6B252D4568C}">
      <dgm:prSet/>
      <dgm:spPr/>
      <dgm:t>
        <a:bodyPr/>
        <a:lstStyle/>
        <a:p>
          <a:endParaRPr lang="en-GB" sz="1100">
            <a:solidFill>
              <a:schemeClr val="accent1">
                <a:lumMod val="60000"/>
                <a:lumOff val="40000"/>
              </a:schemeClr>
            </a:solidFill>
            <a:latin typeface="+mn-lt"/>
          </a:endParaRPr>
        </a:p>
      </dgm:t>
    </dgm:pt>
    <dgm:pt modelId="{0A74FA15-C36B-4DE2-BCC9-8BA83BB46FEE}">
      <dgm:prSet custT="1"/>
      <dgm:spPr/>
      <dgm:t>
        <a:bodyPr/>
        <a:lstStyle/>
        <a:p>
          <a:r>
            <a:rPr lang="en-GB" sz="1100">
              <a:solidFill>
                <a:srgbClr val="0070C0"/>
              </a:solidFill>
              <a:latin typeface="+mn-lt"/>
            </a:rPr>
            <a:t>Health Inclusion</a:t>
          </a:r>
        </a:p>
      </dgm:t>
    </dgm:pt>
    <dgm:pt modelId="{31D545D4-2D33-4E71-8436-13346CB9BF0B}" type="parTrans" cxnId="{6DD9D993-0678-40D2-AFFD-79944750F619}">
      <dgm:prSet/>
      <dgm:spPr/>
      <dgm:t>
        <a:bodyPr/>
        <a:lstStyle/>
        <a:p>
          <a:endParaRPr lang="en-GB" sz="1100">
            <a:solidFill>
              <a:schemeClr val="accent1">
                <a:lumMod val="60000"/>
                <a:lumOff val="40000"/>
              </a:schemeClr>
            </a:solidFill>
            <a:latin typeface="+mn-lt"/>
          </a:endParaRPr>
        </a:p>
      </dgm:t>
    </dgm:pt>
    <dgm:pt modelId="{C6B605D6-5867-4795-A639-4CD02D2EBEA1}" type="sibTrans" cxnId="{6DD9D993-0678-40D2-AFFD-79944750F619}">
      <dgm:prSet/>
      <dgm:spPr/>
      <dgm:t>
        <a:bodyPr/>
        <a:lstStyle/>
        <a:p>
          <a:endParaRPr lang="en-GB" sz="1100">
            <a:solidFill>
              <a:schemeClr val="accent1">
                <a:lumMod val="60000"/>
                <a:lumOff val="40000"/>
              </a:schemeClr>
            </a:solidFill>
            <a:latin typeface="+mn-lt"/>
          </a:endParaRPr>
        </a:p>
      </dgm:t>
    </dgm:pt>
    <dgm:pt modelId="{5A0B963E-9D06-406E-B5C7-B211EBE61DDC}">
      <dgm:prSet custT="1"/>
      <dgm:spPr/>
      <dgm:t>
        <a:bodyPr/>
        <a:lstStyle/>
        <a:p>
          <a:r>
            <a:rPr lang="en-GB" sz="1100">
              <a:solidFill>
                <a:srgbClr val="0070C0"/>
              </a:solidFill>
            </a:rPr>
            <a:t>Rural and coastal communities</a:t>
          </a:r>
        </a:p>
      </dgm:t>
    </dgm:pt>
    <dgm:pt modelId="{C448560F-6D27-46B2-84F0-F36D5B0503FB}" type="parTrans" cxnId="{58A64C9C-F124-404F-AF4D-02C577E408CE}">
      <dgm:prSet/>
      <dgm:spPr/>
      <dgm:t>
        <a:bodyPr/>
        <a:lstStyle/>
        <a:p>
          <a:endParaRPr lang="en-GB"/>
        </a:p>
      </dgm:t>
    </dgm:pt>
    <dgm:pt modelId="{F1D73643-E4DE-48AA-8A34-6CECDD6EE29B}" type="sibTrans" cxnId="{58A64C9C-F124-404F-AF4D-02C577E408CE}">
      <dgm:prSet/>
      <dgm:spPr/>
      <dgm:t>
        <a:bodyPr/>
        <a:lstStyle/>
        <a:p>
          <a:endParaRPr lang="en-GB"/>
        </a:p>
      </dgm:t>
    </dgm:pt>
    <dgm:pt modelId="{53BDD9ED-DF12-48A2-9E2D-06AC05CCA7C5}">
      <dgm:prSet custT="1"/>
      <dgm:spPr/>
      <dgm:t>
        <a:bodyPr/>
        <a:lstStyle/>
        <a:p>
          <a:r>
            <a:rPr lang="en-GB" sz="1100">
              <a:solidFill>
                <a:srgbClr val="0070C0"/>
              </a:solidFill>
            </a:rPr>
            <a:t>Role of Clinical Fellows</a:t>
          </a:r>
        </a:p>
      </dgm:t>
    </dgm:pt>
    <dgm:pt modelId="{9BDAF791-0FD5-4577-B6C6-D4AE496C6437}" type="parTrans" cxnId="{2B322BEF-378E-474F-BBA4-3829234156F8}">
      <dgm:prSet/>
      <dgm:spPr/>
      <dgm:t>
        <a:bodyPr/>
        <a:lstStyle/>
        <a:p>
          <a:endParaRPr lang="en-GB"/>
        </a:p>
      </dgm:t>
    </dgm:pt>
    <dgm:pt modelId="{AC1BB52D-8B39-4D70-AA28-31A61F81406C}" type="sibTrans" cxnId="{2B322BEF-378E-474F-BBA4-3829234156F8}">
      <dgm:prSet/>
      <dgm:spPr/>
      <dgm:t>
        <a:bodyPr/>
        <a:lstStyle/>
        <a:p>
          <a:endParaRPr lang="en-GB"/>
        </a:p>
      </dgm:t>
    </dgm:pt>
    <dgm:pt modelId="{B74B5520-2FBC-4762-A7B6-54CE74E196BF}">
      <dgm:prSet custT="1"/>
      <dgm:spPr/>
      <dgm:t>
        <a:bodyPr/>
        <a:lstStyle/>
        <a:p>
          <a:r>
            <a:rPr lang="en-GB" sz="1100">
              <a:solidFill>
                <a:srgbClr val="0070C0"/>
              </a:solidFill>
            </a:rPr>
            <a:t>Orthodontic Services </a:t>
          </a:r>
        </a:p>
      </dgm:t>
    </dgm:pt>
    <dgm:pt modelId="{5CA20B09-D1C7-465E-939E-64D9C15781C8}" type="parTrans" cxnId="{0964A59A-5281-4553-AB0B-1284720A14C8}">
      <dgm:prSet/>
      <dgm:spPr/>
      <dgm:t>
        <a:bodyPr/>
        <a:lstStyle/>
        <a:p>
          <a:endParaRPr lang="en-GB"/>
        </a:p>
      </dgm:t>
    </dgm:pt>
    <dgm:pt modelId="{0136DB41-9C72-4DE0-B9AA-B1B11FBA8CFB}" type="sibTrans" cxnId="{0964A59A-5281-4553-AB0B-1284720A14C8}">
      <dgm:prSet/>
      <dgm:spPr/>
      <dgm:t>
        <a:bodyPr/>
        <a:lstStyle/>
        <a:p>
          <a:endParaRPr lang="en-GB"/>
        </a:p>
      </dgm:t>
    </dgm:pt>
    <dgm:pt modelId="{403DB220-ED12-4FE3-B7EF-E6499A7D57EE}">
      <dgm:prSet custT="1"/>
      <dgm:spPr/>
      <dgm:t>
        <a:bodyPr/>
        <a:lstStyle/>
        <a:p>
          <a:r>
            <a:rPr lang="en-GB" sz="1100">
              <a:solidFill>
                <a:srgbClr val="0070C0"/>
              </a:solidFill>
            </a:rPr>
            <a:t>Trauma</a:t>
          </a:r>
        </a:p>
      </dgm:t>
    </dgm:pt>
    <dgm:pt modelId="{53B64A02-D883-42B7-A3FC-A5AD6565149F}" type="parTrans" cxnId="{D0D5FAC8-A522-43A2-894D-5CA910FA8E86}">
      <dgm:prSet/>
      <dgm:spPr/>
      <dgm:t>
        <a:bodyPr/>
        <a:lstStyle/>
        <a:p>
          <a:endParaRPr lang="en-GB"/>
        </a:p>
      </dgm:t>
    </dgm:pt>
    <dgm:pt modelId="{E04213B4-69AD-4B51-9CA5-4BD760CCE3DE}" type="sibTrans" cxnId="{D0D5FAC8-A522-43A2-894D-5CA910FA8E86}">
      <dgm:prSet/>
      <dgm:spPr/>
      <dgm:t>
        <a:bodyPr/>
        <a:lstStyle/>
        <a:p>
          <a:endParaRPr lang="en-GB"/>
        </a:p>
      </dgm:t>
    </dgm:pt>
    <dgm:pt modelId="{6D66DC4D-C6BA-4725-A53E-08173965148E}">
      <dgm:prSet custT="1"/>
      <dgm:spPr/>
      <dgm:t>
        <a:bodyPr/>
        <a:lstStyle/>
        <a:p>
          <a:r>
            <a:rPr lang="en-GB" sz="1050">
              <a:solidFill>
                <a:srgbClr val="0070C0"/>
              </a:solidFill>
            </a:rPr>
            <a:t>Fellowships</a:t>
          </a:r>
        </a:p>
      </dgm:t>
    </dgm:pt>
    <dgm:pt modelId="{9833E81C-AC08-487D-85C8-7010A5AFAE99}" type="parTrans" cxnId="{7D0248D3-211D-488A-99B8-F159D3E37D92}">
      <dgm:prSet/>
      <dgm:spPr/>
      <dgm:t>
        <a:bodyPr/>
        <a:lstStyle/>
        <a:p>
          <a:endParaRPr lang="en-GB"/>
        </a:p>
      </dgm:t>
    </dgm:pt>
    <dgm:pt modelId="{9A2C9527-7AF4-448F-A80A-D961C75DEA91}" type="sibTrans" cxnId="{7D0248D3-211D-488A-99B8-F159D3E37D92}">
      <dgm:prSet/>
      <dgm:spPr/>
      <dgm:t>
        <a:bodyPr/>
        <a:lstStyle/>
        <a:p>
          <a:endParaRPr lang="en-GB"/>
        </a:p>
      </dgm:t>
    </dgm:pt>
    <dgm:pt modelId="{5813485F-E3DF-4572-9543-F3728E00EA3C}">
      <dgm:prSet custT="1"/>
      <dgm:spPr/>
      <dgm:t>
        <a:bodyPr/>
        <a:lstStyle/>
        <a:p>
          <a:r>
            <a:rPr lang="en-GB" sz="1100" b="0">
              <a:solidFill>
                <a:srgbClr val="0070C0"/>
              </a:solidFill>
              <a:latin typeface="+mn-lt"/>
              <a:ea typeface="ADLaM Display" panose="02010000000000000000" pitchFamily="2" charset="0"/>
              <a:cs typeface="ADLaM Display" panose="02010000000000000000" pitchFamily="2" charset="0"/>
            </a:rPr>
            <a:t>Partnerships with Higher Education Institutes &amp; colleges</a:t>
          </a:r>
        </a:p>
      </dgm:t>
    </dgm:pt>
    <dgm:pt modelId="{302AAB5F-0EF7-4D2D-9F8F-63624D537701}" type="parTrans" cxnId="{578125C0-43D0-4667-8B26-887026919CA8}">
      <dgm:prSet/>
      <dgm:spPr/>
      <dgm:t>
        <a:bodyPr/>
        <a:lstStyle/>
        <a:p>
          <a:endParaRPr lang="en-GB"/>
        </a:p>
      </dgm:t>
    </dgm:pt>
    <dgm:pt modelId="{7F3F228A-6D8D-4D02-8F24-949305465D05}" type="sibTrans" cxnId="{578125C0-43D0-4667-8B26-887026919CA8}">
      <dgm:prSet/>
      <dgm:spPr/>
      <dgm:t>
        <a:bodyPr/>
        <a:lstStyle/>
        <a:p>
          <a:endParaRPr lang="en-GB"/>
        </a:p>
      </dgm:t>
    </dgm:pt>
    <dgm:pt modelId="{66B8478C-39FD-4C46-8E95-6DBE4C14B3D4}">
      <dgm:prSet custT="1"/>
      <dgm:spPr/>
      <dgm:t>
        <a:bodyPr/>
        <a:lstStyle/>
        <a:p>
          <a:r>
            <a:rPr lang="en-GB" sz="1100">
              <a:solidFill>
                <a:srgbClr val="0070C0"/>
              </a:solidFill>
            </a:rPr>
            <a:t>People living with Learning Disabilities &amp; Autism</a:t>
          </a:r>
        </a:p>
      </dgm:t>
    </dgm:pt>
    <dgm:pt modelId="{4ADCF36F-9B5D-4FBB-B06C-51B85C819793}" type="parTrans" cxnId="{6012A612-4C04-4F1E-871E-A36452F7F2B8}">
      <dgm:prSet/>
      <dgm:spPr/>
      <dgm:t>
        <a:bodyPr/>
        <a:lstStyle/>
        <a:p>
          <a:endParaRPr lang="en-GB"/>
        </a:p>
      </dgm:t>
    </dgm:pt>
    <dgm:pt modelId="{37F63D43-4C07-4153-9210-600A5D15977F}" type="sibTrans" cxnId="{6012A612-4C04-4F1E-871E-A36452F7F2B8}">
      <dgm:prSet/>
      <dgm:spPr/>
      <dgm:t>
        <a:bodyPr/>
        <a:lstStyle/>
        <a:p>
          <a:endParaRPr lang="en-GB"/>
        </a:p>
      </dgm:t>
    </dgm:pt>
    <dgm:pt modelId="{5AE8306F-3167-4494-A9DF-BBD95994DF1B}">
      <dgm:prSet custT="1"/>
      <dgm:spPr/>
      <dgm:t>
        <a:bodyPr/>
        <a:lstStyle/>
        <a:p>
          <a:r>
            <a:rPr lang="en-GB" sz="1100">
              <a:solidFill>
                <a:srgbClr val="0070C0"/>
              </a:solidFill>
            </a:rPr>
            <a:t>Children and adolescent-  responsive treatment with complex care</a:t>
          </a:r>
        </a:p>
      </dgm:t>
    </dgm:pt>
    <dgm:pt modelId="{AD304F2E-94C1-4AF2-9509-1B2C57EF9F6D}" type="parTrans" cxnId="{00E54791-B6A1-40FB-81A0-BA72ABF27127}">
      <dgm:prSet/>
      <dgm:spPr/>
      <dgm:t>
        <a:bodyPr/>
        <a:lstStyle/>
        <a:p>
          <a:endParaRPr lang="en-GB"/>
        </a:p>
      </dgm:t>
    </dgm:pt>
    <dgm:pt modelId="{BF8C84AB-D594-47B5-BFCF-AD163CDF72EE}" type="sibTrans" cxnId="{00E54791-B6A1-40FB-81A0-BA72ABF27127}">
      <dgm:prSet/>
      <dgm:spPr/>
      <dgm:t>
        <a:bodyPr/>
        <a:lstStyle/>
        <a:p>
          <a:endParaRPr lang="en-GB"/>
        </a:p>
      </dgm:t>
    </dgm:pt>
    <dgm:pt modelId="{7F751CAF-AB8E-4F6F-AF5B-ED574FFB3BCC}">
      <dgm:prSet custT="1"/>
      <dgm:spPr/>
      <dgm:t>
        <a:bodyPr/>
        <a:lstStyle/>
        <a:p>
          <a:r>
            <a:rPr lang="en-GB" sz="1100">
              <a:solidFill>
                <a:srgbClr val="0070C0"/>
              </a:solidFill>
            </a:rPr>
            <a:t>TMJ services</a:t>
          </a:r>
        </a:p>
      </dgm:t>
    </dgm:pt>
    <dgm:pt modelId="{A6787335-008A-44BF-99E9-7800EA117259}" type="parTrans" cxnId="{A08C2CE3-44E3-4A71-8542-F22DFFCD2F5E}">
      <dgm:prSet/>
      <dgm:spPr/>
      <dgm:t>
        <a:bodyPr/>
        <a:lstStyle/>
        <a:p>
          <a:endParaRPr lang="en-GB"/>
        </a:p>
      </dgm:t>
    </dgm:pt>
    <dgm:pt modelId="{0B5915DF-F233-4731-B5E6-5BE4112A6240}" type="sibTrans" cxnId="{A08C2CE3-44E3-4A71-8542-F22DFFCD2F5E}">
      <dgm:prSet/>
      <dgm:spPr/>
      <dgm:t>
        <a:bodyPr/>
        <a:lstStyle/>
        <a:p>
          <a:endParaRPr lang="en-GB"/>
        </a:p>
      </dgm:t>
    </dgm:pt>
    <dgm:pt modelId="{0090869C-1DE9-41E8-AFCA-361277F14A23}">
      <dgm:prSet custT="1"/>
      <dgm:spPr/>
      <dgm:t>
        <a:bodyPr/>
        <a:lstStyle/>
        <a:p>
          <a:r>
            <a:rPr lang="en-GB" sz="1050">
              <a:solidFill>
                <a:srgbClr val="0070C0"/>
              </a:solidFill>
            </a:rPr>
            <a:t>Quality Improvement for providers and their teams</a:t>
          </a:r>
        </a:p>
      </dgm:t>
    </dgm:pt>
    <dgm:pt modelId="{7A7A3AAC-6779-4D7E-8549-519A24286E82}" type="parTrans" cxnId="{FD99A133-856C-454B-AD5F-BEE791611834}">
      <dgm:prSet/>
      <dgm:spPr/>
      <dgm:t>
        <a:bodyPr/>
        <a:lstStyle/>
        <a:p>
          <a:endParaRPr lang="en-GB"/>
        </a:p>
      </dgm:t>
    </dgm:pt>
    <dgm:pt modelId="{02E34B8F-26E3-4655-B3BD-1DBB903E5B17}" type="sibTrans" cxnId="{FD99A133-856C-454B-AD5F-BEE791611834}">
      <dgm:prSet/>
      <dgm:spPr/>
      <dgm:t>
        <a:bodyPr/>
        <a:lstStyle/>
        <a:p>
          <a:endParaRPr lang="en-GB"/>
        </a:p>
      </dgm:t>
    </dgm:pt>
    <dgm:pt modelId="{201FFC68-B370-42F2-9797-FE2B6C752836}">
      <dgm:prSet custT="1">
        <dgm:style>
          <a:lnRef idx="2">
            <a:schemeClr val="accent5"/>
          </a:lnRef>
          <a:fillRef idx="1">
            <a:schemeClr val="lt1"/>
          </a:fillRef>
          <a:effectRef idx="0">
            <a:schemeClr val="accent5"/>
          </a:effectRef>
          <a:fontRef idx="minor">
            <a:schemeClr val="dk1"/>
          </a:fontRef>
        </dgm:style>
      </dgm:prSet>
      <dgm:spPr/>
      <dgm:t>
        <a:bodyPr/>
        <a:lstStyle/>
        <a:p>
          <a:r>
            <a:rPr lang="en-GB" sz="1100">
              <a:solidFill>
                <a:srgbClr val="0070C0"/>
              </a:solidFill>
            </a:rPr>
            <a:t>Integration of oral health with non-dental professionals</a:t>
          </a:r>
        </a:p>
      </dgm:t>
    </dgm:pt>
    <dgm:pt modelId="{3ADC3A06-F6F1-4F66-A06C-59A3195408F2}" type="parTrans" cxnId="{DB9F7CDC-021E-469D-BBF0-8E7D1ED7C4B9}">
      <dgm:prSet/>
      <dgm:spPr/>
      <dgm:t>
        <a:bodyPr/>
        <a:lstStyle/>
        <a:p>
          <a:endParaRPr lang="en-GB"/>
        </a:p>
      </dgm:t>
    </dgm:pt>
    <dgm:pt modelId="{2CC968A6-FAB3-478A-B835-5B9546CEEB7D}" type="sibTrans" cxnId="{DB9F7CDC-021E-469D-BBF0-8E7D1ED7C4B9}">
      <dgm:prSet/>
      <dgm:spPr/>
      <dgm:t>
        <a:bodyPr/>
        <a:lstStyle/>
        <a:p>
          <a:endParaRPr lang="en-GB"/>
        </a:p>
      </dgm:t>
    </dgm:pt>
    <dgm:pt modelId="{6717BC66-40A3-4312-8DF6-83D23ED4F031}">
      <dgm:prSet/>
      <dgm:spPr/>
      <dgm:t>
        <a:bodyPr/>
        <a:lstStyle/>
        <a:p>
          <a:r>
            <a:rPr lang="en-GB">
              <a:solidFill>
                <a:srgbClr val="0070C0"/>
              </a:solidFill>
            </a:rPr>
            <a:t>Integration of oral health with non-dental professionals</a:t>
          </a:r>
        </a:p>
      </dgm:t>
    </dgm:pt>
    <dgm:pt modelId="{D5835AF7-A359-49AC-BD18-486180A10552}" type="parTrans" cxnId="{8AE40757-7537-4921-84D0-0049EEB1D631}">
      <dgm:prSet/>
      <dgm:spPr/>
      <dgm:t>
        <a:bodyPr/>
        <a:lstStyle/>
        <a:p>
          <a:endParaRPr lang="en-GB"/>
        </a:p>
      </dgm:t>
    </dgm:pt>
    <dgm:pt modelId="{F1E0AC93-01F7-47F7-B575-2CF9913674FE}" type="sibTrans" cxnId="{8AE40757-7537-4921-84D0-0049EEB1D631}">
      <dgm:prSet/>
      <dgm:spPr/>
      <dgm:t>
        <a:bodyPr/>
        <a:lstStyle/>
        <a:p>
          <a:endParaRPr lang="en-GB"/>
        </a:p>
      </dgm:t>
    </dgm:pt>
    <dgm:pt modelId="{7BFCD9D1-FA74-4CC6-A284-174803B599C9}">
      <dgm:prSet custT="1"/>
      <dgm:spPr/>
      <dgm:t>
        <a:bodyPr/>
        <a:lstStyle/>
        <a:p>
          <a:r>
            <a:rPr lang="en-GB" sz="1100">
              <a:solidFill>
                <a:srgbClr val="0070C0"/>
              </a:solidFill>
            </a:rPr>
            <a:t>LDCs and local dental profession</a:t>
          </a:r>
        </a:p>
      </dgm:t>
    </dgm:pt>
    <dgm:pt modelId="{ED576713-D876-45A8-AA31-E3BDB7404EEA}" type="parTrans" cxnId="{1012C444-8DA5-42BC-9BE1-B34121911CA6}">
      <dgm:prSet/>
      <dgm:spPr/>
      <dgm:t>
        <a:bodyPr/>
        <a:lstStyle/>
        <a:p>
          <a:endParaRPr lang="en-GB"/>
        </a:p>
      </dgm:t>
    </dgm:pt>
    <dgm:pt modelId="{4112DED5-65E9-4652-A747-C94EC6EB1656}" type="sibTrans" cxnId="{1012C444-8DA5-42BC-9BE1-B34121911CA6}">
      <dgm:prSet/>
      <dgm:spPr/>
      <dgm:t>
        <a:bodyPr/>
        <a:lstStyle/>
        <a:p>
          <a:endParaRPr lang="en-GB"/>
        </a:p>
      </dgm:t>
    </dgm:pt>
    <dgm:pt modelId="{DE3A3FCF-E676-4547-A738-0EDC74A3EE8C}">
      <dgm:prSet custT="1"/>
      <dgm:spPr/>
      <dgm:t>
        <a:bodyPr/>
        <a:lstStyle/>
        <a:p>
          <a:r>
            <a:rPr lang="en-GB" sz="1100">
              <a:solidFill>
                <a:srgbClr val="0070C0"/>
              </a:solidFill>
            </a:rPr>
            <a:t>Pathway for medical needs patients</a:t>
          </a:r>
        </a:p>
      </dgm:t>
    </dgm:pt>
    <dgm:pt modelId="{6D350D4B-0AA4-4AEF-9B2A-6C2CCC056351}" type="parTrans" cxnId="{DC313394-9E3A-4EE7-A35F-E4F4C0033285}">
      <dgm:prSet/>
      <dgm:spPr/>
      <dgm:t>
        <a:bodyPr/>
        <a:lstStyle/>
        <a:p>
          <a:endParaRPr lang="en-GB"/>
        </a:p>
      </dgm:t>
    </dgm:pt>
    <dgm:pt modelId="{6BE8F07A-7347-4FD2-8ECA-151EBA28B643}" type="sibTrans" cxnId="{DC313394-9E3A-4EE7-A35F-E4F4C0033285}">
      <dgm:prSet/>
      <dgm:spPr/>
      <dgm:t>
        <a:bodyPr/>
        <a:lstStyle/>
        <a:p>
          <a:endParaRPr lang="en-GB"/>
        </a:p>
      </dgm:t>
    </dgm:pt>
    <dgm:pt modelId="{5EB18F0F-F30F-4059-AB73-CF028F567D8B}">
      <dgm:prSet custT="1"/>
      <dgm:spPr/>
      <dgm:t>
        <a:bodyPr/>
        <a:lstStyle/>
        <a:p>
          <a:r>
            <a:rPr lang="en-GB" sz="1100">
              <a:solidFill>
                <a:srgbClr val="0070C0"/>
              </a:solidFill>
            </a:rPr>
            <a:t>Access for whole population </a:t>
          </a:r>
        </a:p>
      </dgm:t>
    </dgm:pt>
    <dgm:pt modelId="{7D9277AA-D379-4B6F-A648-CCCED515900D}" type="parTrans" cxnId="{D854A1D7-F11E-4D71-BC2D-E233CE01EDCD}">
      <dgm:prSet/>
      <dgm:spPr/>
      <dgm:t>
        <a:bodyPr/>
        <a:lstStyle/>
        <a:p>
          <a:endParaRPr lang="en-GB"/>
        </a:p>
      </dgm:t>
    </dgm:pt>
    <dgm:pt modelId="{6333B6E9-7C34-40FA-A7BD-ED6456CB1B10}" type="sibTrans" cxnId="{D854A1D7-F11E-4D71-BC2D-E233CE01EDCD}">
      <dgm:prSet/>
      <dgm:spPr/>
      <dgm:t>
        <a:bodyPr/>
        <a:lstStyle/>
        <a:p>
          <a:endParaRPr lang="en-GB"/>
        </a:p>
      </dgm:t>
    </dgm:pt>
    <dgm:pt modelId="{85A2E761-D4BE-4C06-A01E-AC64F0A2749B}" type="pres">
      <dgm:prSet presAssocID="{D6C6FB8B-0D8F-4C2B-86A4-CCC9EEDE62AE}" presName="diagram" presStyleCnt="0">
        <dgm:presLayoutVars>
          <dgm:chPref val="1"/>
          <dgm:dir/>
          <dgm:animOne val="branch"/>
          <dgm:animLvl val="lvl"/>
          <dgm:resizeHandles/>
        </dgm:presLayoutVars>
      </dgm:prSet>
      <dgm:spPr/>
    </dgm:pt>
    <dgm:pt modelId="{F270AF0C-ED5E-4261-AD13-0984BCBCB0EE}" type="pres">
      <dgm:prSet presAssocID="{DC8C4017-674B-43A1-8483-1618F50FB876}" presName="root" presStyleCnt="0"/>
      <dgm:spPr/>
    </dgm:pt>
    <dgm:pt modelId="{9A10C77E-A2BC-426E-B9C0-6A052DDC091D}" type="pres">
      <dgm:prSet presAssocID="{DC8C4017-674B-43A1-8483-1618F50FB876}" presName="rootComposite" presStyleCnt="0"/>
      <dgm:spPr/>
    </dgm:pt>
    <dgm:pt modelId="{619A5FFA-CB93-48E6-9062-65E002A0C864}" type="pres">
      <dgm:prSet presAssocID="{DC8C4017-674B-43A1-8483-1618F50FB876}" presName="rootText" presStyleLbl="node1" presStyleIdx="0" presStyleCnt="7"/>
      <dgm:spPr/>
    </dgm:pt>
    <dgm:pt modelId="{42E644FF-372F-421E-A79E-FB4A8B1B8F12}" type="pres">
      <dgm:prSet presAssocID="{DC8C4017-674B-43A1-8483-1618F50FB876}" presName="rootConnector" presStyleLbl="node1" presStyleIdx="0" presStyleCnt="7"/>
      <dgm:spPr/>
    </dgm:pt>
    <dgm:pt modelId="{B7A263A0-CF76-4CFD-9E62-E765DC511324}" type="pres">
      <dgm:prSet presAssocID="{DC8C4017-674B-43A1-8483-1618F50FB876}" presName="childShape" presStyleCnt="0"/>
      <dgm:spPr/>
    </dgm:pt>
    <dgm:pt modelId="{356BCD53-3B7F-487C-8499-0D54EA1A8AB1}" type="pres">
      <dgm:prSet presAssocID="{83B7FA46-442B-4422-AF95-FD44D321D3A5}" presName="Name13" presStyleLbl="parChTrans1D2" presStyleIdx="0" presStyleCnt="36"/>
      <dgm:spPr/>
    </dgm:pt>
    <dgm:pt modelId="{811C3D18-B01E-49C0-B278-A0F6461B1D7D}" type="pres">
      <dgm:prSet presAssocID="{AE5112E6-0B52-4B01-B28D-5D6BB77F0211}" presName="childText" presStyleLbl="bgAcc1" presStyleIdx="0" presStyleCnt="36">
        <dgm:presLayoutVars>
          <dgm:bulletEnabled val="1"/>
        </dgm:presLayoutVars>
      </dgm:prSet>
      <dgm:spPr/>
    </dgm:pt>
    <dgm:pt modelId="{B772B771-C928-4B05-ADAA-BF2AC632FF6F}" type="pres">
      <dgm:prSet presAssocID="{281056FE-7A2E-42F2-87FD-30D508209740}" presName="Name13" presStyleLbl="parChTrans1D2" presStyleIdx="1" presStyleCnt="36"/>
      <dgm:spPr/>
    </dgm:pt>
    <dgm:pt modelId="{CD9AECA0-940A-4469-BF3A-E4BDD9360A18}" type="pres">
      <dgm:prSet presAssocID="{753248F8-BCC8-4419-B90B-812381EFF22B}" presName="childText" presStyleLbl="bgAcc1" presStyleIdx="1" presStyleCnt="36" custLinFactNeighborX="2376" custLinFactNeighborY="870">
        <dgm:presLayoutVars>
          <dgm:bulletEnabled val="1"/>
        </dgm:presLayoutVars>
      </dgm:prSet>
      <dgm:spPr/>
    </dgm:pt>
    <dgm:pt modelId="{567B1053-8124-45BD-AFB2-C42C434F73A2}" type="pres">
      <dgm:prSet presAssocID="{20BFF9E0-D70A-48D7-8267-38E1199A2C00}" presName="Name13" presStyleLbl="parChTrans1D2" presStyleIdx="2" presStyleCnt="36"/>
      <dgm:spPr/>
    </dgm:pt>
    <dgm:pt modelId="{B741184F-C550-49C1-8827-D1DAF73C39DE}" type="pres">
      <dgm:prSet presAssocID="{6BDB9C9A-9112-48F1-850E-ED2FDB9151F0}" presName="childText" presStyleLbl="bgAcc1" presStyleIdx="2" presStyleCnt="36">
        <dgm:presLayoutVars>
          <dgm:bulletEnabled val="1"/>
        </dgm:presLayoutVars>
      </dgm:prSet>
      <dgm:spPr/>
    </dgm:pt>
    <dgm:pt modelId="{987D7127-EC57-4D81-80C5-E78B55FC4015}" type="pres">
      <dgm:prSet presAssocID="{2D282745-21F0-4EDE-A7C9-3766C9FD94B4}" presName="Name13" presStyleLbl="parChTrans1D2" presStyleIdx="3" presStyleCnt="36"/>
      <dgm:spPr/>
    </dgm:pt>
    <dgm:pt modelId="{B16D013C-8C8F-41E5-B595-E6B2041C5F16}" type="pres">
      <dgm:prSet presAssocID="{4F338087-A697-4BF0-B455-9CF30EEDBE1D}" presName="childText" presStyleLbl="bgAcc1" presStyleIdx="3" presStyleCnt="36">
        <dgm:presLayoutVars>
          <dgm:bulletEnabled val="1"/>
        </dgm:presLayoutVars>
      </dgm:prSet>
      <dgm:spPr/>
    </dgm:pt>
    <dgm:pt modelId="{261B07ED-7B4A-4BB3-8647-B0A48D54DA48}" type="pres">
      <dgm:prSet presAssocID="{5CA20B09-D1C7-465E-939E-64D9C15781C8}" presName="Name13" presStyleLbl="parChTrans1D2" presStyleIdx="4" presStyleCnt="36"/>
      <dgm:spPr/>
    </dgm:pt>
    <dgm:pt modelId="{DF1343AF-DC0E-43FF-894D-3D663F3EB157}" type="pres">
      <dgm:prSet presAssocID="{B74B5520-2FBC-4762-A7B6-54CE74E196BF}" presName="childText" presStyleLbl="bgAcc1" presStyleIdx="4" presStyleCnt="36">
        <dgm:presLayoutVars>
          <dgm:bulletEnabled val="1"/>
        </dgm:presLayoutVars>
      </dgm:prSet>
      <dgm:spPr/>
    </dgm:pt>
    <dgm:pt modelId="{1AF4AC6C-E6CC-4BF0-8570-EED4DB2D183B}" type="pres">
      <dgm:prSet presAssocID="{6D350D4B-0AA4-4AEF-9B2A-6C2CCC056351}" presName="Name13" presStyleLbl="parChTrans1D2" presStyleIdx="5" presStyleCnt="36"/>
      <dgm:spPr/>
    </dgm:pt>
    <dgm:pt modelId="{FD80F9FD-46B9-4081-AEF4-C141266391B4}" type="pres">
      <dgm:prSet presAssocID="{DE3A3FCF-E676-4547-A738-0EDC74A3EE8C}" presName="childText" presStyleLbl="bgAcc1" presStyleIdx="5" presStyleCnt="36">
        <dgm:presLayoutVars>
          <dgm:bulletEnabled val="1"/>
        </dgm:presLayoutVars>
      </dgm:prSet>
      <dgm:spPr/>
    </dgm:pt>
    <dgm:pt modelId="{DC5BB762-6C70-43F5-9D26-468389064FD3}" type="pres">
      <dgm:prSet presAssocID="{AF81E439-9DBE-482F-9A4E-BAA63E91DCC0}" presName="root" presStyleCnt="0"/>
      <dgm:spPr/>
    </dgm:pt>
    <dgm:pt modelId="{73E3B333-8827-4CD8-8B63-E78C36EF5686}" type="pres">
      <dgm:prSet presAssocID="{AF81E439-9DBE-482F-9A4E-BAA63E91DCC0}" presName="rootComposite" presStyleCnt="0"/>
      <dgm:spPr/>
    </dgm:pt>
    <dgm:pt modelId="{19CC9C69-0EA9-4346-AD35-EFA1589BA059}" type="pres">
      <dgm:prSet presAssocID="{AF81E439-9DBE-482F-9A4E-BAA63E91DCC0}" presName="rootText" presStyleLbl="node1" presStyleIdx="1" presStyleCnt="7" custLinFactNeighborY="-3802"/>
      <dgm:spPr/>
    </dgm:pt>
    <dgm:pt modelId="{274E3C4F-1F3F-4BF3-8AF0-10C793F89BF3}" type="pres">
      <dgm:prSet presAssocID="{AF81E439-9DBE-482F-9A4E-BAA63E91DCC0}" presName="rootConnector" presStyleLbl="node1" presStyleIdx="1" presStyleCnt="7"/>
      <dgm:spPr/>
    </dgm:pt>
    <dgm:pt modelId="{7DEC66F4-5978-41D2-B9F7-1BBD16F35EDB}" type="pres">
      <dgm:prSet presAssocID="{AF81E439-9DBE-482F-9A4E-BAA63E91DCC0}" presName="childShape" presStyleCnt="0"/>
      <dgm:spPr/>
    </dgm:pt>
    <dgm:pt modelId="{B8218567-6686-4CF3-B127-8B5720183CF0}" type="pres">
      <dgm:prSet presAssocID="{67FD153E-DFA7-442C-A754-7C30D3D6B538}" presName="Name13" presStyleLbl="parChTrans1D2" presStyleIdx="6" presStyleCnt="36"/>
      <dgm:spPr/>
    </dgm:pt>
    <dgm:pt modelId="{9F1966F4-B331-4B14-9856-76E5042DE6AB}" type="pres">
      <dgm:prSet presAssocID="{574747B7-727E-430F-9363-8A0335DCED8C}" presName="childText" presStyleLbl="bgAcc1" presStyleIdx="6" presStyleCnt="36">
        <dgm:presLayoutVars>
          <dgm:bulletEnabled val="1"/>
        </dgm:presLayoutVars>
      </dgm:prSet>
      <dgm:spPr/>
    </dgm:pt>
    <dgm:pt modelId="{281B430C-3754-4F6E-800B-17AF5FD1A98F}" type="pres">
      <dgm:prSet presAssocID="{944E9BBF-4D72-43FD-B796-58D447B08015}" presName="Name13" presStyleLbl="parChTrans1D2" presStyleIdx="7" presStyleCnt="36"/>
      <dgm:spPr/>
    </dgm:pt>
    <dgm:pt modelId="{6274B27C-7364-4CC4-8D78-D821C7E58870}" type="pres">
      <dgm:prSet presAssocID="{D040B16C-E588-4E02-A5F7-A3D2122D2C88}" presName="childText" presStyleLbl="bgAcc1" presStyleIdx="7" presStyleCnt="36">
        <dgm:presLayoutVars>
          <dgm:bulletEnabled val="1"/>
        </dgm:presLayoutVars>
      </dgm:prSet>
      <dgm:spPr/>
    </dgm:pt>
    <dgm:pt modelId="{310BA3AE-2B98-4914-AB7B-26D353C85F25}" type="pres">
      <dgm:prSet presAssocID="{31D545D4-2D33-4E71-8436-13346CB9BF0B}" presName="Name13" presStyleLbl="parChTrans1D2" presStyleIdx="8" presStyleCnt="36"/>
      <dgm:spPr/>
    </dgm:pt>
    <dgm:pt modelId="{A30A6893-7FCC-4F17-9F32-36F4CC12AD45}" type="pres">
      <dgm:prSet presAssocID="{0A74FA15-C36B-4DE2-BCC9-8BA83BB46FEE}" presName="childText" presStyleLbl="bgAcc1" presStyleIdx="8" presStyleCnt="36" custLinFactNeighborX="2376" custLinFactNeighborY="-5195">
        <dgm:presLayoutVars>
          <dgm:bulletEnabled val="1"/>
        </dgm:presLayoutVars>
      </dgm:prSet>
      <dgm:spPr/>
    </dgm:pt>
    <dgm:pt modelId="{96B2DBA6-3670-4171-B880-FE56FE3BFD48}" type="pres">
      <dgm:prSet presAssocID="{C448560F-6D27-46B2-84F0-F36D5B0503FB}" presName="Name13" presStyleLbl="parChTrans1D2" presStyleIdx="9" presStyleCnt="36"/>
      <dgm:spPr/>
    </dgm:pt>
    <dgm:pt modelId="{B88B97AD-0A33-4CEC-8111-28DDC12B0477}" type="pres">
      <dgm:prSet presAssocID="{5A0B963E-9D06-406E-B5C7-B211EBE61DDC}" presName="childText" presStyleLbl="bgAcc1" presStyleIdx="9" presStyleCnt="36">
        <dgm:presLayoutVars>
          <dgm:bulletEnabled val="1"/>
        </dgm:presLayoutVars>
      </dgm:prSet>
      <dgm:spPr/>
    </dgm:pt>
    <dgm:pt modelId="{4E32CC6B-2F38-4024-AE2D-5499001D4D5C}" type="pres">
      <dgm:prSet presAssocID="{7D9277AA-D379-4B6F-A648-CCCED515900D}" presName="Name13" presStyleLbl="parChTrans1D2" presStyleIdx="10" presStyleCnt="36"/>
      <dgm:spPr/>
    </dgm:pt>
    <dgm:pt modelId="{69B11DF2-5BFB-47A1-9845-FDD85E7C0661}" type="pres">
      <dgm:prSet presAssocID="{5EB18F0F-F30F-4059-AB73-CF028F567D8B}" presName="childText" presStyleLbl="bgAcc1" presStyleIdx="10" presStyleCnt="36">
        <dgm:presLayoutVars>
          <dgm:bulletEnabled val="1"/>
        </dgm:presLayoutVars>
      </dgm:prSet>
      <dgm:spPr/>
    </dgm:pt>
    <dgm:pt modelId="{B3D114F2-FDD6-44C2-B088-BFD2F1AF547A}" type="pres">
      <dgm:prSet presAssocID="{1AB06ECC-B866-4E0D-97BF-8E536C43BA31}" presName="root" presStyleCnt="0"/>
      <dgm:spPr/>
    </dgm:pt>
    <dgm:pt modelId="{81D4AA8A-2024-4C65-8D2A-2ED97FF6B691}" type="pres">
      <dgm:prSet presAssocID="{1AB06ECC-B866-4E0D-97BF-8E536C43BA31}" presName="rootComposite" presStyleCnt="0"/>
      <dgm:spPr/>
    </dgm:pt>
    <dgm:pt modelId="{4D3B5802-4986-418E-B46D-16C2CD141DDD}" type="pres">
      <dgm:prSet presAssocID="{1AB06ECC-B866-4E0D-97BF-8E536C43BA31}" presName="rootText" presStyleLbl="node1" presStyleIdx="2" presStyleCnt="7"/>
      <dgm:spPr/>
    </dgm:pt>
    <dgm:pt modelId="{4C725E77-35CB-45D0-87BA-381DEAC832A2}" type="pres">
      <dgm:prSet presAssocID="{1AB06ECC-B866-4E0D-97BF-8E536C43BA31}" presName="rootConnector" presStyleLbl="node1" presStyleIdx="2" presStyleCnt="7"/>
      <dgm:spPr/>
    </dgm:pt>
    <dgm:pt modelId="{A9AE2FF4-ACA1-4706-890A-76694D94B0FF}" type="pres">
      <dgm:prSet presAssocID="{1AB06ECC-B866-4E0D-97BF-8E536C43BA31}" presName="childShape" presStyleCnt="0"/>
      <dgm:spPr/>
    </dgm:pt>
    <dgm:pt modelId="{77B78064-0521-4731-B03C-07EFAF9BB84A}" type="pres">
      <dgm:prSet presAssocID="{6E3255FE-9DEB-49B7-85C3-0AFB66E48D11}" presName="Name13" presStyleLbl="parChTrans1D2" presStyleIdx="11" presStyleCnt="36"/>
      <dgm:spPr/>
    </dgm:pt>
    <dgm:pt modelId="{AC319E84-4D18-4F30-B314-D1DC736949B7}" type="pres">
      <dgm:prSet presAssocID="{90D0E67F-37C0-46F1-B073-7294DA3C9BA7}" presName="childText" presStyleLbl="bgAcc1" presStyleIdx="11" presStyleCnt="36">
        <dgm:presLayoutVars>
          <dgm:bulletEnabled val="1"/>
        </dgm:presLayoutVars>
      </dgm:prSet>
      <dgm:spPr/>
    </dgm:pt>
    <dgm:pt modelId="{2D4DE710-8518-4AE9-82F6-01127D7CC979}" type="pres">
      <dgm:prSet presAssocID="{25F233B5-23D8-42FD-AA7C-6DD16E32BE67}" presName="Name13" presStyleLbl="parChTrans1D2" presStyleIdx="12" presStyleCnt="36"/>
      <dgm:spPr/>
    </dgm:pt>
    <dgm:pt modelId="{FBB0075B-5ED7-4612-A267-B9C6F13267CE}" type="pres">
      <dgm:prSet presAssocID="{EC7B430F-03DF-4855-8C3E-569A7B98A40D}" presName="childText" presStyleLbl="bgAcc1" presStyleIdx="12" presStyleCnt="36" custLinFactNeighborX="2256" custLinFactNeighborY="4656">
        <dgm:presLayoutVars>
          <dgm:bulletEnabled val="1"/>
        </dgm:presLayoutVars>
      </dgm:prSet>
      <dgm:spPr/>
    </dgm:pt>
    <dgm:pt modelId="{6C981C65-9362-463E-B8FE-96BB36E40CC3}" type="pres">
      <dgm:prSet presAssocID="{A6787335-008A-44BF-99E9-7800EA117259}" presName="Name13" presStyleLbl="parChTrans1D2" presStyleIdx="13" presStyleCnt="36"/>
      <dgm:spPr/>
    </dgm:pt>
    <dgm:pt modelId="{F28DAC4D-D242-4A81-9915-DE765BF727B7}" type="pres">
      <dgm:prSet presAssocID="{7F751CAF-AB8E-4F6F-AF5B-ED574FFB3BCC}" presName="childText" presStyleLbl="bgAcc1" presStyleIdx="13" presStyleCnt="36">
        <dgm:presLayoutVars>
          <dgm:bulletEnabled val="1"/>
        </dgm:presLayoutVars>
      </dgm:prSet>
      <dgm:spPr/>
    </dgm:pt>
    <dgm:pt modelId="{7CEDEA0B-BA4D-4873-879D-019612382617}" type="pres">
      <dgm:prSet presAssocID="{0374361B-ECA5-41BB-A9A0-5377F394482E}" presName="root" presStyleCnt="0"/>
      <dgm:spPr/>
    </dgm:pt>
    <dgm:pt modelId="{530C89E1-88D0-4A4C-BBCB-D395C9B4AAD1}" type="pres">
      <dgm:prSet presAssocID="{0374361B-ECA5-41BB-A9A0-5377F394482E}" presName="rootComposite" presStyleCnt="0"/>
      <dgm:spPr/>
    </dgm:pt>
    <dgm:pt modelId="{AD070797-CB8D-4546-9D61-983A4D924B60}" type="pres">
      <dgm:prSet presAssocID="{0374361B-ECA5-41BB-A9A0-5377F394482E}" presName="rootText" presStyleLbl="node1" presStyleIdx="3" presStyleCnt="7" custLinFactNeighborX="0" custLinFactNeighborY="-877"/>
      <dgm:spPr/>
    </dgm:pt>
    <dgm:pt modelId="{150D23C3-B591-4C05-8115-DD199CC580C5}" type="pres">
      <dgm:prSet presAssocID="{0374361B-ECA5-41BB-A9A0-5377F394482E}" presName="rootConnector" presStyleLbl="node1" presStyleIdx="3" presStyleCnt="7"/>
      <dgm:spPr/>
    </dgm:pt>
    <dgm:pt modelId="{31D6E02D-1D63-451C-B4E9-9697294F1778}" type="pres">
      <dgm:prSet presAssocID="{0374361B-ECA5-41BB-A9A0-5377F394482E}" presName="childShape" presStyleCnt="0"/>
      <dgm:spPr/>
    </dgm:pt>
    <dgm:pt modelId="{3622C0E0-CC50-44FB-8B26-31F1766E2369}" type="pres">
      <dgm:prSet presAssocID="{8C04D39A-8422-4198-BAFB-96C265F78A02}" presName="Name13" presStyleLbl="parChTrans1D2" presStyleIdx="14" presStyleCnt="36"/>
      <dgm:spPr/>
    </dgm:pt>
    <dgm:pt modelId="{9F2D6FEB-82BC-4300-8B05-F06F6E039F8A}" type="pres">
      <dgm:prSet presAssocID="{6B1B7841-B242-4957-9D9B-A6FCD9B40D7C}" presName="childText" presStyleLbl="bgAcc1" presStyleIdx="14" presStyleCnt="36" custScaleY="60646">
        <dgm:presLayoutVars>
          <dgm:bulletEnabled val="1"/>
        </dgm:presLayoutVars>
      </dgm:prSet>
      <dgm:spPr/>
    </dgm:pt>
    <dgm:pt modelId="{BB6F7F94-2DBC-4607-B6AA-830A7B547BBC}" type="pres">
      <dgm:prSet presAssocID="{92A204FA-B1C0-49DE-8F0C-4235B922314A}" presName="Name13" presStyleLbl="parChTrans1D2" presStyleIdx="15" presStyleCnt="36"/>
      <dgm:spPr/>
    </dgm:pt>
    <dgm:pt modelId="{830A4002-B26E-4462-A279-2010861B5DE7}" type="pres">
      <dgm:prSet presAssocID="{C2649AC0-76B4-4687-9A7F-F10217E2DF80}" presName="childText" presStyleLbl="bgAcc1" presStyleIdx="15" presStyleCnt="36" custScaleY="54324" custLinFactNeighborX="2921" custLinFactNeighborY="870">
        <dgm:presLayoutVars>
          <dgm:bulletEnabled val="1"/>
        </dgm:presLayoutVars>
      </dgm:prSet>
      <dgm:spPr/>
    </dgm:pt>
    <dgm:pt modelId="{39D0C213-447A-4840-942E-D1EAECD6F4E2}" type="pres">
      <dgm:prSet presAssocID="{684D8B8E-2525-48E6-B074-6DA65EF480CB}" presName="Name13" presStyleLbl="parChTrans1D2" presStyleIdx="16" presStyleCnt="36"/>
      <dgm:spPr/>
    </dgm:pt>
    <dgm:pt modelId="{53CC0D60-1C57-4EC0-BB36-02F843701BD4}" type="pres">
      <dgm:prSet presAssocID="{12C86EF1-384D-4461-BDD7-9FACEC1F9B51}" presName="childText" presStyleLbl="bgAcc1" presStyleIdx="16" presStyleCnt="36" custScaleY="58369" custLinFactNeighborX="5807" custLinFactNeighborY="1756">
        <dgm:presLayoutVars>
          <dgm:bulletEnabled val="1"/>
        </dgm:presLayoutVars>
      </dgm:prSet>
      <dgm:spPr/>
    </dgm:pt>
    <dgm:pt modelId="{EC2753AC-4D04-454C-9133-A0B242669F82}" type="pres">
      <dgm:prSet presAssocID="{CFCD92F6-7C25-475F-A996-D09E3AC0BFB2}" presName="Name13" presStyleLbl="parChTrans1D2" presStyleIdx="17" presStyleCnt="36"/>
      <dgm:spPr/>
    </dgm:pt>
    <dgm:pt modelId="{0DCDFA8B-6B39-4E89-A266-28AF1BBD2F58}" type="pres">
      <dgm:prSet presAssocID="{873BABC8-2F58-4206-878A-828A909C2A99}" presName="childText" presStyleLbl="bgAcc1" presStyleIdx="17" presStyleCnt="36" custScaleY="42248" custLinFactNeighborX="3363" custLinFactNeighborY="5069">
        <dgm:presLayoutVars>
          <dgm:bulletEnabled val="1"/>
        </dgm:presLayoutVars>
      </dgm:prSet>
      <dgm:spPr/>
    </dgm:pt>
    <dgm:pt modelId="{504717B6-CEA6-4EA6-AA3F-B67136D340D1}" type="pres">
      <dgm:prSet presAssocID="{53B64A02-D883-42B7-A3FC-A5AD6565149F}" presName="Name13" presStyleLbl="parChTrans1D2" presStyleIdx="18" presStyleCnt="36"/>
      <dgm:spPr/>
    </dgm:pt>
    <dgm:pt modelId="{DE1BB12F-6FD6-4CBC-B821-53ECEF53F513}" type="pres">
      <dgm:prSet presAssocID="{403DB220-ED12-4FE3-B7EF-E6499A7D57EE}" presName="childText" presStyleLbl="bgAcc1" presStyleIdx="18" presStyleCnt="36" custScaleX="100000" custScaleY="47522" custLinFactNeighborX="2397">
        <dgm:presLayoutVars>
          <dgm:bulletEnabled val="1"/>
        </dgm:presLayoutVars>
      </dgm:prSet>
      <dgm:spPr/>
    </dgm:pt>
    <dgm:pt modelId="{8B5F59D6-C01E-401B-80F3-F9805DE82D80}" type="pres">
      <dgm:prSet presAssocID="{644C0742-CA84-45BD-9B02-29D27FA783C4}" presName="root" presStyleCnt="0"/>
      <dgm:spPr/>
    </dgm:pt>
    <dgm:pt modelId="{D602B4C5-5B6C-4639-945E-4087869E7BCE}" type="pres">
      <dgm:prSet presAssocID="{644C0742-CA84-45BD-9B02-29D27FA783C4}" presName="rootComposite" presStyleCnt="0"/>
      <dgm:spPr/>
    </dgm:pt>
    <dgm:pt modelId="{16768086-B33C-493C-B88D-F98A92855672}" type="pres">
      <dgm:prSet presAssocID="{644C0742-CA84-45BD-9B02-29D27FA783C4}" presName="rootText" presStyleLbl="node1" presStyleIdx="4" presStyleCnt="7"/>
      <dgm:spPr/>
    </dgm:pt>
    <dgm:pt modelId="{750DF08B-55D9-4F1D-8677-71CE80F04CF2}" type="pres">
      <dgm:prSet presAssocID="{644C0742-CA84-45BD-9B02-29D27FA783C4}" presName="rootConnector" presStyleLbl="node1" presStyleIdx="4" presStyleCnt="7"/>
      <dgm:spPr/>
    </dgm:pt>
    <dgm:pt modelId="{8924EB26-2358-410B-B79A-90FFFBDCD4B9}" type="pres">
      <dgm:prSet presAssocID="{644C0742-CA84-45BD-9B02-29D27FA783C4}" presName="childShape" presStyleCnt="0"/>
      <dgm:spPr/>
    </dgm:pt>
    <dgm:pt modelId="{16A75346-1C2F-4E9D-B384-7FB4B78165BB}" type="pres">
      <dgm:prSet presAssocID="{001EF1A2-603A-466A-B4E9-E26ED6671296}" presName="Name13" presStyleLbl="parChTrans1D2" presStyleIdx="19" presStyleCnt="36"/>
      <dgm:spPr/>
    </dgm:pt>
    <dgm:pt modelId="{1A1E564D-6820-4785-AD53-4E72D7F6D4FE}" type="pres">
      <dgm:prSet presAssocID="{D1A74A28-15D7-404F-AAA2-2FCF546FD374}" presName="childText" presStyleLbl="bgAcc1" presStyleIdx="19" presStyleCnt="36">
        <dgm:presLayoutVars>
          <dgm:bulletEnabled val="1"/>
        </dgm:presLayoutVars>
      </dgm:prSet>
      <dgm:spPr/>
    </dgm:pt>
    <dgm:pt modelId="{BFC81519-5928-47DE-B3D4-928BC2DEC4D5}" type="pres">
      <dgm:prSet presAssocID="{F0662347-E5AC-4AE6-B683-83D8D6625A3A}" presName="Name13" presStyleLbl="parChTrans1D2" presStyleIdx="20" presStyleCnt="36"/>
      <dgm:spPr/>
    </dgm:pt>
    <dgm:pt modelId="{036F75DC-F075-4B85-94FE-4B6A275ECD52}" type="pres">
      <dgm:prSet presAssocID="{54428DBA-93E3-451C-BD87-E3560ECF0C2C}" presName="childText" presStyleLbl="bgAcc1" presStyleIdx="20" presStyleCnt="36">
        <dgm:presLayoutVars>
          <dgm:bulletEnabled val="1"/>
        </dgm:presLayoutVars>
      </dgm:prSet>
      <dgm:spPr/>
    </dgm:pt>
    <dgm:pt modelId="{BD0C064F-F81C-484D-AFBD-88B54178207D}" type="pres">
      <dgm:prSet presAssocID="{4546593A-1135-4BF3-AF3F-7A1487DA16AF}" presName="Name13" presStyleLbl="parChTrans1D2" presStyleIdx="21" presStyleCnt="36"/>
      <dgm:spPr/>
    </dgm:pt>
    <dgm:pt modelId="{CCCBB0FC-6234-4C00-8D42-7A0A5BB70483}" type="pres">
      <dgm:prSet presAssocID="{09DE5CE6-DF25-4E39-9D22-42AA0773288F}" presName="childText" presStyleLbl="bgAcc1" presStyleIdx="21" presStyleCnt="36">
        <dgm:presLayoutVars>
          <dgm:bulletEnabled val="1"/>
        </dgm:presLayoutVars>
      </dgm:prSet>
      <dgm:spPr/>
    </dgm:pt>
    <dgm:pt modelId="{A0765484-E919-431F-A4DE-C0453BC2EF2C}" type="pres">
      <dgm:prSet presAssocID="{302AAB5F-0EF7-4D2D-9F8F-63624D537701}" presName="Name13" presStyleLbl="parChTrans1D2" presStyleIdx="22" presStyleCnt="36"/>
      <dgm:spPr/>
    </dgm:pt>
    <dgm:pt modelId="{F60378C6-7620-45EF-A8DF-635195932847}" type="pres">
      <dgm:prSet presAssocID="{5813485F-E3DF-4572-9543-F3728E00EA3C}" presName="childText" presStyleLbl="bgAcc1" presStyleIdx="22" presStyleCnt="36" custScaleX="129212">
        <dgm:presLayoutVars>
          <dgm:bulletEnabled val="1"/>
        </dgm:presLayoutVars>
      </dgm:prSet>
      <dgm:spPr/>
    </dgm:pt>
    <dgm:pt modelId="{DD4399FE-BC28-4E2F-AA31-D11657AAEF71}" type="pres">
      <dgm:prSet presAssocID="{9833E81C-AC08-487D-85C8-7010A5AFAE99}" presName="Name13" presStyleLbl="parChTrans1D2" presStyleIdx="23" presStyleCnt="36"/>
      <dgm:spPr/>
    </dgm:pt>
    <dgm:pt modelId="{47BA4FA4-AAD7-4F8C-B5EC-7A6264AC2E18}" type="pres">
      <dgm:prSet presAssocID="{6D66DC4D-C6BA-4725-A53E-08173965148E}" presName="childText" presStyleLbl="bgAcc1" presStyleIdx="23" presStyleCnt="36">
        <dgm:presLayoutVars>
          <dgm:bulletEnabled val="1"/>
        </dgm:presLayoutVars>
      </dgm:prSet>
      <dgm:spPr/>
    </dgm:pt>
    <dgm:pt modelId="{FB6ECCAA-E258-465A-9FDF-AB7DAE32F6FE}" type="pres">
      <dgm:prSet presAssocID="{D5835AF7-A359-49AC-BD18-486180A10552}" presName="Name13" presStyleLbl="parChTrans1D2" presStyleIdx="24" presStyleCnt="36"/>
      <dgm:spPr/>
    </dgm:pt>
    <dgm:pt modelId="{07A29764-ECEE-473B-A1BA-776EAC7006D9}" type="pres">
      <dgm:prSet presAssocID="{6717BC66-40A3-4312-8DF6-83D23ED4F031}" presName="childText" presStyleLbl="bgAcc1" presStyleIdx="24" presStyleCnt="36">
        <dgm:presLayoutVars>
          <dgm:bulletEnabled val="1"/>
        </dgm:presLayoutVars>
      </dgm:prSet>
      <dgm:spPr/>
    </dgm:pt>
    <dgm:pt modelId="{3CF38D2E-B1F9-4995-AEFB-D0D57E3592DA}" type="pres">
      <dgm:prSet presAssocID="{AB41926B-751E-499D-A1B5-B68AC85F3A1D}" presName="root" presStyleCnt="0"/>
      <dgm:spPr/>
    </dgm:pt>
    <dgm:pt modelId="{BC393FC8-B3CB-403D-ADDC-635AE5550183}" type="pres">
      <dgm:prSet presAssocID="{AB41926B-751E-499D-A1B5-B68AC85F3A1D}" presName="rootComposite" presStyleCnt="0"/>
      <dgm:spPr/>
    </dgm:pt>
    <dgm:pt modelId="{DABAB260-C75B-4111-96E5-DD102E28CEAF}" type="pres">
      <dgm:prSet presAssocID="{AB41926B-751E-499D-A1B5-B68AC85F3A1D}" presName="rootText" presStyleLbl="node1" presStyleIdx="5" presStyleCnt="7"/>
      <dgm:spPr/>
    </dgm:pt>
    <dgm:pt modelId="{AD32A63A-E0A7-40CB-B00F-E045A8CF2133}" type="pres">
      <dgm:prSet presAssocID="{AB41926B-751E-499D-A1B5-B68AC85F3A1D}" presName="rootConnector" presStyleLbl="node1" presStyleIdx="5" presStyleCnt="7"/>
      <dgm:spPr/>
    </dgm:pt>
    <dgm:pt modelId="{29A2F4B8-C425-4301-925B-BCA8DB601191}" type="pres">
      <dgm:prSet presAssocID="{AB41926B-751E-499D-A1B5-B68AC85F3A1D}" presName="childShape" presStyleCnt="0"/>
      <dgm:spPr/>
    </dgm:pt>
    <dgm:pt modelId="{17ABB4D8-1B5B-427E-A5EB-6C5700BFF501}" type="pres">
      <dgm:prSet presAssocID="{4D36CABA-AF82-425C-B71E-4CF3F304F811}" presName="Name13" presStyleLbl="parChTrans1D2" presStyleIdx="25" presStyleCnt="36"/>
      <dgm:spPr/>
    </dgm:pt>
    <dgm:pt modelId="{F9B89009-F40E-49A9-A944-47A6EEE83C6F}" type="pres">
      <dgm:prSet presAssocID="{11CEDBEA-CF91-47AE-967B-CEF3182513D1}" presName="childText" presStyleLbl="bgAcc1" presStyleIdx="25" presStyleCnt="36" custScaleX="115656">
        <dgm:presLayoutVars>
          <dgm:bulletEnabled val="1"/>
        </dgm:presLayoutVars>
      </dgm:prSet>
      <dgm:spPr/>
    </dgm:pt>
    <dgm:pt modelId="{D1A3AD99-45D6-40F4-AFCF-0144760B1563}" type="pres">
      <dgm:prSet presAssocID="{6E84337E-8EE3-4190-827C-7F5E20AEF57A}" presName="Name13" presStyleLbl="parChTrans1D2" presStyleIdx="26" presStyleCnt="36"/>
      <dgm:spPr/>
    </dgm:pt>
    <dgm:pt modelId="{11C55566-E6EB-4C15-8246-5B880488E78E}" type="pres">
      <dgm:prSet presAssocID="{25C35D33-0EE0-44F2-9658-29DA463CC03E}" presName="childText" presStyleLbl="bgAcc1" presStyleIdx="26" presStyleCnt="36" custScaleX="115959">
        <dgm:presLayoutVars>
          <dgm:bulletEnabled val="1"/>
        </dgm:presLayoutVars>
      </dgm:prSet>
      <dgm:spPr/>
    </dgm:pt>
    <dgm:pt modelId="{338FD10D-AC22-49E1-91B7-AF6064316370}" type="pres">
      <dgm:prSet presAssocID="{686C7E0A-0858-4223-B4A5-5CF3EC1538C9}" presName="Name13" presStyleLbl="parChTrans1D2" presStyleIdx="27" presStyleCnt="36"/>
      <dgm:spPr/>
    </dgm:pt>
    <dgm:pt modelId="{989E4028-6F12-46FF-8096-9E6B68D817D7}" type="pres">
      <dgm:prSet presAssocID="{2FB32A85-D644-489C-AEA2-B6DDDE232599}" presName="childText" presStyleLbl="bgAcc1" presStyleIdx="27" presStyleCnt="36" custScaleX="115959">
        <dgm:presLayoutVars>
          <dgm:bulletEnabled val="1"/>
        </dgm:presLayoutVars>
      </dgm:prSet>
      <dgm:spPr/>
    </dgm:pt>
    <dgm:pt modelId="{B41ACF65-5EA4-433E-B047-1AAE8EB637BC}" type="pres">
      <dgm:prSet presAssocID="{4ADCF36F-9B5D-4FBB-B06C-51B85C819793}" presName="Name13" presStyleLbl="parChTrans1D2" presStyleIdx="28" presStyleCnt="36"/>
      <dgm:spPr/>
    </dgm:pt>
    <dgm:pt modelId="{299DEF93-78D3-4E44-B7B3-85D2C66723B2}" type="pres">
      <dgm:prSet presAssocID="{66B8478C-39FD-4C46-8E95-6DBE4C14B3D4}" presName="childText" presStyleLbl="bgAcc1" presStyleIdx="28" presStyleCnt="36" custScaleX="113736">
        <dgm:presLayoutVars>
          <dgm:bulletEnabled val="1"/>
        </dgm:presLayoutVars>
      </dgm:prSet>
      <dgm:spPr/>
    </dgm:pt>
    <dgm:pt modelId="{F2CF554E-99E6-4F40-81EE-7F4B04078790}" type="pres">
      <dgm:prSet presAssocID="{AD304F2E-94C1-4AF2-9509-1B2C57EF9F6D}" presName="Name13" presStyleLbl="parChTrans1D2" presStyleIdx="29" presStyleCnt="36"/>
      <dgm:spPr/>
    </dgm:pt>
    <dgm:pt modelId="{C3388DCE-6210-4A9C-960E-659F8F699CFC}" type="pres">
      <dgm:prSet presAssocID="{5AE8306F-3167-4494-A9DF-BBD95994DF1B}" presName="childText" presStyleLbl="bgAcc1" presStyleIdx="29" presStyleCnt="36" custScaleX="123322" custScaleY="136905">
        <dgm:presLayoutVars>
          <dgm:bulletEnabled val="1"/>
        </dgm:presLayoutVars>
      </dgm:prSet>
      <dgm:spPr/>
    </dgm:pt>
    <dgm:pt modelId="{9C47FEAA-384B-4A09-BB3F-4E752E4792D9}" type="pres">
      <dgm:prSet presAssocID="{7A7A3AAC-6779-4D7E-8549-519A24286E82}" presName="Name13" presStyleLbl="parChTrans1D2" presStyleIdx="30" presStyleCnt="36"/>
      <dgm:spPr/>
    </dgm:pt>
    <dgm:pt modelId="{83D0CB0E-CE90-4CE2-A147-39DACCB40256}" type="pres">
      <dgm:prSet presAssocID="{0090869C-1DE9-41E8-AFCA-361277F14A23}" presName="childText" presStyleLbl="bgAcc1" presStyleIdx="30" presStyleCnt="36" custScaleX="159233">
        <dgm:presLayoutVars>
          <dgm:bulletEnabled val="1"/>
        </dgm:presLayoutVars>
      </dgm:prSet>
      <dgm:spPr/>
    </dgm:pt>
    <dgm:pt modelId="{77027848-9BBC-4DBE-8498-98036F26C8B0}" type="pres">
      <dgm:prSet presAssocID="{8C11E2B5-3156-4ECC-96CB-2B2345B235B9}" presName="root" presStyleCnt="0"/>
      <dgm:spPr/>
    </dgm:pt>
    <dgm:pt modelId="{F2BCF331-42F5-4979-92F4-92FF832AD8B2}" type="pres">
      <dgm:prSet presAssocID="{8C11E2B5-3156-4ECC-96CB-2B2345B235B9}" presName="rootComposite" presStyleCnt="0"/>
      <dgm:spPr/>
    </dgm:pt>
    <dgm:pt modelId="{B85B9C44-D373-4A3A-A6A7-FE182B8B2FB1}" type="pres">
      <dgm:prSet presAssocID="{8C11E2B5-3156-4ECC-96CB-2B2345B235B9}" presName="rootText" presStyleLbl="node1" presStyleIdx="6" presStyleCnt="7"/>
      <dgm:spPr/>
    </dgm:pt>
    <dgm:pt modelId="{251F192F-76B0-4D13-8717-D64B44F63436}" type="pres">
      <dgm:prSet presAssocID="{8C11E2B5-3156-4ECC-96CB-2B2345B235B9}" presName="rootConnector" presStyleLbl="node1" presStyleIdx="6" presStyleCnt="7"/>
      <dgm:spPr/>
    </dgm:pt>
    <dgm:pt modelId="{EF4BCE0C-EBD1-464D-9D6E-7E53821F9D71}" type="pres">
      <dgm:prSet presAssocID="{8C11E2B5-3156-4ECC-96CB-2B2345B235B9}" presName="childShape" presStyleCnt="0"/>
      <dgm:spPr/>
    </dgm:pt>
    <dgm:pt modelId="{39CE6405-7C1E-49A4-9CA1-0F07D06EDFD9}" type="pres">
      <dgm:prSet presAssocID="{845BC1F3-1A44-4B51-8680-AE84143EA45E}" presName="Name13" presStyleLbl="parChTrans1D2" presStyleIdx="31" presStyleCnt="36"/>
      <dgm:spPr/>
    </dgm:pt>
    <dgm:pt modelId="{5094A7B0-1432-47C0-A7FE-5B3472F50AF3}" type="pres">
      <dgm:prSet presAssocID="{71D02CC3-8D2F-4152-9F7C-FAB62CFDA8DD}" presName="childText" presStyleLbl="bgAcc1" presStyleIdx="31" presStyleCnt="36" custLinFactNeighborX="5978" custLinFactNeighborY="-4219">
        <dgm:presLayoutVars>
          <dgm:bulletEnabled val="1"/>
        </dgm:presLayoutVars>
      </dgm:prSet>
      <dgm:spPr/>
    </dgm:pt>
    <dgm:pt modelId="{3ED6FE23-47A1-44AA-B887-1321D17F72F1}" type="pres">
      <dgm:prSet presAssocID="{2207DEDD-2658-45C7-95AF-1AD19632AA3D}" presName="Name13" presStyleLbl="parChTrans1D2" presStyleIdx="32" presStyleCnt="36"/>
      <dgm:spPr/>
    </dgm:pt>
    <dgm:pt modelId="{91A8E1B2-3E12-4625-865D-C27B8E25DDE6}" type="pres">
      <dgm:prSet presAssocID="{7E1E5950-86A1-4252-8208-4E8ACA35146A}" presName="childText" presStyleLbl="bgAcc1" presStyleIdx="32" presStyleCnt="36">
        <dgm:presLayoutVars>
          <dgm:bulletEnabled val="1"/>
        </dgm:presLayoutVars>
      </dgm:prSet>
      <dgm:spPr/>
    </dgm:pt>
    <dgm:pt modelId="{ADF3CE75-57C7-4738-9EA7-0460C0A68311}" type="pres">
      <dgm:prSet presAssocID="{9BDAF791-0FD5-4577-B6C6-D4AE496C6437}" presName="Name13" presStyleLbl="parChTrans1D2" presStyleIdx="33" presStyleCnt="36"/>
      <dgm:spPr/>
    </dgm:pt>
    <dgm:pt modelId="{FFB11629-042E-44D2-AA7B-B277A3031788}" type="pres">
      <dgm:prSet presAssocID="{53BDD9ED-DF12-48A2-9E2D-06AC05CCA7C5}" presName="childText" presStyleLbl="bgAcc1" presStyleIdx="33" presStyleCnt="36">
        <dgm:presLayoutVars>
          <dgm:bulletEnabled val="1"/>
        </dgm:presLayoutVars>
      </dgm:prSet>
      <dgm:spPr/>
    </dgm:pt>
    <dgm:pt modelId="{B5E33146-C1D2-4F0B-ADAB-F98CA4FB178E}" type="pres">
      <dgm:prSet presAssocID="{3ADC3A06-F6F1-4F66-A06C-59A3195408F2}" presName="Name13" presStyleLbl="parChTrans1D2" presStyleIdx="34" presStyleCnt="36"/>
      <dgm:spPr/>
    </dgm:pt>
    <dgm:pt modelId="{388DFB1B-8A0A-4587-A164-0C2D51E381F4}" type="pres">
      <dgm:prSet presAssocID="{201FFC68-B370-42F2-9797-FE2B6C752836}" presName="childText" presStyleLbl="bgAcc1" presStyleIdx="34" presStyleCnt="36" custScaleX="131686" custLinFactY="21146" custLinFactNeighborX="-6010" custLinFactNeighborY="100000">
        <dgm:presLayoutVars>
          <dgm:bulletEnabled val="1"/>
        </dgm:presLayoutVars>
      </dgm:prSet>
      <dgm:spPr/>
    </dgm:pt>
    <dgm:pt modelId="{068CEDB2-CDDF-4C98-A084-29CDC5588648}" type="pres">
      <dgm:prSet presAssocID="{ED576713-D876-45A8-AA31-E3BDB7404EEA}" presName="Name13" presStyleLbl="parChTrans1D2" presStyleIdx="35" presStyleCnt="36"/>
      <dgm:spPr/>
    </dgm:pt>
    <dgm:pt modelId="{A70B9551-C6EF-48B7-A3BC-7AE2C65D9124}" type="pres">
      <dgm:prSet presAssocID="{7BFCD9D1-FA74-4CC6-A284-174803B599C9}" presName="childText" presStyleLbl="bgAcc1" presStyleIdx="35" presStyleCnt="36" custLinFactY="-18701" custLinFactNeighborX="2997" custLinFactNeighborY="-100000">
        <dgm:presLayoutVars>
          <dgm:bulletEnabled val="1"/>
        </dgm:presLayoutVars>
      </dgm:prSet>
      <dgm:spPr/>
    </dgm:pt>
  </dgm:ptLst>
  <dgm:cxnLst>
    <dgm:cxn modelId="{EC17070A-294D-41AF-ABF0-7D6DD97B81B1}" srcId="{644C0742-CA84-45BD-9B02-29D27FA783C4}" destId="{54428DBA-93E3-451C-BD87-E3560ECF0C2C}" srcOrd="1" destOrd="0" parTransId="{F0662347-E5AC-4AE6-B683-83D8D6625A3A}" sibTransId="{8099724E-A353-446D-9A0D-1989039D8EEF}"/>
    <dgm:cxn modelId="{9659880B-EE06-480A-AA00-3B45984237BD}" type="presOf" srcId="{9833E81C-AC08-487D-85C8-7010A5AFAE99}" destId="{DD4399FE-BC28-4E2F-AA31-D11657AAEF71}" srcOrd="0" destOrd="0" presId="urn:microsoft.com/office/officeart/2005/8/layout/hierarchy3"/>
    <dgm:cxn modelId="{6012A612-4C04-4F1E-871E-A36452F7F2B8}" srcId="{AB41926B-751E-499D-A1B5-B68AC85F3A1D}" destId="{66B8478C-39FD-4C46-8E95-6DBE4C14B3D4}" srcOrd="3" destOrd="0" parTransId="{4ADCF36F-9B5D-4FBB-B06C-51B85C819793}" sibTransId="{37F63D43-4C07-4153-9210-600A5D15977F}"/>
    <dgm:cxn modelId="{66DDA413-07CE-4A77-848B-25129D25D4FB}" type="presOf" srcId="{201FFC68-B370-42F2-9797-FE2B6C752836}" destId="{388DFB1B-8A0A-4587-A164-0C2D51E381F4}" srcOrd="0" destOrd="0" presId="urn:microsoft.com/office/officeart/2005/8/layout/hierarchy3"/>
    <dgm:cxn modelId="{CAA1BB13-57B3-4A65-B1F6-E3D4E734D96D}" srcId="{DC8C4017-674B-43A1-8483-1618F50FB876}" destId="{753248F8-BCC8-4419-B90B-812381EFF22B}" srcOrd="1" destOrd="0" parTransId="{281056FE-7A2E-42F2-87FD-30D508209740}" sibTransId="{B92AC98D-C0FA-4941-91CE-C0AD21DD1311}"/>
    <dgm:cxn modelId="{B9979117-139F-44D7-8FF1-FF182E64FF38}" type="presOf" srcId="{DE3A3FCF-E676-4547-A738-0EDC74A3EE8C}" destId="{FD80F9FD-46B9-4081-AEF4-C141266391B4}" srcOrd="0" destOrd="0" presId="urn:microsoft.com/office/officeart/2005/8/layout/hierarchy3"/>
    <dgm:cxn modelId="{821DBC1A-4CEF-4C4C-85B3-A56DF7B2E54D}" type="presOf" srcId="{AD304F2E-94C1-4AF2-9509-1B2C57EF9F6D}" destId="{F2CF554E-99E6-4F40-81EE-7F4B04078790}" srcOrd="0" destOrd="0" presId="urn:microsoft.com/office/officeart/2005/8/layout/hierarchy3"/>
    <dgm:cxn modelId="{A33E1420-D95A-4F11-80A6-410ED121701A}" type="presOf" srcId="{71D02CC3-8D2F-4152-9F7C-FAB62CFDA8DD}" destId="{5094A7B0-1432-47C0-A7FE-5B3472F50AF3}" srcOrd="0" destOrd="0" presId="urn:microsoft.com/office/officeart/2005/8/layout/hierarchy3"/>
    <dgm:cxn modelId="{57BF2A22-381E-46D0-912D-BE23D3D5BAF2}" srcId="{8C11E2B5-3156-4ECC-96CB-2B2345B235B9}" destId="{7E1E5950-86A1-4252-8208-4E8ACA35146A}" srcOrd="1" destOrd="0" parTransId="{2207DEDD-2658-45C7-95AF-1AD19632AA3D}" sibTransId="{9F48AAFE-16F8-4CE2-8513-E5DBBAA34D95}"/>
    <dgm:cxn modelId="{23466722-D7D7-4236-A2F9-8436ECF24C1F}" type="presOf" srcId="{4546593A-1135-4BF3-AF3F-7A1487DA16AF}" destId="{BD0C064F-F81C-484D-AFBD-88B54178207D}" srcOrd="0" destOrd="0" presId="urn:microsoft.com/office/officeart/2005/8/layout/hierarchy3"/>
    <dgm:cxn modelId="{984CA328-EE5F-48F5-9274-B65B904E2AA0}" type="presOf" srcId="{AE5112E6-0B52-4B01-B28D-5D6BB77F0211}" destId="{811C3D18-B01E-49C0-B278-A0F6461B1D7D}" srcOrd="0" destOrd="0" presId="urn:microsoft.com/office/officeart/2005/8/layout/hierarchy3"/>
    <dgm:cxn modelId="{E5FEE428-0828-4A3F-BEBB-8D65E5E7392C}" type="presOf" srcId="{7BFCD9D1-FA74-4CC6-A284-174803B599C9}" destId="{A70B9551-C6EF-48B7-A3BC-7AE2C65D9124}" srcOrd="0" destOrd="0" presId="urn:microsoft.com/office/officeart/2005/8/layout/hierarchy3"/>
    <dgm:cxn modelId="{ECFA3F30-EA42-4E25-AA88-4222E763B84F}" type="presOf" srcId="{53BDD9ED-DF12-48A2-9E2D-06AC05CCA7C5}" destId="{FFB11629-042E-44D2-AA7B-B277A3031788}" srcOrd="0" destOrd="0" presId="urn:microsoft.com/office/officeart/2005/8/layout/hierarchy3"/>
    <dgm:cxn modelId="{E197C331-0084-4074-A6BC-9D1176985D3D}" srcId="{1AB06ECC-B866-4E0D-97BF-8E536C43BA31}" destId="{EC7B430F-03DF-4855-8C3E-569A7B98A40D}" srcOrd="1" destOrd="0" parTransId="{25F233B5-23D8-42FD-AA7C-6DD16E32BE67}" sibTransId="{04A96EF8-0A56-4050-936A-D42DD29CE692}"/>
    <dgm:cxn modelId="{2CB04832-D352-4DDA-9C4F-C6DEBBD877DD}" type="presOf" srcId="{0374361B-ECA5-41BB-A9A0-5377F394482E}" destId="{AD070797-CB8D-4546-9D61-983A4D924B60}" srcOrd="0" destOrd="0" presId="urn:microsoft.com/office/officeart/2005/8/layout/hierarchy3"/>
    <dgm:cxn modelId="{FD99A133-856C-454B-AD5F-BEE791611834}" srcId="{AB41926B-751E-499D-A1B5-B68AC85F3A1D}" destId="{0090869C-1DE9-41E8-AFCA-361277F14A23}" srcOrd="5" destOrd="0" parTransId="{7A7A3AAC-6779-4D7E-8549-519A24286E82}" sibTransId="{02E34B8F-26E3-4655-B3BD-1DBB903E5B17}"/>
    <dgm:cxn modelId="{847B2336-F9A1-456C-BBA7-D0D1D46954F8}" srcId="{D6C6FB8B-0D8F-4C2B-86A4-CCC9EEDE62AE}" destId="{AF81E439-9DBE-482F-9A4E-BAA63E91DCC0}" srcOrd="1" destOrd="0" parTransId="{C49BB7A4-0D87-4C72-8E69-25876D990F2D}" sibTransId="{23DD3FFA-0E67-4883-B759-970E1F9B28E1}"/>
    <dgm:cxn modelId="{18175E36-5091-48BD-83A3-DD48D411C470}" type="presOf" srcId="{8C04D39A-8422-4198-BAFB-96C265F78A02}" destId="{3622C0E0-CC50-44FB-8B26-31F1766E2369}" srcOrd="0" destOrd="0" presId="urn:microsoft.com/office/officeart/2005/8/layout/hierarchy3"/>
    <dgm:cxn modelId="{62C38A39-7340-480E-A130-00C390A64ADE}" type="presOf" srcId="{1AB06ECC-B866-4E0D-97BF-8E536C43BA31}" destId="{4D3B5802-4986-418E-B46D-16C2CD141DDD}" srcOrd="0" destOrd="0" presId="urn:microsoft.com/office/officeart/2005/8/layout/hierarchy3"/>
    <dgm:cxn modelId="{17C4D039-A596-4F34-A654-36E9F8568598}" type="presOf" srcId="{4ADCF36F-9B5D-4FBB-B06C-51B85C819793}" destId="{B41ACF65-5EA4-433E-B047-1AAE8EB637BC}" srcOrd="0" destOrd="0" presId="urn:microsoft.com/office/officeart/2005/8/layout/hierarchy3"/>
    <dgm:cxn modelId="{6055853A-A778-437E-8E2B-8B95ED73544D}" type="presOf" srcId="{4D36CABA-AF82-425C-B71E-4CF3F304F811}" destId="{17ABB4D8-1B5B-427E-A5EB-6C5700BFF501}" srcOrd="0" destOrd="0" presId="urn:microsoft.com/office/officeart/2005/8/layout/hierarchy3"/>
    <dgm:cxn modelId="{986B873A-17F9-42BD-9F0D-7ACC8A9A9FC2}" type="presOf" srcId="{20BFF9E0-D70A-48D7-8267-38E1199A2C00}" destId="{567B1053-8124-45BD-AFB2-C42C434F73A2}" srcOrd="0" destOrd="0" presId="urn:microsoft.com/office/officeart/2005/8/layout/hierarchy3"/>
    <dgm:cxn modelId="{53BD3D3F-CBBB-40E3-A2B2-0B6984188BF0}" type="presOf" srcId="{D6C6FB8B-0D8F-4C2B-86A4-CCC9EEDE62AE}" destId="{85A2E761-D4BE-4C06-A01E-AC64F0A2749B}" srcOrd="0" destOrd="0" presId="urn:microsoft.com/office/officeart/2005/8/layout/hierarchy3"/>
    <dgm:cxn modelId="{AE3BC840-1396-4DDC-8073-7B6468D37A01}" type="presOf" srcId="{845BC1F3-1A44-4B51-8680-AE84143EA45E}" destId="{39CE6405-7C1E-49A4-9CA1-0F07D06EDFD9}" srcOrd="0" destOrd="0" presId="urn:microsoft.com/office/officeart/2005/8/layout/hierarchy3"/>
    <dgm:cxn modelId="{77A9615C-7931-4D20-AA4F-3CEC7D951C8F}" type="presOf" srcId="{7F751CAF-AB8E-4F6F-AF5B-ED574FFB3BCC}" destId="{F28DAC4D-D242-4A81-9915-DE765BF727B7}" srcOrd="0" destOrd="0" presId="urn:microsoft.com/office/officeart/2005/8/layout/hierarchy3"/>
    <dgm:cxn modelId="{CF15185D-C800-4199-921B-76D4C774DFDB}" type="presOf" srcId="{5AE8306F-3167-4494-A9DF-BBD95994DF1B}" destId="{C3388DCE-6210-4A9C-960E-659F8F699CFC}" srcOrd="0" destOrd="0" presId="urn:microsoft.com/office/officeart/2005/8/layout/hierarchy3"/>
    <dgm:cxn modelId="{2A9FA941-BA22-47F0-BC38-AD9BEB88622E}" srcId="{0374361B-ECA5-41BB-A9A0-5377F394482E}" destId="{873BABC8-2F58-4206-878A-828A909C2A99}" srcOrd="3" destOrd="0" parTransId="{CFCD92F6-7C25-475F-A996-D09E3AC0BFB2}" sibTransId="{FEA05E7F-5390-4DEE-9B80-47F18EC9479B}"/>
    <dgm:cxn modelId="{A7F85B62-0490-4B00-A835-6CEE3BDDCE5D}" type="presOf" srcId="{C2649AC0-76B4-4687-9A7F-F10217E2DF80}" destId="{830A4002-B26E-4462-A279-2010861B5DE7}" srcOrd="0" destOrd="0" presId="urn:microsoft.com/office/officeart/2005/8/layout/hierarchy3"/>
    <dgm:cxn modelId="{105ABD43-C9DB-446B-A0F6-822694246BC9}" type="presOf" srcId="{574747B7-727E-430F-9363-8A0335DCED8C}" destId="{9F1966F4-B331-4B14-9856-76E5042DE6AB}" srcOrd="0" destOrd="0" presId="urn:microsoft.com/office/officeart/2005/8/layout/hierarchy3"/>
    <dgm:cxn modelId="{1012C444-8DA5-42BC-9BE1-B34121911CA6}" srcId="{8C11E2B5-3156-4ECC-96CB-2B2345B235B9}" destId="{7BFCD9D1-FA74-4CC6-A284-174803B599C9}" srcOrd="4" destOrd="0" parTransId="{ED576713-D876-45A8-AA31-E3BDB7404EEA}" sibTransId="{4112DED5-65E9-4652-A747-C94EC6EB1656}"/>
    <dgm:cxn modelId="{79DA2B45-FFFA-476E-9D67-F0DD768FC712}" type="presOf" srcId="{6E3255FE-9DEB-49B7-85C3-0AFB66E48D11}" destId="{77B78064-0521-4731-B03C-07EFAF9BB84A}" srcOrd="0" destOrd="0" presId="urn:microsoft.com/office/officeart/2005/8/layout/hierarchy3"/>
    <dgm:cxn modelId="{BEC38646-DF55-45D4-A984-0D44AB8C1C1E}" srcId="{8C11E2B5-3156-4ECC-96CB-2B2345B235B9}" destId="{71D02CC3-8D2F-4152-9F7C-FAB62CFDA8DD}" srcOrd="0" destOrd="0" parTransId="{845BC1F3-1A44-4B51-8680-AE84143EA45E}" sibTransId="{5E1F533F-80BD-4E0B-9FFE-0A343A52DCAB}"/>
    <dgm:cxn modelId="{7538DE66-D284-462E-B03B-8339EAB4CD7C}" srcId="{D6C6FB8B-0D8F-4C2B-86A4-CCC9EEDE62AE}" destId="{AB41926B-751E-499D-A1B5-B68AC85F3A1D}" srcOrd="5" destOrd="0" parTransId="{9B1F112C-8111-4900-A140-02BA31D964F5}" sibTransId="{2F01C587-88F7-4B53-9EB9-AE0BD0B3878B}"/>
    <dgm:cxn modelId="{6D276B6B-EA5A-44FD-A5DC-AB310FE7F9B2}" type="presOf" srcId="{944E9BBF-4D72-43FD-B796-58D447B08015}" destId="{281B430C-3754-4F6E-800B-17AF5FD1A98F}" srcOrd="0" destOrd="0" presId="urn:microsoft.com/office/officeart/2005/8/layout/hierarchy3"/>
    <dgm:cxn modelId="{45A42E6D-C42A-4BBA-9768-927901132E2F}" type="presOf" srcId="{6E84337E-8EE3-4190-827C-7F5E20AEF57A}" destId="{D1A3AD99-45D6-40F4-AFCF-0144760B1563}" srcOrd="0" destOrd="0" presId="urn:microsoft.com/office/officeart/2005/8/layout/hierarchy3"/>
    <dgm:cxn modelId="{28FD0B6E-EC3C-45F6-A24E-B77FF8257786}" type="presOf" srcId="{6D350D4B-0AA4-4AEF-9B2A-6C2CCC056351}" destId="{1AF4AC6C-E6CC-4BF0-8570-EED4DB2D183B}" srcOrd="0" destOrd="0" presId="urn:microsoft.com/office/officeart/2005/8/layout/hierarchy3"/>
    <dgm:cxn modelId="{A679D14E-A5E5-4ECE-B6A9-6C9F626EEE8C}" type="presOf" srcId="{12C86EF1-384D-4461-BDD7-9FACEC1F9B51}" destId="{53CC0D60-1C57-4EC0-BB36-02F843701BD4}" srcOrd="0" destOrd="0" presId="urn:microsoft.com/office/officeart/2005/8/layout/hierarchy3"/>
    <dgm:cxn modelId="{87966B4F-9B49-4B67-9535-BCF4FCC24E74}" srcId="{AB41926B-751E-499D-A1B5-B68AC85F3A1D}" destId="{11CEDBEA-CF91-47AE-967B-CEF3182513D1}" srcOrd="0" destOrd="0" parTransId="{4D36CABA-AF82-425C-B71E-4CF3F304F811}" sibTransId="{596131A6-12B7-4EFF-ADDA-977B230267CE}"/>
    <dgm:cxn modelId="{17716751-F40C-4956-8A51-8C3FC478434B}" type="presOf" srcId="{67FD153E-DFA7-442C-A754-7C30D3D6B538}" destId="{B8218567-6686-4CF3-B127-8B5720183CF0}" srcOrd="0" destOrd="0" presId="urn:microsoft.com/office/officeart/2005/8/layout/hierarchy3"/>
    <dgm:cxn modelId="{F97CB551-9986-4A66-B1BE-2173E525427D}" type="presOf" srcId="{2FB32A85-D644-489C-AEA2-B6DDDE232599}" destId="{989E4028-6F12-46FF-8096-9E6B68D817D7}" srcOrd="0" destOrd="0" presId="urn:microsoft.com/office/officeart/2005/8/layout/hierarchy3"/>
    <dgm:cxn modelId="{2737E873-7B53-439D-AFD1-9B63AD35635C}" type="presOf" srcId="{6BDB9C9A-9112-48F1-850E-ED2FDB9151F0}" destId="{B741184F-C550-49C1-8827-D1DAF73C39DE}" srcOrd="0" destOrd="0" presId="urn:microsoft.com/office/officeart/2005/8/layout/hierarchy3"/>
    <dgm:cxn modelId="{7017EE53-1643-44D3-BA54-F6B252D4568C}" srcId="{AF81E439-9DBE-482F-9A4E-BAA63E91DCC0}" destId="{D040B16C-E588-4E02-A5F7-A3D2122D2C88}" srcOrd="1" destOrd="0" parTransId="{944E9BBF-4D72-43FD-B796-58D447B08015}" sibTransId="{DCA9B592-441B-4322-B7D2-0B7842E1CC29}"/>
    <dgm:cxn modelId="{E9F8A575-724A-4269-810A-DB3FB02D3622}" type="presOf" srcId="{8C11E2B5-3156-4ECC-96CB-2B2345B235B9}" destId="{251F192F-76B0-4D13-8717-D64B44F63436}" srcOrd="1" destOrd="0" presId="urn:microsoft.com/office/officeart/2005/8/layout/hierarchy3"/>
    <dgm:cxn modelId="{0762B755-3905-4621-B75E-EFD4706B7F42}" srcId="{DC8C4017-674B-43A1-8483-1618F50FB876}" destId="{AE5112E6-0B52-4B01-B28D-5D6BB77F0211}" srcOrd="0" destOrd="0" parTransId="{83B7FA46-442B-4422-AF95-FD44D321D3A5}" sibTransId="{A93DB901-DAED-4E8C-9CEA-5C0FB5028A2B}"/>
    <dgm:cxn modelId="{70E9EC55-C0E7-4BCE-9F27-4ED59AB10F43}" type="presOf" srcId="{1AB06ECC-B866-4E0D-97BF-8E536C43BA31}" destId="{4C725E77-35CB-45D0-87BA-381DEAC832A2}" srcOrd="1" destOrd="0" presId="urn:microsoft.com/office/officeart/2005/8/layout/hierarchy3"/>
    <dgm:cxn modelId="{00025C56-B24B-4C4D-88E3-BD44B627536A}" type="presOf" srcId="{66B8478C-39FD-4C46-8E95-6DBE4C14B3D4}" destId="{299DEF93-78D3-4E44-B7B3-85D2C66723B2}" srcOrd="0" destOrd="0" presId="urn:microsoft.com/office/officeart/2005/8/layout/hierarchy3"/>
    <dgm:cxn modelId="{A3508256-E3A5-415B-86C3-CC54323AC5A5}" type="presOf" srcId="{0090869C-1DE9-41E8-AFCA-361277F14A23}" destId="{83D0CB0E-CE90-4CE2-A147-39DACCB40256}" srcOrd="0" destOrd="0" presId="urn:microsoft.com/office/officeart/2005/8/layout/hierarchy3"/>
    <dgm:cxn modelId="{8AE40757-7537-4921-84D0-0049EEB1D631}" srcId="{644C0742-CA84-45BD-9B02-29D27FA783C4}" destId="{6717BC66-40A3-4312-8DF6-83D23ED4F031}" srcOrd="5" destOrd="0" parTransId="{D5835AF7-A359-49AC-BD18-486180A10552}" sibTransId="{F1E0AC93-01F7-47F7-B575-2CF9913674FE}"/>
    <dgm:cxn modelId="{CE652177-AFCF-4185-972C-7FFD2207EFFB}" type="presOf" srcId="{2207DEDD-2658-45C7-95AF-1AD19632AA3D}" destId="{3ED6FE23-47A1-44AA-B887-1321D17F72F1}" srcOrd="0" destOrd="0" presId="urn:microsoft.com/office/officeart/2005/8/layout/hierarchy3"/>
    <dgm:cxn modelId="{1E445457-2C65-4CF6-9D68-F400317887D3}" type="presOf" srcId="{53B64A02-D883-42B7-A3FC-A5AD6565149F}" destId="{504717B6-CEA6-4EA6-AA3F-B67136D340D1}" srcOrd="0" destOrd="0" presId="urn:microsoft.com/office/officeart/2005/8/layout/hierarchy3"/>
    <dgm:cxn modelId="{386CBC57-73CF-447D-8A97-1F9CD4529EB1}" srcId="{D6C6FB8B-0D8F-4C2B-86A4-CCC9EEDE62AE}" destId="{1AB06ECC-B866-4E0D-97BF-8E536C43BA31}" srcOrd="2" destOrd="0" parTransId="{208A7F19-2E13-48B2-BE56-825D64F6FC4B}" sibTransId="{C535F542-C55C-46C4-9A82-A39B655527F8}"/>
    <dgm:cxn modelId="{DDA7DA57-EC6A-4700-B402-83CCC9C84E44}" srcId="{DC8C4017-674B-43A1-8483-1618F50FB876}" destId="{4F338087-A697-4BF0-B455-9CF30EEDBE1D}" srcOrd="3" destOrd="0" parTransId="{2D282745-21F0-4EDE-A7C9-3766C9FD94B4}" sibTransId="{9E66B93D-F7FD-4662-B638-60CEAD725217}"/>
    <dgm:cxn modelId="{27C82B58-4034-47A9-84DB-638038279888}" type="presOf" srcId="{92A204FA-B1C0-49DE-8F0C-4235B922314A}" destId="{BB6F7F94-2DBC-4607-B6AA-830A7B547BBC}" srcOrd="0" destOrd="0" presId="urn:microsoft.com/office/officeart/2005/8/layout/hierarchy3"/>
    <dgm:cxn modelId="{0545AC78-FD76-4051-838E-210EABB8DF3A}" type="presOf" srcId="{C448560F-6D27-46B2-84F0-F36D5B0503FB}" destId="{96B2DBA6-3670-4171-B880-FE56FE3BFD48}" srcOrd="0" destOrd="0" presId="urn:microsoft.com/office/officeart/2005/8/layout/hierarchy3"/>
    <dgm:cxn modelId="{45E66179-4DF5-48CB-951F-4030EC401C34}" type="presOf" srcId="{001EF1A2-603A-466A-B4E9-E26ED6671296}" destId="{16A75346-1C2F-4E9D-B384-7FB4B78165BB}" srcOrd="0" destOrd="0" presId="urn:microsoft.com/office/officeart/2005/8/layout/hierarchy3"/>
    <dgm:cxn modelId="{9EC95B5A-102C-4500-8B9D-DDEA54427CE4}" type="presOf" srcId="{AF81E439-9DBE-482F-9A4E-BAA63E91DCC0}" destId="{274E3C4F-1F3F-4BF3-8AF0-10C793F89BF3}" srcOrd="1" destOrd="0" presId="urn:microsoft.com/office/officeart/2005/8/layout/hierarchy3"/>
    <dgm:cxn modelId="{FEB9807B-8F49-4682-98C5-5EEF6A7F8906}" srcId="{0374361B-ECA5-41BB-A9A0-5377F394482E}" destId="{6B1B7841-B242-4957-9D9B-A6FCD9B40D7C}" srcOrd="0" destOrd="0" parTransId="{8C04D39A-8422-4198-BAFB-96C265F78A02}" sibTransId="{3695FBAA-5722-4B9E-A937-F111B1704A07}"/>
    <dgm:cxn modelId="{EF2CC07B-FB2A-446D-86E5-6A6E57BAECC7}" type="presOf" srcId="{6D66DC4D-C6BA-4725-A53E-08173965148E}" destId="{47BA4FA4-AAD7-4F8C-B5EC-7A6264AC2E18}" srcOrd="0" destOrd="0" presId="urn:microsoft.com/office/officeart/2005/8/layout/hierarchy3"/>
    <dgm:cxn modelId="{B89DFD7C-7B90-4147-A167-19E1799E614A}" srcId="{644C0742-CA84-45BD-9B02-29D27FA783C4}" destId="{D1A74A28-15D7-404F-AAA2-2FCF546FD374}" srcOrd="0" destOrd="0" parTransId="{001EF1A2-603A-466A-B4E9-E26ED6671296}" sibTransId="{C01DF6DB-D194-4B0A-A26A-0441BEBD29D8}"/>
    <dgm:cxn modelId="{F65FEA7F-F3DC-4499-881F-A02F9186C35E}" srcId="{AF81E439-9DBE-482F-9A4E-BAA63E91DCC0}" destId="{574747B7-727E-430F-9363-8A0335DCED8C}" srcOrd="0" destOrd="0" parTransId="{67FD153E-DFA7-442C-A754-7C30D3D6B538}" sibTransId="{92EC619C-E280-4F26-86E1-1DEBE3AE9B2C}"/>
    <dgm:cxn modelId="{9B020380-EE0B-47CB-A671-3A53DB06A937}" srcId="{D6C6FB8B-0D8F-4C2B-86A4-CCC9EEDE62AE}" destId="{8C11E2B5-3156-4ECC-96CB-2B2345B235B9}" srcOrd="6" destOrd="0" parTransId="{1DBE55F0-0D4D-4F07-B6AB-17AD890B9941}" sibTransId="{89A8E77A-CF16-43B1-A168-20C196136CE7}"/>
    <dgm:cxn modelId="{2F507080-E963-4F37-BCC6-4683A18EE445}" type="presOf" srcId="{54428DBA-93E3-451C-BD87-E3560ECF0C2C}" destId="{036F75DC-F075-4B85-94FE-4B6A275ECD52}" srcOrd="0" destOrd="0" presId="urn:microsoft.com/office/officeart/2005/8/layout/hierarchy3"/>
    <dgm:cxn modelId="{D51EF280-8C71-4C0D-A50B-D6E29A647583}" srcId="{0374361B-ECA5-41BB-A9A0-5377F394482E}" destId="{C2649AC0-76B4-4687-9A7F-F10217E2DF80}" srcOrd="1" destOrd="0" parTransId="{92A204FA-B1C0-49DE-8F0C-4235B922314A}" sibTransId="{F04C01D1-7360-46B2-909B-FF5F270D7E40}"/>
    <dgm:cxn modelId="{89EA5D82-65E4-4BE7-94C1-CED4F1059339}" type="presOf" srcId="{09DE5CE6-DF25-4E39-9D22-42AA0773288F}" destId="{CCCBB0FC-6234-4C00-8D42-7A0A5BB70483}" srcOrd="0" destOrd="0" presId="urn:microsoft.com/office/officeart/2005/8/layout/hierarchy3"/>
    <dgm:cxn modelId="{D4DA7C82-6EBF-45F0-A9B2-C360773AEB5F}" type="presOf" srcId="{9BDAF791-0FD5-4577-B6C6-D4AE496C6437}" destId="{ADF3CE75-57C7-4738-9EA7-0460C0A68311}" srcOrd="0" destOrd="0" presId="urn:microsoft.com/office/officeart/2005/8/layout/hierarchy3"/>
    <dgm:cxn modelId="{B815B083-7F7D-453E-B737-3A6F94DACF2D}" srcId="{D6C6FB8B-0D8F-4C2B-86A4-CCC9EEDE62AE}" destId="{DC8C4017-674B-43A1-8483-1618F50FB876}" srcOrd="0" destOrd="0" parTransId="{B2281DE6-826E-458E-9030-41A73AABA8E6}" sibTransId="{750FE192-C550-4604-8D71-BCD847E4B70A}"/>
    <dgm:cxn modelId="{9D569B84-5119-4E58-ABF9-C6A0B29A984E}" srcId="{644C0742-CA84-45BD-9B02-29D27FA783C4}" destId="{09DE5CE6-DF25-4E39-9D22-42AA0773288F}" srcOrd="2" destOrd="0" parTransId="{4546593A-1135-4BF3-AF3F-7A1487DA16AF}" sibTransId="{7E319CDC-0F15-46CD-AEC7-0A0AA2A5E8B2}"/>
    <dgm:cxn modelId="{BA62E184-C273-4E94-A31C-9CB7F5164529}" type="presOf" srcId="{AB41926B-751E-499D-A1B5-B68AC85F3A1D}" destId="{DABAB260-C75B-4111-96E5-DD102E28CEAF}" srcOrd="0" destOrd="0" presId="urn:microsoft.com/office/officeart/2005/8/layout/hierarchy3"/>
    <dgm:cxn modelId="{E2F24586-C224-4EDB-AF3F-1A90F5C57200}" type="presOf" srcId="{2D282745-21F0-4EDE-A7C9-3766C9FD94B4}" destId="{987D7127-EC57-4D81-80C5-E78B55FC4015}" srcOrd="0" destOrd="0" presId="urn:microsoft.com/office/officeart/2005/8/layout/hierarchy3"/>
    <dgm:cxn modelId="{0AD5718C-B583-44C0-8E71-FB03A260F75B}" type="presOf" srcId="{DC8C4017-674B-43A1-8483-1618F50FB876}" destId="{619A5FFA-CB93-48E6-9062-65E002A0C864}" srcOrd="0" destOrd="0" presId="urn:microsoft.com/office/officeart/2005/8/layout/hierarchy3"/>
    <dgm:cxn modelId="{D78CAE8F-BAEE-43FB-AD66-9CEC82C10988}" type="presOf" srcId="{A6787335-008A-44BF-99E9-7800EA117259}" destId="{6C981C65-9362-463E-B8FE-96BB36E40CC3}" srcOrd="0" destOrd="0" presId="urn:microsoft.com/office/officeart/2005/8/layout/hierarchy3"/>
    <dgm:cxn modelId="{00E54791-B6A1-40FB-81A0-BA72ABF27127}" srcId="{AB41926B-751E-499D-A1B5-B68AC85F3A1D}" destId="{5AE8306F-3167-4494-A9DF-BBD95994DF1B}" srcOrd="4" destOrd="0" parTransId="{AD304F2E-94C1-4AF2-9509-1B2C57EF9F6D}" sibTransId="{BF8C84AB-D594-47B5-BFCF-AD163CDF72EE}"/>
    <dgm:cxn modelId="{6DD9D993-0678-40D2-AFFD-79944750F619}" srcId="{AF81E439-9DBE-482F-9A4E-BAA63E91DCC0}" destId="{0A74FA15-C36B-4DE2-BCC9-8BA83BB46FEE}" srcOrd="2" destOrd="0" parTransId="{31D545D4-2D33-4E71-8436-13346CB9BF0B}" sibTransId="{C6B605D6-5867-4795-A639-4CD02D2EBEA1}"/>
    <dgm:cxn modelId="{090CF293-D6C4-4ADF-959F-F7DCE57A8804}" type="presOf" srcId="{F0662347-E5AC-4AE6-B683-83D8D6625A3A}" destId="{BFC81519-5928-47DE-B3D4-928BC2DEC4D5}" srcOrd="0" destOrd="0" presId="urn:microsoft.com/office/officeart/2005/8/layout/hierarchy3"/>
    <dgm:cxn modelId="{F4212B94-561F-48DE-9A55-F7CE4354BF4C}" type="presOf" srcId="{302AAB5F-0EF7-4D2D-9F8F-63624D537701}" destId="{A0765484-E919-431F-A4DE-C0453BC2EF2C}" srcOrd="0" destOrd="0" presId="urn:microsoft.com/office/officeart/2005/8/layout/hierarchy3"/>
    <dgm:cxn modelId="{DC313394-9E3A-4EE7-A35F-E4F4C0033285}" srcId="{DC8C4017-674B-43A1-8483-1618F50FB876}" destId="{DE3A3FCF-E676-4547-A738-0EDC74A3EE8C}" srcOrd="5" destOrd="0" parTransId="{6D350D4B-0AA4-4AEF-9B2A-6C2CCC056351}" sibTransId="{6BE8F07A-7347-4FD2-8ECA-151EBA28B643}"/>
    <dgm:cxn modelId="{6E8DB495-7D71-4236-93BF-496FC49E4941}" srcId="{D6C6FB8B-0D8F-4C2B-86A4-CCC9EEDE62AE}" destId="{644C0742-CA84-45BD-9B02-29D27FA783C4}" srcOrd="4" destOrd="0" parTransId="{62E1D0D5-6946-4254-8F26-C97E5532DB46}" sibTransId="{34AEEEA0-8D11-4D26-A08B-24E5069A996F}"/>
    <dgm:cxn modelId="{8E800298-5301-481A-8164-154D407D877C}" type="presOf" srcId="{90D0E67F-37C0-46F1-B073-7294DA3C9BA7}" destId="{AC319E84-4D18-4F30-B314-D1DC736949B7}" srcOrd="0" destOrd="0" presId="urn:microsoft.com/office/officeart/2005/8/layout/hierarchy3"/>
    <dgm:cxn modelId="{17F53398-C73B-4744-BC8A-0F24D73B0E7F}" type="presOf" srcId="{5A0B963E-9D06-406E-B5C7-B211EBE61DDC}" destId="{B88B97AD-0A33-4CEC-8111-28DDC12B0477}" srcOrd="0" destOrd="0" presId="urn:microsoft.com/office/officeart/2005/8/layout/hierarchy3"/>
    <dgm:cxn modelId="{0964A59A-5281-4553-AB0B-1284720A14C8}" srcId="{DC8C4017-674B-43A1-8483-1618F50FB876}" destId="{B74B5520-2FBC-4762-A7B6-54CE74E196BF}" srcOrd="4" destOrd="0" parTransId="{5CA20B09-D1C7-465E-939E-64D9C15781C8}" sibTransId="{0136DB41-9C72-4DE0-B9AA-B1B11FBA8CFB}"/>
    <dgm:cxn modelId="{58A64C9C-F124-404F-AF4D-02C577E408CE}" srcId="{AF81E439-9DBE-482F-9A4E-BAA63E91DCC0}" destId="{5A0B963E-9D06-406E-B5C7-B211EBE61DDC}" srcOrd="3" destOrd="0" parTransId="{C448560F-6D27-46B2-84F0-F36D5B0503FB}" sibTransId="{F1D73643-E4DE-48AA-8A34-6CECDD6EE29B}"/>
    <dgm:cxn modelId="{C518139D-7808-47A7-957B-A0B3E71CE91D}" type="presOf" srcId="{7E1E5950-86A1-4252-8208-4E8ACA35146A}" destId="{91A8E1B2-3E12-4625-865D-C27B8E25DDE6}" srcOrd="0" destOrd="0" presId="urn:microsoft.com/office/officeart/2005/8/layout/hierarchy3"/>
    <dgm:cxn modelId="{F4A0839E-41D2-482D-815C-66323E75E619}" srcId="{AB41926B-751E-499D-A1B5-B68AC85F3A1D}" destId="{25C35D33-0EE0-44F2-9658-29DA463CC03E}" srcOrd="1" destOrd="0" parTransId="{6E84337E-8EE3-4190-827C-7F5E20AEF57A}" sibTransId="{C1EDC012-C398-4DF0-99A3-089EBCBD6EEC}"/>
    <dgm:cxn modelId="{5EF70AA3-F1BF-4641-BD46-3920DFEE1EA6}" type="presOf" srcId="{D5835AF7-A359-49AC-BD18-486180A10552}" destId="{FB6ECCAA-E258-465A-9FDF-AB7DAE32F6FE}" srcOrd="0" destOrd="0" presId="urn:microsoft.com/office/officeart/2005/8/layout/hierarchy3"/>
    <dgm:cxn modelId="{727369A4-7644-41D6-BBE1-C9269F72E6F4}" srcId="{0374361B-ECA5-41BB-A9A0-5377F394482E}" destId="{12C86EF1-384D-4461-BDD7-9FACEC1F9B51}" srcOrd="2" destOrd="0" parTransId="{684D8B8E-2525-48E6-B074-6DA65EF480CB}" sibTransId="{19D7D1A6-031C-4857-83D5-5CB402394DAD}"/>
    <dgm:cxn modelId="{445B7FA9-64B4-4980-875A-A6803542A048}" type="presOf" srcId="{0374361B-ECA5-41BB-A9A0-5377F394482E}" destId="{150D23C3-B591-4C05-8115-DD199CC580C5}" srcOrd="1" destOrd="0" presId="urn:microsoft.com/office/officeart/2005/8/layout/hierarchy3"/>
    <dgm:cxn modelId="{2741B0A9-5BD7-4751-919E-A7E573A95C98}" type="presOf" srcId="{684D8B8E-2525-48E6-B074-6DA65EF480CB}" destId="{39D0C213-447A-4840-942E-D1EAECD6F4E2}" srcOrd="0" destOrd="0" presId="urn:microsoft.com/office/officeart/2005/8/layout/hierarchy3"/>
    <dgm:cxn modelId="{0D6E4BAF-E39F-4AFC-8E97-C4C7C699634C}" type="presOf" srcId="{644C0742-CA84-45BD-9B02-29D27FA783C4}" destId="{750DF08B-55D9-4F1D-8677-71CE80F04CF2}" srcOrd="1" destOrd="0" presId="urn:microsoft.com/office/officeart/2005/8/layout/hierarchy3"/>
    <dgm:cxn modelId="{860380B0-598D-4FB5-8CEE-FA4C822FA1F7}" type="presOf" srcId="{6717BC66-40A3-4312-8DF6-83D23ED4F031}" destId="{07A29764-ECEE-473B-A1BA-776EAC7006D9}" srcOrd="0" destOrd="0" presId="urn:microsoft.com/office/officeart/2005/8/layout/hierarchy3"/>
    <dgm:cxn modelId="{E516D4B0-3AAF-4E01-8DEE-5D7DDA1E2D11}" type="presOf" srcId="{0A74FA15-C36B-4DE2-BCC9-8BA83BB46FEE}" destId="{A30A6893-7FCC-4F17-9F32-36F4CC12AD45}" srcOrd="0" destOrd="0" presId="urn:microsoft.com/office/officeart/2005/8/layout/hierarchy3"/>
    <dgm:cxn modelId="{AA5100B2-715B-4CC0-9535-831C188E49FB}" type="presOf" srcId="{25F233B5-23D8-42FD-AA7C-6DD16E32BE67}" destId="{2D4DE710-8518-4AE9-82F6-01127D7CC979}" srcOrd="0" destOrd="0" presId="urn:microsoft.com/office/officeart/2005/8/layout/hierarchy3"/>
    <dgm:cxn modelId="{24FE1BB2-9340-47E0-B1F8-9A0E4F958B29}" type="presOf" srcId="{753248F8-BCC8-4419-B90B-812381EFF22B}" destId="{CD9AECA0-940A-4469-BF3A-E4BDD9360A18}" srcOrd="0" destOrd="0" presId="urn:microsoft.com/office/officeart/2005/8/layout/hierarchy3"/>
    <dgm:cxn modelId="{2B474FB4-1094-4668-883C-776748482A59}" type="presOf" srcId="{7D9277AA-D379-4B6F-A648-CCCED515900D}" destId="{4E32CC6B-2F38-4024-AE2D-5499001D4D5C}" srcOrd="0" destOrd="0" presId="urn:microsoft.com/office/officeart/2005/8/layout/hierarchy3"/>
    <dgm:cxn modelId="{6C510FB5-1D20-4D24-87BE-2F956D613DAE}" type="presOf" srcId="{ED576713-D876-45A8-AA31-E3BDB7404EEA}" destId="{068CEDB2-CDDF-4C98-A084-29CDC5588648}" srcOrd="0" destOrd="0" presId="urn:microsoft.com/office/officeart/2005/8/layout/hierarchy3"/>
    <dgm:cxn modelId="{3D6D15B6-6435-463D-8BE2-47EC27C05CE8}" type="presOf" srcId="{5813485F-E3DF-4572-9543-F3728E00EA3C}" destId="{F60378C6-7620-45EF-A8DF-635195932847}" srcOrd="0" destOrd="0" presId="urn:microsoft.com/office/officeart/2005/8/layout/hierarchy3"/>
    <dgm:cxn modelId="{949629B8-093D-44F8-A3BA-B592B06938FA}" type="presOf" srcId="{DC8C4017-674B-43A1-8483-1618F50FB876}" destId="{42E644FF-372F-421E-A79E-FB4A8B1B8F12}" srcOrd="1" destOrd="0" presId="urn:microsoft.com/office/officeart/2005/8/layout/hierarchy3"/>
    <dgm:cxn modelId="{578125C0-43D0-4667-8B26-887026919CA8}" srcId="{644C0742-CA84-45BD-9B02-29D27FA783C4}" destId="{5813485F-E3DF-4572-9543-F3728E00EA3C}" srcOrd="3" destOrd="0" parTransId="{302AAB5F-0EF7-4D2D-9F8F-63624D537701}" sibTransId="{7F3F228A-6D8D-4D02-8F24-949305465D05}"/>
    <dgm:cxn modelId="{EACD25C3-758C-40CF-9620-AB36AA2E630E}" type="presOf" srcId="{CFCD92F6-7C25-475F-A996-D09E3AC0BFB2}" destId="{EC2753AC-4D04-454C-9133-A0B242669F82}" srcOrd="0" destOrd="0" presId="urn:microsoft.com/office/officeart/2005/8/layout/hierarchy3"/>
    <dgm:cxn modelId="{72EA8EC7-26BE-4E1E-8A00-201773300C2C}" srcId="{AB41926B-751E-499D-A1B5-B68AC85F3A1D}" destId="{2FB32A85-D644-489C-AEA2-B6DDDE232599}" srcOrd="2" destOrd="0" parTransId="{686C7E0A-0858-4223-B4A5-5CF3EC1538C9}" sibTransId="{48D23059-CA94-4BF5-8660-3736174CD906}"/>
    <dgm:cxn modelId="{18F57FC8-8047-41F2-B820-0BD0AF28C871}" type="presOf" srcId="{7A7A3AAC-6779-4D7E-8549-519A24286E82}" destId="{9C47FEAA-384B-4A09-BB3F-4E752E4792D9}" srcOrd="0" destOrd="0" presId="urn:microsoft.com/office/officeart/2005/8/layout/hierarchy3"/>
    <dgm:cxn modelId="{D0D5FAC8-A522-43A2-894D-5CA910FA8E86}" srcId="{0374361B-ECA5-41BB-A9A0-5377F394482E}" destId="{403DB220-ED12-4FE3-B7EF-E6499A7D57EE}" srcOrd="4" destOrd="0" parTransId="{53B64A02-D883-42B7-A3FC-A5AD6565149F}" sibTransId="{E04213B4-69AD-4B51-9CA5-4BD760CCE3DE}"/>
    <dgm:cxn modelId="{2B6050CA-7D5F-4BA6-BD44-06B9BEBC7226}" type="presOf" srcId="{11CEDBEA-CF91-47AE-967B-CEF3182513D1}" destId="{F9B89009-F40E-49A9-A944-47A6EEE83C6F}" srcOrd="0" destOrd="0" presId="urn:microsoft.com/office/officeart/2005/8/layout/hierarchy3"/>
    <dgm:cxn modelId="{819198CA-F06A-4DA2-A1B1-A3DB6B624204}" type="presOf" srcId="{D040B16C-E588-4E02-A5F7-A3D2122D2C88}" destId="{6274B27C-7364-4CC4-8D78-D821C7E58870}" srcOrd="0" destOrd="0" presId="urn:microsoft.com/office/officeart/2005/8/layout/hierarchy3"/>
    <dgm:cxn modelId="{6637FFCD-3E81-4B66-B46D-64A2AFB63121}" type="presOf" srcId="{EC7B430F-03DF-4855-8C3E-569A7B98A40D}" destId="{FBB0075B-5ED7-4612-A267-B9C6F13267CE}" srcOrd="0" destOrd="0" presId="urn:microsoft.com/office/officeart/2005/8/layout/hierarchy3"/>
    <dgm:cxn modelId="{0EA14FCE-5D05-4897-B133-9F013D30685C}" type="presOf" srcId="{5CA20B09-D1C7-465E-939E-64D9C15781C8}" destId="{261B07ED-7B4A-4BB3-8647-B0A48D54DA48}" srcOrd="0" destOrd="0" presId="urn:microsoft.com/office/officeart/2005/8/layout/hierarchy3"/>
    <dgm:cxn modelId="{E6DA1FD0-B636-4351-8F92-B93D1E559CB8}" type="presOf" srcId="{5EB18F0F-F30F-4059-AB73-CF028F567D8B}" destId="{69B11DF2-5BFB-47A1-9845-FDD85E7C0661}" srcOrd="0" destOrd="0" presId="urn:microsoft.com/office/officeart/2005/8/layout/hierarchy3"/>
    <dgm:cxn modelId="{317ED7D1-F6D7-4736-B4A7-EF10C1A92C16}" srcId="{DC8C4017-674B-43A1-8483-1618F50FB876}" destId="{6BDB9C9A-9112-48F1-850E-ED2FDB9151F0}" srcOrd="2" destOrd="0" parTransId="{20BFF9E0-D70A-48D7-8267-38E1199A2C00}" sibTransId="{CB557092-539A-4E1E-8B91-6F9B2C153F42}"/>
    <dgm:cxn modelId="{F1D0A7D2-C1D9-4183-B8B6-19DF8A0FE48B}" type="presOf" srcId="{403DB220-ED12-4FE3-B7EF-E6499A7D57EE}" destId="{DE1BB12F-6FD6-4CBC-B821-53ECEF53F513}" srcOrd="0" destOrd="0" presId="urn:microsoft.com/office/officeart/2005/8/layout/hierarchy3"/>
    <dgm:cxn modelId="{B0BF60D3-E111-4F53-9CB5-4A96731A828C}" type="presOf" srcId="{D1A74A28-15D7-404F-AAA2-2FCF546FD374}" destId="{1A1E564D-6820-4785-AD53-4E72D7F6D4FE}" srcOrd="0" destOrd="0" presId="urn:microsoft.com/office/officeart/2005/8/layout/hierarchy3"/>
    <dgm:cxn modelId="{7D0248D3-211D-488A-99B8-F159D3E37D92}" srcId="{644C0742-CA84-45BD-9B02-29D27FA783C4}" destId="{6D66DC4D-C6BA-4725-A53E-08173965148E}" srcOrd="4" destOrd="0" parTransId="{9833E81C-AC08-487D-85C8-7010A5AFAE99}" sibTransId="{9A2C9527-7AF4-448F-A80A-D961C75DEA91}"/>
    <dgm:cxn modelId="{EBF54FD7-00E8-48E9-BF40-D38A5B9D7008}" type="presOf" srcId="{281056FE-7A2E-42F2-87FD-30D508209740}" destId="{B772B771-C928-4B05-ADAA-BF2AC632FF6F}" srcOrd="0" destOrd="0" presId="urn:microsoft.com/office/officeart/2005/8/layout/hierarchy3"/>
    <dgm:cxn modelId="{D854A1D7-F11E-4D71-BC2D-E233CE01EDCD}" srcId="{AF81E439-9DBE-482F-9A4E-BAA63E91DCC0}" destId="{5EB18F0F-F30F-4059-AB73-CF028F567D8B}" srcOrd="4" destOrd="0" parTransId="{7D9277AA-D379-4B6F-A648-CCCED515900D}" sibTransId="{6333B6E9-7C34-40FA-A7BD-ED6456CB1B10}"/>
    <dgm:cxn modelId="{64D97BD8-2BCB-4534-9B29-3F9F790547DA}" type="presOf" srcId="{686C7E0A-0858-4223-B4A5-5CF3EC1538C9}" destId="{338FD10D-AC22-49E1-91B7-AF6064316370}" srcOrd="0" destOrd="0" presId="urn:microsoft.com/office/officeart/2005/8/layout/hierarchy3"/>
    <dgm:cxn modelId="{243A71DA-C5F0-4309-B7C8-0C116835E162}" type="presOf" srcId="{644C0742-CA84-45BD-9B02-29D27FA783C4}" destId="{16768086-B33C-493C-B88D-F98A92855672}" srcOrd="0" destOrd="0" presId="urn:microsoft.com/office/officeart/2005/8/layout/hierarchy3"/>
    <dgm:cxn modelId="{DB9F7CDC-021E-469D-BBF0-8E7D1ED7C4B9}" srcId="{8C11E2B5-3156-4ECC-96CB-2B2345B235B9}" destId="{201FFC68-B370-42F2-9797-FE2B6C752836}" srcOrd="3" destOrd="0" parTransId="{3ADC3A06-F6F1-4F66-A06C-59A3195408F2}" sibTransId="{2CC968A6-FAB3-478A-B835-5B9546CEEB7D}"/>
    <dgm:cxn modelId="{7381A7DC-0303-4BD0-87AC-81E294B58D0B}" srcId="{D6C6FB8B-0D8F-4C2B-86A4-CCC9EEDE62AE}" destId="{0374361B-ECA5-41BB-A9A0-5377F394482E}" srcOrd="3" destOrd="0" parTransId="{7D4F7259-B282-4B98-BF7F-7093AAE06DFD}" sibTransId="{DEB9218C-E25D-46E6-B880-BD8B8B499894}"/>
    <dgm:cxn modelId="{4B77F8E0-1A3F-4571-B8DE-881FC94192BA}" type="presOf" srcId="{4F338087-A697-4BF0-B455-9CF30EEDBE1D}" destId="{B16D013C-8C8F-41E5-B595-E6B2041C5F16}" srcOrd="0" destOrd="0" presId="urn:microsoft.com/office/officeart/2005/8/layout/hierarchy3"/>
    <dgm:cxn modelId="{A08C2CE3-44E3-4A71-8542-F22DFFCD2F5E}" srcId="{1AB06ECC-B866-4E0D-97BF-8E536C43BA31}" destId="{7F751CAF-AB8E-4F6F-AF5B-ED574FFB3BCC}" srcOrd="2" destOrd="0" parTransId="{A6787335-008A-44BF-99E9-7800EA117259}" sibTransId="{0B5915DF-F233-4731-B5E6-5BE4112A6240}"/>
    <dgm:cxn modelId="{BB2546E5-40E5-4BD7-8096-20F70FB3BADE}" type="presOf" srcId="{AB41926B-751E-499D-A1B5-B68AC85F3A1D}" destId="{AD32A63A-E0A7-40CB-B00F-E045A8CF2133}" srcOrd="1" destOrd="0" presId="urn:microsoft.com/office/officeart/2005/8/layout/hierarchy3"/>
    <dgm:cxn modelId="{371884E9-C95F-49ED-835F-B59F74B9FCAE}" type="presOf" srcId="{8C11E2B5-3156-4ECC-96CB-2B2345B235B9}" destId="{B85B9C44-D373-4A3A-A6A7-FE182B8B2FB1}" srcOrd="0" destOrd="0" presId="urn:microsoft.com/office/officeart/2005/8/layout/hierarchy3"/>
    <dgm:cxn modelId="{D54739EC-F0C9-4B21-A68C-B9C6B5328B71}" type="presOf" srcId="{AF81E439-9DBE-482F-9A4E-BAA63E91DCC0}" destId="{19CC9C69-0EA9-4346-AD35-EFA1589BA059}" srcOrd="0" destOrd="0" presId="urn:microsoft.com/office/officeart/2005/8/layout/hierarchy3"/>
    <dgm:cxn modelId="{0974C3EE-D47B-47EA-A2DD-B27111ACBC21}" srcId="{1AB06ECC-B866-4E0D-97BF-8E536C43BA31}" destId="{90D0E67F-37C0-46F1-B073-7294DA3C9BA7}" srcOrd="0" destOrd="0" parTransId="{6E3255FE-9DEB-49B7-85C3-0AFB66E48D11}" sibTransId="{6C165918-2972-46C9-9235-2DB41BA1D95D}"/>
    <dgm:cxn modelId="{2B322BEF-378E-474F-BBA4-3829234156F8}" srcId="{8C11E2B5-3156-4ECC-96CB-2B2345B235B9}" destId="{53BDD9ED-DF12-48A2-9E2D-06AC05CCA7C5}" srcOrd="2" destOrd="0" parTransId="{9BDAF791-0FD5-4577-B6C6-D4AE496C6437}" sibTransId="{AC1BB52D-8B39-4D70-AA28-31A61F81406C}"/>
    <dgm:cxn modelId="{6A5153F0-9CCD-43A4-8E38-637ADFF0F859}" type="presOf" srcId="{25C35D33-0EE0-44F2-9658-29DA463CC03E}" destId="{11C55566-E6EB-4C15-8246-5B880488E78E}" srcOrd="0" destOrd="0" presId="urn:microsoft.com/office/officeart/2005/8/layout/hierarchy3"/>
    <dgm:cxn modelId="{A4609AF1-5122-46BF-BB74-72781E7107FB}" type="presOf" srcId="{B74B5520-2FBC-4762-A7B6-54CE74E196BF}" destId="{DF1343AF-DC0E-43FF-894D-3D663F3EB157}" srcOrd="0" destOrd="0" presId="urn:microsoft.com/office/officeart/2005/8/layout/hierarchy3"/>
    <dgm:cxn modelId="{D482F7F1-AB68-4F31-96E2-E26DDEC52F34}" type="presOf" srcId="{3ADC3A06-F6F1-4F66-A06C-59A3195408F2}" destId="{B5E33146-C1D2-4F0B-ADAB-F98CA4FB178E}" srcOrd="0" destOrd="0" presId="urn:microsoft.com/office/officeart/2005/8/layout/hierarchy3"/>
    <dgm:cxn modelId="{39E253F3-6DC1-4A9B-8A3B-B27955FFBDB4}" type="presOf" srcId="{83B7FA46-442B-4422-AF95-FD44D321D3A5}" destId="{356BCD53-3B7F-487C-8499-0D54EA1A8AB1}" srcOrd="0" destOrd="0" presId="urn:microsoft.com/office/officeart/2005/8/layout/hierarchy3"/>
    <dgm:cxn modelId="{E157BFF5-004F-4794-9FFE-8A4A23C4C9D3}" type="presOf" srcId="{873BABC8-2F58-4206-878A-828A909C2A99}" destId="{0DCDFA8B-6B39-4E89-A266-28AF1BBD2F58}" srcOrd="0" destOrd="0" presId="urn:microsoft.com/office/officeart/2005/8/layout/hierarchy3"/>
    <dgm:cxn modelId="{25C44FFB-92F2-4DCC-96F4-64DCA02D3D8E}" type="presOf" srcId="{6B1B7841-B242-4957-9D9B-A6FCD9B40D7C}" destId="{9F2D6FEB-82BC-4300-8B05-F06F6E039F8A}" srcOrd="0" destOrd="0" presId="urn:microsoft.com/office/officeart/2005/8/layout/hierarchy3"/>
    <dgm:cxn modelId="{655FCFFB-6F65-4BEB-8387-7FE2D62228B7}" type="presOf" srcId="{31D545D4-2D33-4E71-8436-13346CB9BF0B}" destId="{310BA3AE-2B98-4914-AB7B-26D353C85F25}" srcOrd="0" destOrd="0" presId="urn:microsoft.com/office/officeart/2005/8/layout/hierarchy3"/>
    <dgm:cxn modelId="{3A536375-6E49-4A7F-BB2C-520BD69FC52E}" type="presParOf" srcId="{85A2E761-D4BE-4C06-A01E-AC64F0A2749B}" destId="{F270AF0C-ED5E-4261-AD13-0984BCBCB0EE}" srcOrd="0" destOrd="0" presId="urn:microsoft.com/office/officeart/2005/8/layout/hierarchy3"/>
    <dgm:cxn modelId="{0371E7A1-8FB2-4E52-B230-6FA461DD0390}" type="presParOf" srcId="{F270AF0C-ED5E-4261-AD13-0984BCBCB0EE}" destId="{9A10C77E-A2BC-426E-B9C0-6A052DDC091D}" srcOrd="0" destOrd="0" presId="urn:microsoft.com/office/officeart/2005/8/layout/hierarchy3"/>
    <dgm:cxn modelId="{335728D7-8C00-47F6-90F3-BE1F408F427A}" type="presParOf" srcId="{9A10C77E-A2BC-426E-B9C0-6A052DDC091D}" destId="{619A5FFA-CB93-48E6-9062-65E002A0C864}" srcOrd="0" destOrd="0" presId="urn:microsoft.com/office/officeart/2005/8/layout/hierarchy3"/>
    <dgm:cxn modelId="{69D1EEC3-6E92-48A6-8A9A-D9C08ABDC4F2}" type="presParOf" srcId="{9A10C77E-A2BC-426E-B9C0-6A052DDC091D}" destId="{42E644FF-372F-421E-A79E-FB4A8B1B8F12}" srcOrd="1" destOrd="0" presId="urn:microsoft.com/office/officeart/2005/8/layout/hierarchy3"/>
    <dgm:cxn modelId="{6108D665-965B-47C3-8CD3-1E2755C5FDCE}" type="presParOf" srcId="{F270AF0C-ED5E-4261-AD13-0984BCBCB0EE}" destId="{B7A263A0-CF76-4CFD-9E62-E765DC511324}" srcOrd="1" destOrd="0" presId="urn:microsoft.com/office/officeart/2005/8/layout/hierarchy3"/>
    <dgm:cxn modelId="{7565D078-99CD-4C5E-B95C-D97BDF33E8E9}" type="presParOf" srcId="{B7A263A0-CF76-4CFD-9E62-E765DC511324}" destId="{356BCD53-3B7F-487C-8499-0D54EA1A8AB1}" srcOrd="0" destOrd="0" presId="urn:microsoft.com/office/officeart/2005/8/layout/hierarchy3"/>
    <dgm:cxn modelId="{68DC5CD1-4058-4FAB-BA31-F2B8A33A76D2}" type="presParOf" srcId="{B7A263A0-CF76-4CFD-9E62-E765DC511324}" destId="{811C3D18-B01E-49C0-B278-A0F6461B1D7D}" srcOrd="1" destOrd="0" presId="urn:microsoft.com/office/officeart/2005/8/layout/hierarchy3"/>
    <dgm:cxn modelId="{2E01F97E-BD09-4D86-89B4-D78672F6C0D8}" type="presParOf" srcId="{B7A263A0-CF76-4CFD-9E62-E765DC511324}" destId="{B772B771-C928-4B05-ADAA-BF2AC632FF6F}" srcOrd="2" destOrd="0" presId="urn:microsoft.com/office/officeart/2005/8/layout/hierarchy3"/>
    <dgm:cxn modelId="{1E45B93F-4FBE-4C79-B583-2228747886B7}" type="presParOf" srcId="{B7A263A0-CF76-4CFD-9E62-E765DC511324}" destId="{CD9AECA0-940A-4469-BF3A-E4BDD9360A18}" srcOrd="3" destOrd="0" presId="urn:microsoft.com/office/officeart/2005/8/layout/hierarchy3"/>
    <dgm:cxn modelId="{FB1D63E7-C192-473B-98F9-A1BAF5DBE4C5}" type="presParOf" srcId="{B7A263A0-CF76-4CFD-9E62-E765DC511324}" destId="{567B1053-8124-45BD-AFB2-C42C434F73A2}" srcOrd="4" destOrd="0" presId="urn:microsoft.com/office/officeart/2005/8/layout/hierarchy3"/>
    <dgm:cxn modelId="{4F9D8106-077E-437D-A59A-536CE39E6DF5}" type="presParOf" srcId="{B7A263A0-CF76-4CFD-9E62-E765DC511324}" destId="{B741184F-C550-49C1-8827-D1DAF73C39DE}" srcOrd="5" destOrd="0" presId="urn:microsoft.com/office/officeart/2005/8/layout/hierarchy3"/>
    <dgm:cxn modelId="{608FF325-81FB-4AEA-B9DE-3F33A9C5B67E}" type="presParOf" srcId="{B7A263A0-CF76-4CFD-9E62-E765DC511324}" destId="{987D7127-EC57-4D81-80C5-E78B55FC4015}" srcOrd="6" destOrd="0" presId="urn:microsoft.com/office/officeart/2005/8/layout/hierarchy3"/>
    <dgm:cxn modelId="{5B05B5EA-DA79-45A6-AB3C-EB8F0401C4F3}" type="presParOf" srcId="{B7A263A0-CF76-4CFD-9E62-E765DC511324}" destId="{B16D013C-8C8F-41E5-B595-E6B2041C5F16}" srcOrd="7" destOrd="0" presId="urn:microsoft.com/office/officeart/2005/8/layout/hierarchy3"/>
    <dgm:cxn modelId="{52A4D225-10BA-47FC-BE8B-E2A03AB088F7}" type="presParOf" srcId="{B7A263A0-CF76-4CFD-9E62-E765DC511324}" destId="{261B07ED-7B4A-4BB3-8647-B0A48D54DA48}" srcOrd="8" destOrd="0" presId="urn:microsoft.com/office/officeart/2005/8/layout/hierarchy3"/>
    <dgm:cxn modelId="{7D9DB1AF-3F9D-47AF-A7E6-D82D6141ADC9}" type="presParOf" srcId="{B7A263A0-CF76-4CFD-9E62-E765DC511324}" destId="{DF1343AF-DC0E-43FF-894D-3D663F3EB157}" srcOrd="9" destOrd="0" presId="urn:microsoft.com/office/officeart/2005/8/layout/hierarchy3"/>
    <dgm:cxn modelId="{55FBFDE3-70A4-450A-8779-C3E3C7379C48}" type="presParOf" srcId="{B7A263A0-CF76-4CFD-9E62-E765DC511324}" destId="{1AF4AC6C-E6CC-4BF0-8570-EED4DB2D183B}" srcOrd="10" destOrd="0" presId="urn:microsoft.com/office/officeart/2005/8/layout/hierarchy3"/>
    <dgm:cxn modelId="{6F9B7B85-4313-4ADB-BD70-7347131B5B2E}" type="presParOf" srcId="{B7A263A0-CF76-4CFD-9E62-E765DC511324}" destId="{FD80F9FD-46B9-4081-AEF4-C141266391B4}" srcOrd="11" destOrd="0" presId="urn:microsoft.com/office/officeart/2005/8/layout/hierarchy3"/>
    <dgm:cxn modelId="{21B48DA7-1320-43A3-87C8-DBA51C764F42}" type="presParOf" srcId="{85A2E761-D4BE-4C06-A01E-AC64F0A2749B}" destId="{DC5BB762-6C70-43F5-9D26-468389064FD3}" srcOrd="1" destOrd="0" presId="urn:microsoft.com/office/officeart/2005/8/layout/hierarchy3"/>
    <dgm:cxn modelId="{9BC104EA-BB19-4B92-9FCE-AA637B65A460}" type="presParOf" srcId="{DC5BB762-6C70-43F5-9D26-468389064FD3}" destId="{73E3B333-8827-4CD8-8B63-E78C36EF5686}" srcOrd="0" destOrd="0" presId="urn:microsoft.com/office/officeart/2005/8/layout/hierarchy3"/>
    <dgm:cxn modelId="{49CA2C3C-A47A-43A7-B603-C610E09BAD2A}" type="presParOf" srcId="{73E3B333-8827-4CD8-8B63-E78C36EF5686}" destId="{19CC9C69-0EA9-4346-AD35-EFA1589BA059}" srcOrd="0" destOrd="0" presId="urn:microsoft.com/office/officeart/2005/8/layout/hierarchy3"/>
    <dgm:cxn modelId="{3678CE86-010E-4269-9AC5-BF024D30FE62}" type="presParOf" srcId="{73E3B333-8827-4CD8-8B63-E78C36EF5686}" destId="{274E3C4F-1F3F-4BF3-8AF0-10C793F89BF3}" srcOrd="1" destOrd="0" presId="urn:microsoft.com/office/officeart/2005/8/layout/hierarchy3"/>
    <dgm:cxn modelId="{6EED1521-759D-4C03-AC01-DED9A3298B79}" type="presParOf" srcId="{DC5BB762-6C70-43F5-9D26-468389064FD3}" destId="{7DEC66F4-5978-41D2-B9F7-1BBD16F35EDB}" srcOrd="1" destOrd="0" presId="urn:microsoft.com/office/officeart/2005/8/layout/hierarchy3"/>
    <dgm:cxn modelId="{37FAB1C4-96B8-4576-A3E3-DF82E09F268B}" type="presParOf" srcId="{7DEC66F4-5978-41D2-B9F7-1BBD16F35EDB}" destId="{B8218567-6686-4CF3-B127-8B5720183CF0}" srcOrd="0" destOrd="0" presId="urn:microsoft.com/office/officeart/2005/8/layout/hierarchy3"/>
    <dgm:cxn modelId="{CED46951-8EB5-4B06-8920-FE2F5321DBA4}" type="presParOf" srcId="{7DEC66F4-5978-41D2-B9F7-1BBD16F35EDB}" destId="{9F1966F4-B331-4B14-9856-76E5042DE6AB}" srcOrd="1" destOrd="0" presId="urn:microsoft.com/office/officeart/2005/8/layout/hierarchy3"/>
    <dgm:cxn modelId="{CC9C090A-713D-4822-85E9-4975FB9B9DA1}" type="presParOf" srcId="{7DEC66F4-5978-41D2-B9F7-1BBD16F35EDB}" destId="{281B430C-3754-4F6E-800B-17AF5FD1A98F}" srcOrd="2" destOrd="0" presId="urn:microsoft.com/office/officeart/2005/8/layout/hierarchy3"/>
    <dgm:cxn modelId="{8333314F-BFA3-48B4-9DB7-9BA065218EB0}" type="presParOf" srcId="{7DEC66F4-5978-41D2-B9F7-1BBD16F35EDB}" destId="{6274B27C-7364-4CC4-8D78-D821C7E58870}" srcOrd="3" destOrd="0" presId="urn:microsoft.com/office/officeart/2005/8/layout/hierarchy3"/>
    <dgm:cxn modelId="{2D2D3394-D6D3-4FDE-9C5D-756A4533130E}" type="presParOf" srcId="{7DEC66F4-5978-41D2-B9F7-1BBD16F35EDB}" destId="{310BA3AE-2B98-4914-AB7B-26D353C85F25}" srcOrd="4" destOrd="0" presId="urn:microsoft.com/office/officeart/2005/8/layout/hierarchy3"/>
    <dgm:cxn modelId="{DE62F21C-D1F2-4D91-A4B0-D1904B4F97CF}" type="presParOf" srcId="{7DEC66F4-5978-41D2-B9F7-1BBD16F35EDB}" destId="{A30A6893-7FCC-4F17-9F32-36F4CC12AD45}" srcOrd="5" destOrd="0" presId="urn:microsoft.com/office/officeart/2005/8/layout/hierarchy3"/>
    <dgm:cxn modelId="{E96E4CAC-6FC0-464B-8FBB-C7DA23696495}" type="presParOf" srcId="{7DEC66F4-5978-41D2-B9F7-1BBD16F35EDB}" destId="{96B2DBA6-3670-4171-B880-FE56FE3BFD48}" srcOrd="6" destOrd="0" presId="urn:microsoft.com/office/officeart/2005/8/layout/hierarchy3"/>
    <dgm:cxn modelId="{E81C3242-3CDB-4513-B1B9-4ABEA00F9336}" type="presParOf" srcId="{7DEC66F4-5978-41D2-B9F7-1BBD16F35EDB}" destId="{B88B97AD-0A33-4CEC-8111-28DDC12B0477}" srcOrd="7" destOrd="0" presId="urn:microsoft.com/office/officeart/2005/8/layout/hierarchy3"/>
    <dgm:cxn modelId="{7656070C-1726-40DA-9C39-5E8B78953C37}" type="presParOf" srcId="{7DEC66F4-5978-41D2-B9F7-1BBD16F35EDB}" destId="{4E32CC6B-2F38-4024-AE2D-5499001D4D5C}" srcOrd="8" destOrd="0" presId="urn:microsoft.com/office/officeart/2005/8/layout/hierarchy3"/>
    <dgm:cxn modelId="{5A8726CB-65E3-4122-9A9C-8596A7951CC1}" type="presParOf" srcId="{7DEC66F4-5978-41D2-B9F7-1BBD16F35EDB}" destId="{69B11DF2-5BFB-47A1-9845-FDD85E7C0661}" srcOrd="9" destOrd="0" presId="urn:microsoft.com/office/officeart/2005/8/layout/hierarchy3"/>
    <dgm:cxn modelId="{2D901F76-08BD-4E72-97CC-1004F9194322}" type="presParOf" srcId="{85A2E761-D4BE-4C06-A01E-AC64F0A2749B}" destId="{B3D114F2-FDD6-44C2-B088-BFD2F1AF547A}" srcOrd="2" destOrd="0" presId="urn:microsoft.com/office/officeart/2005/8/layout/hierarchy3"/>
    <dgm:cxn modelId="{103CAC25-0562-4E63-AA29-C7FE6B5BD3A4}" type="presParOf" srcId="{B3D114F2-FDD6-44C2-B088-BFD2F1AF547A}" destId="{81D4AA8A-2024-4C65-8D2A-2ED97FF6B691}" srcOrd="0" destOrd="0" presId="urn:microsoft.com/office/officeart/2005/8/layout/hierarchy3"/>
    <dgm:cxn modelId="{7D21B9A8-556E-4007-B33A-C9E2CAAF959C}" type="presParOf" srcId="{81D4AA8A-2024-4C65-8D2A-2ED97FF6B691}" destId="{4D3B5802-4986-418E-B46D-16C2CD141DDD}" srcOrd="0" destOrd="0" presId="urn:microsoft.com/office/officeart/2005/8/layout/hierarchy3"/>
    <dgm:cxn modelId="{8F374797-A510-4282-A83E-DC849720A3A6}" type="presParOf" srcId="{81D4AA8A-2024-4C65-8D2A-2ED97FF6B691}" destId="{4C725E77-35CB-45D0-87BA-381DEAC832A2}" srcOrd="1" destOrd="0" presId="urn:microsoft.com/office/officeart/2005/8/layout/hierarchy3"/>
    <dgm:cxn modelId="{DFC15F08-419B-4D57-969B-DD3B38E6DC25}" type="presParOf" srcId="{B3D114F2-FDD6-44C2-B088-BFD2F1AF547A}" destId="{A9AE2FF4-ACA1-4706-890A-76694D94B0FF}" srcOrd="1" destOrd="0" presId="urn:microsoft.com/office/officeart/2005/8/layout/hierarchy3"/>
    <dgm:cxn modelId="{7EC6B111-81C6-4F53-8C85-AB53BDB8904D}" type="presParOf" srcId="{A9AE2FF4-ACA1-4706-890A-76694D94B0FF}" destId="{77B78064-0521-4731-B03C-07EFAF9BB84A}" srcOrd="0" destOrd="0" presId="urn:microsoft.com/office/officeart/2005/8/layout/hierarchy3"/>
    <dgm:cxn modelId="{01F04E17-9662-48B9-A352-82F2BF028A94}" type="presParOf" srcId="{A9AE2FF4-ACA1-4706-890A-76694D94B0FF}" destId="{AC319E84-4D18-4F30-B314-D1DC736949B7}" srcOrd="1" destOrd="0" presId="urn:microsoft.com/office/officeart/2005/8/layout/hierarchy3"/>
    <dgm:cxn modelId="{73EAC09C-E824-4860-923F-001FE3C0A651}" type="presParOf" srcId="{A9AE2FF4-ACA1-4706-890A-76694D94B0FF}" destId="{2D4DE710-8518-4AE9-82F6-01127D7CC979}" srcOrd="2" destOrd="0" presId="urn:microsoft.com/office/officeart/2005/8/layout/hierarchy3"/>
    <dgm:cxn modelId="{205844EF-9312-4D48-845F-4E7CC6F1E68C}" type="presParOf" srcId="{A9AE2FF4-ACA1-4706-890A-76694D94B0FF}" destId="{FBB0075B-5ED7-4612-A267-B9C6F13267CE}" srcOrd="3" destOrd="0" presId="urn:microsoft.com/office/officeart/2005/8/layout/hierarchy3"/>
    <dgm:cxn modelId="{BEE68B14-E685-48B1-B79B-D8248284FA2D}" type="presParOf" srcId="{A9AE2FF4-ACA1-4706-890A-76694D94B0FF}" destId="{6C981C65-9362-463E-B8FE-96BB36E40CC3}" srcOrd="4" destOrd="0" presId="urn:microsoft.com/office/officeart/2005/8/layout/hierarchy3"/>
    <dgm:cxn modelId="{54F0CCD9-2579-4BCB-B159-40634E60743E}" type="presParOf" srcId="{A9AE2FF4-ACA1-4706-890A-76694D94B0FF}" destId="{F28DAC4D-D242-4A81-9915-DE765BF727B7}" srcOrd="5" destOrd="0" presId="urn:microsoft.com/office/officeart/2005/8/layout/hierarchy3"/>
    <dgm:cxn modelId="{97383A7A-E6D5-4800-BBB9-9FE58379E7BF}" type="presParOf" srcId="{85A2E761-D4BE-4C06-A01E-AC64F0A2749B}" destId="{7CEDEA0B-BA4D-4873-879D-019612382617}" srcOrd="3" destOrd="0" presId="urn:microsoft.com/office/officeart/2005/8/layout/hierarchy3"/>
    <dgm:cxn modelId="{CEA456A9-7A41-4648-A88C-DEAABDF92E58}" type="presParOf" srcId="{7CEDEA0B-BA4D-4873-879D-019612382617}" destId="{530C89E1-88D0-4A4C-BBCB-D395C9B4AAD1}" srcOrd="0" destOrd="0" presId="urn:microsoft.com/office/officeart/2005/8/layout/hierarchy3"/>
    <dgm:cxn modelId="{A6854FAF-4AF4-4858-9BF0-B07EBBB656D3}" type="presParOf" srcId="{530C89E1-88D0-4A4C-BBCB-D395C9B4AAD1}" destId="{AD070797-CB8D-4546-9D61-983A4D924B60}" srcOrd="0" destOrd="0" presId="urn:microsoft.com/office/officeart/2005/8/layout/hierarchy3"/>
    <dgm:cxn modelId="{4AEC24B3-95E1-4132-B7E2-D55EB7E5F931}" type="presParOf" srcId="{530C89E1-88D0-4A4C-BBCB-D395C9B4AAD1}" destId="{150D23C3-B591-4C05-8115-DD199CC580C5}" srcOrd="1" destOrd="0" presId="urn:microsoft.com/office/officeart/2005/8/layout/hierarchy3"/>
    <dgm:cxn modelId="{3643A6C2-926D-4F7C-A4DD-724B67F87E4D}" type="presParOf" srcId="{7CEDEA0B-BA4D-4873-879D-019612382617}" destId="{31D6E02D-1D63-451C-B4E9-9697294F1778}" srcOrd="1" destOrd="0" presId="urn:microsoft.com/office/officeart/2005/8/layout/hierarchy3"/>
    <dgm:cxn modelId="{1E70FE6B-036D-4466-A9BF-25E3F71DE062}" type="presParOf" srcId="{31D6E02D-1D63-451C-B4E9-9697294F1778}" destId="{3622C0E0-CC50-44FB-8B26-31F1766E2369}" srcOrd="0" destOrd="0" presId="urn:microsoft.com/office/officeart/2005/8/layout/hierarchy3"/>
    <dgm:cxn modelId="{AC110BBD-77FF-459F-8C21-DF69FE0B9AA6}" type="presParOf" srcId="{31D6E02D-1D63-451C-B4E9-9697294F1778}" destId="{9F2D6FEB-82BC-4300-8B05-F06F6E039F8A}" srcOrd="1" destOrd="0" presId="urn:microsoft.com/office/officeart/2005/8/layout/hierarchy3"/>
    <dgm:cxn modelId="{AC30A010-B14C-4DBF-B2E3-C14FDCDBDA97}" type="presParOf" srcId="{31D6E02D-1D63-451C-B4E9-9697294F1778}" destId="{BB6F7F94-2DBC-4607-B6AA-830A7B547BBC}" srcOrd="2" destOrd="0" presId="urn:microsoft.com/office/officeart/2005/8/layout/hierarchy3"/>
    <dgm:cxn modelId="{482D7B62-E35F-486F-86CE-58E16DF33A32}" type="presParOf" srcId="{31D6E02D-1D63-451C-B4E9-9697294F1778}" destId="{830A4002-B26E-4462-A279-2010861B5DE7}" srcOrd="3" destOrd="0" presId="urn:microsoft.com/office/officeart/2005/8/layout/hierarchy3"/>
    <dgm:cxn modelId="{41AB9C06-0159-431E-A22D-A4A18079E259}" type="presParOf" srcId="{31D6E02D-1D63-451C-B4E9-9697294F1778}" destId="{39D0C213-447A-4840-942E-D1EAECD6F4E2}" srcOrd="4" destOrd="0" presId="urn:microsoft.com/office/officeart/2005/8/layout/hierarchy3"/>
    <dgm:cxn modelId="{C0E78525-C0FA-4E92-99CC-C6B6378C85D6}" type="presParOf" srcId="{31D6E02D-1D63-451C-B4E9-9697294F1778}" destId="{53CC0D60-1C57-4EC0-BB36-02F843701BD4}" srcOrd="5" destOrd="0" presId="urn:microsoft.com/office/officeart/2005/8/layout/hierarchy3"/>
    <dgm:cxn modelId="{A1222F78-64DE-4481-AFA0-AA77A8EE932C}" type="presParOf" srcId="{31D6E02D-1D63-451C-B4E9-9697294F1778}" destId="{EC2753AC-4D04-454C-9133-A0B242669F82}" srcOrd="6" destOrd="0" presId="urn:microsoft.com/office/officeart/2005/8/layout/hierarchy3"/>
    <dgm:cxn modelId="{F7B0EB3F-D82C-4D2D-9B92-E26901FA7BCA}" type="presParOf" srcId="{31D6E02D-1D63-451C-B4E9-9697294F1778}" destId="{0DCDFA8B-6B39-4E89-A266-28AF1BBD2F58}" srcOrd="7" destOrd="0" presId="urn:microsoft.com/office/officeart/2005/8/layout/hierarchy3"/>
    <dgm:cxn modelId="{A70324E2-583D-48D0-ABF6-778BDDDD2F44}" type="presParOf" srcId="{31D6E02D-1D63-451C-B4E9-9697294F1778}" destId="{504717B6-CEA6-4EA6-AA3F-B67136D340D1}" srcOrd="8" destOrd="0" presId="urn:microsoft.com/office/officeart/2005/8/layout/hierarchy3"/>
    <dgm:cxn modelId="{9F642CFA-09D0-4809-A23D-006F150F93AB}" type="presParOf" srcId="{31D6E02D-1D63-451C-B4E9-9697294F1778}" destId="{DE1BB12F-6FD6-4CBC-B821-53ECEF53F513}" srcOrd="9" destOrd="0" presId="urn:microsoft.com/office/officeart/2005/8/layout/hierarchy3"/>
    <dgm:cxn modelId="{9847ED60-DA1D-4D27-8BBE-95D8A2C53309}" type="presParOf" srcId="{85A2E761-D4BE-4C06-A01E-AC64F0A2749B}" destId="{8B5F59D6-C01E-401B-80F3-F9805DE82D80}" srcOrd="4" destOrd="0" presId="urn:microsoft.com/office/officeart/2005/8/layout/hierarchy3"/>
    <dgm:cxn modelId="{F5B183C6-2F5B-43D1-A8EE-3043BDB194C8}" type="presParOf" srcId="{8B5F59D6-C01E-401B-80F3-F9805DE82D80}" destId="{D602B4C5-5B6C-4639-945E-4087869E7BCE}" srcOrd="0" destOrd="0" presId="urn:microsoft.com/office/officeart/2005/8/layout/hierarchy3"/>
    <dgm:cxn modelId="{C26AE325-003D-4EC9-B91E-3076B9D76A9B}" type="presParOf" srcId="{D602B4C5-5B6C-4639-945E-4087869E7BCE}" destId="{16768086-B33C-493C-B88D-F98A92855672}" srcOrd="0" destOrd="0" presId="urn:microsoft.com/office/officeart/2005/8/layout/hierarchy3"/>
    <dgm:cxn modelId="{850722CE-47A8-48BD-BD6F-B384C247FE03}" type="presParOf" srcId="{D602B4C5-5B6C-4639-945E-4087869E7BCE}" destId="{750DF08B-55D9-4F1D-8677-71CE80F04CF2}" srcOrd="1" destOrd="0" presId="urn:microsoft.com/office/officeart/2005/8/layout/hierarchy3"/>
    <dgm:cxn modelId="{538BDE90-B460-4D9E-B71B-2E5839A89A50}" type="presParOf" srcId="{8B5F59D6-C01E-401B-80F3-F9805DE82D80}" destId="{8924EB26-2358-410B-B79A-90FFFBDCD4B9}" srcOrd="1" destOrd="0" presId="urn:microsoft.com/office/officeart/2005/8/layout/hierarchy3"/>
    <dgm:cxn modelId="{6E081A4F-E979-41C4-A44D-FB458CD772BB}" type="presParOf" srcId="{8924EB26-2358-410B-B79A-90FFFBDCD4B9}" destId="{16A75346-1C2F-4E9D-B384-7FB4B78165BB}" srcOrd="0" destOrd="0" presId="urn:microsoft.com/office/officeart/2005/8/layout/hierarchy3"/>
    <dgm:cxn modelId="{44A90A36-6122-4B60-B16C-69E652A7CAC9}" type="presParOf" srcId="{8924EB26-2358-410B-B79A-90FFFBDCD4B9}" destId="{1A1E564D-6820-4785-AD53-4E72D7F6D4FE}" srcOrd="1" destOrd="0" presId="urn:microsoft.com/office/officeart/2005/8/layout/hierarchy3"/>
    <dgm:cxn modelId="{9A178D92-D535-4496-B770-1B4C254904A6}" type="presParOf" srcId="{8924EB26-2358-410B-B79A-90FFFBDCD4B9}" destId="{BFC81519-5928-47DE-B3D4-928BC2DEC4D5}" srcOrd="2" destOrd="0" presId="urn:microsoft.com/office/officeart/2005/8/layout/hierarchy3"/>
    <dgm:cxn modelId="{84534106-6DCE-4045-9FD0-D56BF7B0D61D}" type="presParOf" srcId="{8924EB26-2358-410B-B79A-90FFFBDCD4B9}" destId="{036F75DC-F075-4B85-94FE-4B6A275ECD52}" srcOrd="3" destOrd="0" presId="urn:microsoft.com/office/officeart/2005/8/layout/hierarchy3"/>
    <dgm:cxn modelId="{C9FA39EF-DB72-4753-8A88-0755689AFAB8}" type="presParOf" srcId="{8924EB26-2358-410B-B79A-90FFFBDCD4B9}" destId="{BD0C064F-F81C-484D-AFBD-88B54178207D}" srcOrd="4" destOrd="0" presId="urn:microsoft.com/office/officeart/2005/8/layout/hierarchy3"/>
    <dgm:cxn modelId="{1FE210B1-3BE4-44EA-811F-B74C4C267782}" type="presParOf" srcId="{8924EB26-2358-410B-B79A-90FFFBDCD4B9}" destId="{CCCBB0FC-6234-4C00-8D42-7A0A5BB70483}" srcOrd="5" destOrd="0" presId="urn:microsoft.com/office/officeart/2005/8/layout/hierarchy3"/>
    <dgm:cxn modelId="{C60A1B1F-4153-463C-A11B-0A6934AEB78C}" type="presParOf" srcId="{8924EB26-2358-410B-B79A-90FFFBDCD4B9}" destId="{A0765484-E919-431F-A4DE-C0453BC2EF2C}" srcOrd="6" destOrd="0" presId="urn:microsoft.com/office/officeart/2005/8/layout/hierarchy3"/>
    <dgm:cxn modelId="{D8263133-9047-44A4-B1DF-8A1C80C313C5}" type="presParOf" srcId="{8924EB26-2358-410B-B79A-90FFFBDCD4B9}" destId="{F60378C6-7620-45EF-A8DF-635195932847}" srcOrd="7" destOrd="0" presId="urn:microsoft.com/office/officeart/2005/8/layout/hierarchy3"/>
    <dgm:cxn modelId="{51FB8803-8654-4119-BB00-1B7CB30F6383}" type="presParOf" srcId="{8924EB26-2358-410B-B79A-90FFFBDCD4B9}" destId="{DD4399FE-BC28-4E2F-AA31-D11657AAEF71}" srcOrd="8" destOrd="0" presId="urn:microsoft.com/office/officeart/2005/8/layout/hierarchy3"/>
    <dgm:cxn modelId="{08451AD1-C11B-4F4E-9B63-67F096699B00}" type="presParOf" srcId="{8924EB26-2358-410B-B79A-90FFFBDCD4B9}" destId="{47BA4FA4-AAD7-4F8C-B5EC-7A6264AC2E18}" srcOrd="9" destOrd="0" presId="urn:microsoft.com/office/officeart/2005/8/layout/hierarchy3"/>
    <dgm:cxn modelId="{FC699B44-A75B-4BDD-A491-A987A2C50111}" type="presParOf" srcId="{8924EB26-2358-410B-B79A-90FFFBDCD4B9}" destId="{FB6ECCAA-E258-465A-9FDF-AB7DAE32F6FE}" srcOrd="10" destOrd="0" presId="urn:microsoft.com/office/officeart/2005/8/layout/hierarchy3"/>
    <dgm:cxn modelId="{6392D76F-191D-40A5-85FB-EC04E2545A14}" type="presParOf" srcId="{8924EB26-2358-410B-B79A-90FFFBDCD4B9}" destId="{07A29764-ECEE-473B-A1BA-776EAC7006D9}" srcOrd="11" destOrd="0" presId="urn:microsoft.com/office/officeart/2005/8/layout/hierarchy3"/>
    <dgm:cxn modelId="{3C53BC6F-3B9C-4303-B44E-F3FEA5D9F892}" type="presParOf" srcId="{85A2E761-D4BE-4C06-A01E-AC64F0A2749B}" destId="{3CF38D2E-B1F9-4995-AEFB-D0D57E3592DA}" srcOrd="5" destOrd="0" presId="urn:microsoft.com/office/officeart/2005/8/layout/hierarchy3"/>
    <dgm:cxn modelId="{EEE76F0B-7CF3-4A02-8546-59B8E87482E4}" type="presParOf" srcId="{3CF38D2E-B1F9-4995-AEFB-D0D57E3592DA}" destId="{BC393FC8-B3CB-403D-ADDC-635AE5550183}" srcOrd="0" destOrd="0" presId="urn:microsoft.com/office/officeart/2005/8/layout/hierarchy3"/>
    <dgm:cxn modelId="{47C70D43-43AA-4A4E-BE94-BCD8F4AC73B3}" type="presParOf" srcId="{BC393FC8-B3CB-403D-ADDC-635AE5550183}" destId="{DABAB260-C75B-4111-96E5-DD102E28CEAF}" srcOrd="0" destOrd="0" presId="urn:microsoft.com/office/officeart/2005/8/layout/hierarchy3"/>
    <dgm:cxn modelId="{71CC5C14-DC7E-4CE5-AD0E-EF09650BBD05}" type="presParOf" srcId="{BC393FC8-B3CB-403D-ADDC-635AE5550183}" destId="{AD32A63A-E0A7-40CB-B00F-E045A8CF2133}" srcOrd="1" destOrd="0" presId="urn:microsoft.com/office/officeart/2005/8/layout/hierarchy3"/>
    <dgm:cxn modelId="{0BBDD889-C052-4CD8-84B8-69CF2CCD6658}" type="presParOf" srcId="{3CF38D2E-B1F9-4995-AEFB-D0D57E3592DA}" destId="{29A2F4B8-C425-4301-925B-BCA8DB601191}" srcOrd="1" destOrd="0" presId="urn:microsoft.com/office/officeart/2005/8/layout/hierarchy3"/>
    <dgm:cxn modelId="{549EB90F-DEDE-4EA4-981B-775F6A57973B}" type="presParOf" srcId="{29A2F4B8-C425-4301-925B-BCA8DB601191}" destId="{17ABB4D8-1B5B-427E-A5EB-6C5700BFF501}" srcOrd="0" destOrd="0" presId="urn:microsoft.com/office/officeart/2005/8/layout/hierarchy3"/>
    <dgm:cxn modelId="{40FAB6C4-952E-4FC0-BF18-4A6718901327}" type="presParOf" srcId="{29A2F4B8-C425-4301-925B-BCA8DB601191}" destId="{F9B89009-F40E-49A9-A944-47A6EEE83C6F}" srcOrd="1" destOrd="0" presId="urn:microsoft.com/office/officeart/2005/8/layout/hierarchy3"/>
    <dgm:cxn modelId="{209D09B1-66D7-4570-B4EE-47D5343D249F}" type="presParOf" srcId="{29A2F4B8-C425-4301-925B-BCA8DB601191}" destId="{D1A3AD99-45D6-40F4-AFCF-0144760B1563}" srcOrd="2" destOrd="0" presId="urn:microsoft.com/office/officeart/2005/8/layout/hierarchy3"/>
    <dgm:cxn modelId="{5F5CCC18-D473-4691-B841-2A7D70BB6B69}" type="presParOf" srcId="{29A2F4B8-C425-4301-925B-BCA8DB601191}" destId="{11C55566-E6EB-4C15-8246-5B880488E78E}" srcOrd="3" destOrd="0" presId="urn:microsoft.com/office/officeart/2005/8/layout/hierarchy3"/>
    <dgm:cxn modelId="{459F3AC5-34B1-48D5-8529-4551BB1C1638}" type="presParOf" srcId="{29A2F4B8-C425-4301-925B-BCA8DB601191}" destId="{338FD10D-AC22-49E1-91B7-AF6064316370}" srcOrd="4" destOrd="0" presId="urn:microsoft.com/office/officeart/2005/8/layout/hierarchy3"/>
    <dgm:cxn modelId="{3FE96F58-947C-4D02-A218-5916E1663639}" type="presParOf" srcId="{29A2F4B8-C425-4301-925B-BCA8DB601191}" destId="{989E4028-6F12-46FF-8096-9E6B68D817D7}" srcOrd="5" destOrd="0" presId="urn:microsoft.com/office/officeart/2005/8/layout/hierarchy3"/>
    <dgm:cxn modelId="{1495D817-BD96-4655-BD1D-36DDDAA52E21}" type="presParOf" srcId="{29A2F4B8-C425-4301-925B-BCA8DB601191}" destId="{B41ACF65-5EA4-433E-B047-1AAE8EB637BC}" srcOrd="6" destOrd="0" presId="urn:microsoft.com/office/officeart/2005/8/layout/hierarchy3"/>
    <dgm:cxn modelId="{C9C8B767-F30B-420D-9566-47818B32C886}" type="presParOf" srcId="{29A2F4B8-C425-4301-925B-BCA8DB601191}" destId="{299DEF93-78D3-4E44-B7B3-85D2C66723B2}" srcOrd="7" destOrd="0" presId="urn:microsoft.com/office/officeart/2005/8/layout/hierarchy3"/>
    <dgm:cxn modelId="{959784D9-F698-4309-A2BF-70CC0EE1BE39}" type="presParOf" srcId="{29A2F4B8-C425-4301-925B-BCA8DB601191}" destId="{F2CF554E-99E6-4F40-81EE-7F4B04078790}" srcOrd="8" destOrd="0" presId="urn:microsoft.com/office/officeart/2005/8/layout/hierarchy3"/>
    <dgm:cxn modelId="{64A4D013-B82B-4A90-9BE2-6106772E33CA}" type="presParOf" srcId="{29A2F4B8-C425-4301-925B-BCA8DB601191}" destId="{C3388DCE-6210-4A9C-960E-659F8F699CFC}" srcOrd="9" destOrd="0" presId="urn:microsoft.com/office/officeart/2005/8/layout/hierarchy3"/>
    <dgm:cxn modelId="{5099A254-AD35-4964-9028-E995075E7A65}" type="presParOf" srcId="{29A2F4B8-C425-4301-925B-BCA8DB601191}" destId="{9C47FEAA-384B-4A09-BB3F-4E752E4792D9}" srcOrd="10" destOrd="0" presId="urn:microsoft.com/office/officeart/2005/8/layout/hierarchy3"/>
    <dgm:cxn modelId="{30B3BFC6-B670-4AF5-ABB5-FDF627F4D0C8}" type="presParOf" srcId="{29A2F4B8-C425-4301-925B-BCA8DB601191}" destId="{83D0CB0E-CE90-4CE2-A147-39DACCB40256}" srcOrd="11" destOrd="0" presId="urn:microsoft.com/office/officeart/2005/8/layout/hierarchy3"/>
    <dgm:cxn modelId="{F6D09820-B700-4E6D-83A9-C23FA26BED74}" type="presParOf" srcId="{85A2E761-D4BE-4C06-A01E-AC64F0A2749B}" destId="{77027848-9BBC-4DBE-8498-98036F26C8B0}" srcOrd="6" destOrd="0" presId="urn:microsoft.com/office/officeart/2005/8/layout/hierarchy3"/>
    <dgm:cxn modelId="{38A33213-DEAF-463D-812F-062FC7DDF638}" type="presParOf" srcId="{77027848-9BBC-4DBE-8498-98036F26C8B0}" destId="{F2BCF331-42F5-4979-92F4-92FF832AD8B2}" srcOrd="0" destOrd="0" presId="urn:microsoft.com/office/officeart/2005/8/layout/hierarchy3"/>
    <dgm:cxn modelId="{507E65D7-C202-4923-A690-6887A723A166}" type="presParOf" srcId="{F2BCF331-42F5-4979-92F4-92FF832AD8B2}" destId="{B85B9C44-D373-4A3A-A6A7-FE182B8B2FB1}" srcOrd="0" destOrd="0" presId="urn:microsoft.com/office/officeart/2005/8/layout/hierarchy3"/>
    <dgm:cxn modelId="{C4A311AE-8B91-45C1-B998-E7E7EC0B44B9}" type="presParOf" srcId="{F2BCF331-42F5-4979-92F4-92FF832AD8B2}" destId="{251F192F-76B0-4D13-8717-D64B44F63436}" srcOrd="1" destOrd="0" presId="urn:microsoft.com/office/officeart/2005/8/layout/hierarchy3"/>
    <dgm:cxn modelId="{E91D0707-B19C-46EF-BCC1-544690668630}" type="presParOf" srcId="{77027848-9BBC-4DBE-8498-98036F26C8B0}" destId="{EF4BCE0C-EBD1-464D-9D6E-7E53821F9D71}" srcOrd="1" destOrd="0" presId="urn:microsoft.com/office/officeart/2005/8/layout/hierarchy3"/>
    <dgm:cxn modelId="{81BF6004-B629-4727-998C-F0247C688496}" type="presParOf" srcId="{EF4BCE0C-EBD1-464D-9D6E-7E53821F9D71}" destId="{39CE6405-7C1E-49A4-9CA1-0F07D06EDFD9}" srcOrd="0" destOrd="0" presId="urn:microsoft.com/office/officeart/2005/8/layout/hierarchy3"/>
    <dgm:cxn modelId="{1213E0AE-D354-4479-93D0-1D207BC88ED1}" type="presParOf" srcId="{EF4BCE0C-EBD1-464D-9D6E-7E53821F9D71}" destId="{5094A7B0-1432-47C0-A7FE-5B3472F50AF3}" srcOrd="1" destOrd="0" presId="urn:microsoft.com/office/officeart/2005/8/layout/hierarchy3"/>
    <dgm:cxn modelId="{1AF3F071-9ED1-4B47-9046-743CCDD378CA}" type="presParOf" srcId="{EF4BCE0C-EBD1-464D-9D6E-7E53821F9D71}" destId="{3ED6FE23-47A1-44AA-B887-1321D17F72F1}" srcOrd="2" destOrd="0" presId="urn:microsoft.com/office/officeart/2005/8/layout/hierarchy3"/>
    <dgm:cxn modelId="{ED981CAF-162F-4CE9-A292-C705ACFA9B1B}" type="presParOf" srcId="{EF4BCE0C-EBD1-464D-9D6E-7E53821F9D71}" destId="{91A8E1B2-3E12-4625-865D-C27B8E25DDE6}" srcOrd="3" destOrd="0" presId="urn:microsoft.com/office/officeart/2005/8/layout/hierarchy3"/>
    <dgm:cxn modelId="{90E6D9A0-B070-4AE2-89BC-4DEE031B9C2E}" type="presParOf" srcId="{EF4BCE0C-EBD1-464D-9D6E-7E53821F9D71}" destId="{ADF3CE75-57C7-4738-9EA7-0460C0A68311}" srcOrd="4" destOrd="0" presId="urn:microsoft.com/office/officeart/2005/8/layout/hierarchy3"/>
    <dgm:cxn modelId="{D21CDCD3-CCE7-45DB-84FF-0A719FD76CA5}" type="presParOf" srcId="{EF4BCE0C-EBD1-464D-9D6E-7E53821F9D71}" destId="{FFB11629-042E-44D2-AA7B-B277A3031788}" srcOrd="5" destOrd="0" presId="urn:microsoft.com/office/officeart/2005/8/layout/hierarchy3"/>
    <dgm:cxn modelId="{50C26CE9-C050-4722-B88B-B79C209D84CE}" type="presParOf" srcId="{EF4BCE0C-EBD1-464D-9D6E-7E53821F9D71}" destId="{B5E33146-C1D2-4F0B-ADAB-F98CA4FB178E}" srcOrd="6" destOrd="0" presId="urn:microsoft.com/office/officeart/2005/8/layout/hierarchy3"/>
    <dgm:cxn modelId="{7E52A300-F9D6-48A5-8F68-F6C1E68FE1FB}" type="presParOf" srcId="{EF4BCE0C-EBD1-464D-9D6E-7E53821F9D71}" destId="{388DFB1B-8A0A-4587-A164-0C2D51E381F4}" srcOrd="7" destOrd="0" presId="urn:microsoft.com/office/officeart/2005/8/layout/hierarchy3"/>
    <dgm:cxn modelId="{EC3CD74C-17A5-45F1-B1DD-D761848FAA19}" type="presParOf" srcId="{EF4BCE0C-EBD1-464D-9D6E-7E53821F9D71}" destId="{068CEDB2-CDDF-4C98-A084-29CDC5588648}" srcOrd="8" destOrd="0" presId="urn:microsoft.com/office/officeart/2005/8/layout/hierarchy3"/>
    <dgm:cxn modelId="{C2C1AC0E-53D6-4460-84B7-A6A3A5E27CFB}" type="presParOf" srcId="{EF4BCE0C-EBD1-464D-9D6E-7E53821F9D71}" destId="{A70B9551-C6EF-48B7-A3BC-7AE2C65D9124}" srcOrd="9"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745C42-68FE-4E19-B53A-43D6F71F3EAF}" type="doc">
      <dgm:prSet loTypeId="urn:microsoft.com/office/officeart/2005/8/layout/radial2" loCatId="relationship" qsTypeId="urn:microsoft.com/office/officeart/2005/8/quickstyle/simple1" qsCatId="simple" csTypeId="urn:microsoft.com/office/officeart/2005/8/colors/colorful3" csCatId="colorful" phldr="1"/>
      <dgm:spPr/>
      <dgm:t>
        <a:bodyPr/>
        <a:lstStyle/>
        <a:p>
          <a:endParaRPr lang="en-GB"/>
        </a:p>
      </dgm:t>
    </dgm:pt>
    <dgm:pt modelId="{DF19F0E3-8142-4E5A-B0B1-B956EE36370C}">
      <dgm:prSet phldrT="[Text]" custT="1"/>
      <dgm:spPr>
        <a:solidFill>
          <a:srgbClr val="FF0000"/>
        </a:solidFill>
      </dgm:spPr>
      <dgm:t>
        <a:bodyPr/>
        <a:lstStyle/>
        <a:p>
          <a:r>
            <a:rPr lang="en-GB" sz="1400" dirty="0">
              <a:latin typeface="Arial" panose="020B0604020202020204" pitchFamily="34" charset="0"/>
              <a:cs typeface="Arial" panose="020B0604020202020204" pitchFamily="34" charset="0"/>
            </a:rPr>
            <a:t>Access</a:t>
          </a:r>
        </a:p>
      </dgm:t>
    </dgm:pt>
    <dgm:pt modelId="{23C09232-A9C9-493D-9C77-2A8083ABDA29}" type="parTrans" cxnId="{7CF3C4FE-1029-4A87-8A16-6276E359436B}">
      <dgm:prSet/>
      <dgm:spPr/>
      <dgm:t>
        <a:bodyPr/>
        <a:lstStyle/>
        <a:p>
          <a:endParaRPr lang="en-GB"/>
        </a:p>
      </dgm:t>
    </dgm:pt>
    <dgm:pt modelId="{CC06B172-98EB-4BE0-9B22-312398D85F3B}" type="sibTrans" cxnId="{7CF3C4FE-1029-4A87-8A16-6276E359436B}">
      <dgm:prSet/>
      <dgm:spPr/>
      <dgm:t>
        <a:bodyPr/>
        <a:lstStyle/>
        <a:p>
          <a:endParaRPr lang="en-GB"/>
        </a:p>
      </dgm:t>
    </dgm:pt>
    <dgm:pt modelId="{AD515BD9-E606-46F7-9D0F-A62241C36CF3}">
      <dgm:prSet phldrT="[Text]"/>
      <dgm:spPr/>
      <dgm:t>
        <a:bodyPr/>
        <a:lstStyle/>
        <a:p>
          <a:pPr>
            <a:buFont typeface="Arial" panose="020B0604020202020204" pitchFamily="34" charset="0"/>
            <a:buChar char="•"/>
          </a:pPr>
          <a:r>
            <a:rPr lang="en-GB" dirty="0">
              <a:latin typeface="Arial" panose="020B0604020202020204" pitchFamily="34" charset="0"/>
              <a:cs typeface="Arial" panose="020B0604020202020204" pitchFamily="34" charset="0"/>
            </a:rPr>
            <a:t>Use evidence based commissioning:  continued investment to improve access for our population</a:t>
          </a:r>
        </a:p>
      </dgm:t>
    </dgm:pt>
    <dgm:pt modelId="{23CAC556-01E8-4F59-8219-625FE1E59047}" type="parTrans" cxnId="{B43833EE-0EE9-4C3C-904C-C86C7BDCE1D6}">
      <dgm:prSet/>
      <dgm:spPr/>
      <dgm:t>
        <a:bodyPr/>
        <a:lstStyle/>
        <a:p>
          <a:endParaRPr lang="en-GB"/>
        </a:p>
      </dgm:t>
    </dgm:pt>
    <dgm:pt modelId="{D721A8E9-339D-4190-83E6-2701F14F0D84}" type="sibTrans" cxnId="{B43833EE-0EE9-4C3C-904C-C86C7BDCE1D6}">
      <dgm:prSet/>
      <dgm:spPr/>
      <dgm:t>
        <a:bodyPr/>
        <a:lstStyle/>
        <a:p>
          <a:endParaRPr lang="en-GB"/>
        </a:p>
      </dgm:t>
    </dgm:pt>
    <dgm:pt modelId="{B5336AFE-B278-44E2-A9DA-FD12DE300CF7}">
      <dgm:prSet phldrT="[Text]" custT="1"/>
      <dgm:spPr>
        <a:solidFill>
          <a:srgbClr val="FFC000"/>
        </a:solidFill>
      </dgm:spPr>
      <dgm:t>
        <a:bodyPr/>
        <a:lstStyle/>
        <a:p>
          <a:r>
            <a:rPr lang="en-GB" sz="1400" dirty="0">
              <a:latin typeface="Arial" panose="020B0604020202020204" pitchFamily="34" charset="0"/>
              <a:cs typeface="Arial" panose="020B0604020202020204" pitchFamily="34" charset="0"/>
            </a:rPr>
            <a:t>Building the workforce</a:t>
          </a:r>
        </a:p>
      </dgm:t>
    </dgm:pt>
    <dgm:pt modelId="{1B3A05B5-4E1C-443C-BC2A-9E23C00FC3E9}" type="parTrans" cxnId="{91841962-C9E7-4555-A1E4-3297B95A5659}">
      <dgm:prSet/>
      <dgm:spPr/>
      <dgm:t>
        <a:bodyPr/>
        <a:lstStyle/>
        <a:p>
          <a:endParaRPr lang="en-GB"/>
        </a:p>
      </dgm:t>
    </dgm:pt>
    <dgm:pt modelId="{3276AB5D-144B-4A1D-8246-B684ABFE4DD1}" type="sibTrans" cxnId="{91841962-C9E7-4555-A1E4-3297B95A5659}">
      <dgm:prSet/>
      <dgm:spPr/>
      <dgm:t>
        <a:bodyPr/>
        <a:lstStyle/>
        <a:p>
          <a:endParaRPr lang="en-GB"/>
        </a:p>
      </dgm:t>
    </dgm:pt>
    <dgm:pt modelId="{16A44337-DE11-4F02-B98B-5C9C337EDFFB}">
      <dgm:prSet phldrT="[Text]"/>
      <dgm:spPr/>
      <dgm:t>
        <a:bodyPr/>
        <a:lstStyle/>
        <a:p>
          <a:r>
            <a:rPr lang="en-GB" dirty="0">
              <a:latin typeface="Arial" panose="020B0604020202020204" pitchFamily="34" charset="0"/>
              <a:cs typeface="Arial" panose="020B0604020202020204" pitchFamily="34" charset="0"/>
            </a:rPr>
            <a:t>Working in collaboration with system partners, higher education institutions and colleges, local dental profession to continue building a sustainable workforce</a:t>
          </a:r>
        </a:p>
      </dgm:t>
    </dgm:pt>
    <dgm:pt modelId="{33A6F10D-7969-465D-8BC7-22C7343275BC}" type="parTrans" cxnId="{132B08AC-DC34-408F-BEC7-A657578DCAFA}">
      <dgm:prSet/>
      <dgm:spPr/>
      <dgm:t>
        <a:bodyPr/>
        <a:lstStyle/>
        <a:p>
          <a:endParaRPr lang="en-GB"/>
        </a:p>
      </dgm:t>
    </dgm:pt>
    <dgm:pt modelId="{0CBE2C13-ABA4-453C-8B1A-FCE391F154A0}" type="sibTrans" cxnId="{132B08AC-DC34-408F-BEC7-A657578DCAFA}">
      <dgm:prSet/>
      <dgm:spPr/>
      <dgm:t>
        <a:bodyPr/>
        <a:lstStyle/>
        <a:p>
          <a:endParaRPr lang="en-GB"/>
        </a:p>
      </dgm:t>
    </dgm:pt>
    <dgm:pt modelId="{377F8B1A-8759-49C1-811F-0BE3FDF39561}">
      <dgm:prSet phldrT="[Text]" custT="1"/>
      <dgm:spPr>
        <a:solidFill>
          <a:srgbClr val="00B0F0"/>
        </a:solidFill>
      </dgm:spPr>
      <dgm:t>
        <a:bodyPr/>
        <a:lstStyle/>
        <a:p>
          <a:r>
            <a:rPr lang="en-GB" sz="1400" dirty="0">
              <a:latin typeface="Arial" panose="020B0604020202020204" pitchFamily="34" charset="0"/>
              <a:cs typeface="Arial" panose="020B0604020202020204" pitchFamily="34" charset="0"/>
            </a:rPr>
            <a:t>Oral Health Education &amp; Prevention</a:t>
          </a:r>
        </a:p>
      </dgm:t>
    </dgm:pt>
    <dgm:pt modelId="{4CA3D5F1-3F55-42B3-9D33-3B9A739F2FAD}" type="parTrans" cxnId="{35D1DF3E-84C7-48E3-BC2D-9569DBF86DC7}">
      <dgm:prSet/>
      <dgm:spPr/>
      <dgm:t>
        <a:bodyPr/>
        <a:lstStyle/>
        <a:p>
          <a:endParaRPr lang="en-GB"/>
        </a:p>
      </dgm:t>
    </dgm:pt>
    <dgm:pt modelId="{834F9483-5877-473B-B79A-35FFBAD7E993}" type="sibTrans" cxnId="{35D1DF3E-84C7-48E3-BC2D-9569DBF86DC7}">
      <dgm:prSet/>
      <dgm:spPr/>
      <dgm:t>
        <a:bodyPr/>
        <a:lstStyle/>
        <a:p>
          <a:endParaRPr lang="en-GB"/>
        </a:p>
      </dgm:t>
    </dgm:pt>
    <dgm:pt modelId="{6129159C-62C2-455C-A1DE-BB89EF0399DB}">
      <dgm:prSet phldrT="[Text]"/>
      <dgm:spPr/>
      <dgm:t>
        <a:bodyPr/>
        <a:lstStyle/>
        <a:p>
          <a:r>
            <a:rPr lang="en-GB" dirty="0">
              <a:latin typeface="Arial" panose="020B0604020202020204" pitchFamily="34" charset="0"/>
              <a:cs typeface="Arial" panose="020B0604020202020204" pitchFamily="34" charset="0"/>
            </a:rPr>
            <a:t>Access to oral health education and prevention for all</a:t>
          </a:r>
        </a:p>
      </dgm:t>
    </dgm:pt>
    <dgm:pt modelId="{AC5D9FD8-B5F2-45B2-9F68-1C1209D9F0EF}" type="parTrans" cxnId="{0CE28A3D-BEE8-4436-93B4-A22DC471C6DB}">
      <dgm:prSet/>
      <dgm:spPr/>
      <dgm:t>
        <a:bodyPr/>
        <a:lstStyle/>
        <a:p>
          <a:endParaRPr lang="en-GB"/>
        </a:p>
      </dgm:t>
    </dgm:pt>
    <dgm:pt modelId="{C558B648-61A6-40C0-BF43-9C74B88C5371}" type="sibTrans" cxnId="{0CE28A3D-BEE8-4436-93B4-A22DC471C6DB}">
      <dgm:prSet/>
      <dgm:spPr/>
      <dgm:t>
        <a:bodyPr/>
        <a:lstStyle/>
        <a:p>
          <a:endParaRPr lang="en-GB"/>
        </a:p>
      </dgm:t>
    </dgm:pt>
    <dgm:pt modelId="{01C5373C-070B-4382-B1D4-34416DDB84E5}">
      <dgm:prSet phldrT="[Text]"/>
      <dgm:spPr/>
      <dgm:t>
        <a:bodyPr/>
        <a:lstStyle/>
        <a:p>
          <a:pPr>
            <a:buFont typeface="Arial" panose="020B0604020202020204" pitchFamily="34" charset="0"/>
            <a:buChar char="•"/>
          </a:pPr>
          <a:r>
            <a:rPr lang="en-GB" dirty="0">
              <a:latin typeface="Arial" panose="020B0604020202020204" pitchFamily="34" charset="0"/>
              <a:cs typeface="Arial" panose="020B0604020202020204" pitchFamily="34" charset="0"/>
            </a:rPr>
            <a:t>Vision for paediatric dental services  </a:t>
          </a:r>
        </a:p>
      </dgm:t>
    </dgm:pt>
    <dgm:pt modelId="{CA732B6E-F4C5-40DF-8045-2CA73F8E5813}" type="parTrans" cxnId="{DDDCE829-4EE6-4B74-920A-895F669E2182}">
      <dgm:prSet/>
      <dgm:spPr/>
      <dgm:t>
        <a:bodyPr/>
        <a:lstStyle/>
        <a:p>
          <a:endParaRPr lang="en-GB"/>
        </a:p>
      </dgm:t>
    </dgm:pt>
    <dgm:pt modelId="{5305F5D9-1072-4FFD-8F82-0F9240E93869}" type="sibTrans" cxnId="{DDDCE829-4EE6-4B74-920A-895F669E2182}">
      <dgm:prSet/>
      <dgm:spPr/>
      <dgm:t>
        <a:bodyPr/>
        <a:lstStyle/>
        <a:p>
          <a:endParaRPr lang="en-GB"/>
        </a:p>
      </dgm:t>
    </dgm:pt>
    <dgm:pt modelId="{AA282C92-9875-4AC4-B17F-80CB34874C63}">
      <dgm:prSet phldrT="[Text]"/>
      <dgm:spPr/>
      <dgm:t>
        <a:bodyPr/>
        <a:lstStyle/>
        <a:p>
          <a:pPr>
            <a:buFont typeface="Arial" panose="020B0604020202020204" pitchFamily="34" charset="0"/>
            <a:buChar char="•"/>
          </a:pPr>
          <a:r>
            <a:rPr lang="en-GB" dirty="0">
              <a:latin typeface="Arial" panose="020B0604020202020204" pitchFamily="34" charset="0"/>
              <a:cs typeface="Arial" panose="020B0604020202020204" pitchFamily="34" charset="0"/>
            </a:rPr>
            <a:t>Ensure access to urgent treatment</a:t>
          </a:r>
        </a:p>
      </dgm:t>
    </dgm:pt>
    <dgm:pt modelId="{7E1BEE4B-69FC-4ACC-8F9C-B96A239CCD12}" type="parTrans" cxnId="{7413545A-9AE2-4672-B851-93E78C62C6A8}">
      <dgm:prSet/>
      <dgm:spPr/>
      <dgm:t>
        <a:bodyPr/>
        <a:lstStyle/>
        <a:p>
          <a:endParaRPr lang="en-GB"/>
        </a:p>
      </dgm:t>
    </dgm:pt>
    <dgm:pt modelId="{A296670D-C910-45BD-8E92-A24F12535528}" type="sibTrans" cxnId="{7413545A-9AE2-4672-B851-93E78C62C6A8}">
      <dgm:prSet/>
      <dgm:spPr/>
      <dgm:t>
        <a:bodyPr/>
        <a:lstStyle/>
        <a:p>
          <a:endParaRPr lang="en-GB"/>
        </a:p>
      </dgm:t>
    </dgm:pt>
    <dgm:pt modelId="{2CCE3A52-CA69-4D07-A9B2-FD93BF743A17}">
      <dgm:prSet phldrT="[Text]"/>
      <dgm:spPr/>
      <dgm:t>
        <a:bodyPr/>
        <a:lstStyle/>
        <a:p>
          <a:pPr>
            <a:buFont typeface="Arial" panose="020B0604020202020204" pitchFamily="34" charset="0"/>
            <a:buChar char="•"/>
          </a:pPr>
          <a:r>
            <a:rPr lang="en-GB" dirty="0">
              <a:latin typeface="Arial" panose="020B0604020202020204" pitchFamily="34" charset="0"/>
              <a:cs typeface="Arial" panose="020B0604020202020204" pitchFamily="34" charset="0"/>
            </a:rPr>
            <a:t>Continue building resilience of primary, community and secondary care services</a:t>
          </a:r>
        </a:p>
      </dgm:t>
    </dgm:pt>
    <dgm:pt modelId="{14F03D8E-C117-4D0B-9AD2-7C6A1E72AD54}" type="parTrans" cxnId="{4F500DD5-9566-440B-A4F3-2BECAB60C12E}">
      <dgm:prSet/>
      <dgm:spPr/>
      <dgm:t>
        <a:bodyPr/>
        <a:lstStyle/>
        <a:p>
          <a:endParaRPr lang="en-GB"/>
        </a:p>
      </dgm:t>
    </dgm:pt>
    <dgm:pt modelId="{09A31E48-A06F-40C4-B0DB-ACC32786C435}" type="sibTrans" cxnId="{4F500DD5-9566-440B-A4F3-2BECAB60C12E}">
      <dgm:prSet/>
      <dgm:spPr/>
      <dgm:t>
        <a:bodyPr/>
        <a:lstStyle/>
        <a:p>
          <a:endParaRPr lang="en-GB"/>
        </a:p>
      </dgm:t>
    </dgm:pt>
    <dgm:pt modelId="{2FEBA9F1-E2FD-4ADA-B1C2-75F2430D3659}">
      <dgm:prSet phldrT="[Text]"/>
      <dgm:spPr/>
      <dgm:t>
        <a:bodyPr/>
        <a:lstStyle/>
        <a:p>
          <a:r>
            <a:rPr lang="en-GB" dirty="0">
              <a:latin typeface="Arial" panose="020B0604020202020204" pitchFamily="34" charset="0"/>
              <a:cs typeface="Arial" panose="020B0604020202020204" pitchFamily="34" charset="0"/>
            </a:rPr>
            <a:t>Raising awareness of the importance of good oral health </a:t>
          </a:r>
        </a:p>
      </dgm:t>
    </dgm:pt>
    <dgm:pt modelId="{C2D4BFBA-15CB-492B-A729-4886433E8B86}" type="parTrans" cxnId="{8A13441E-FC69-49DA-B56D-F86158D3B5CA}">
      <dgm:prSet/>
      <dgm:spPr/>
      <dgm:t>
        <a:bodyPr/>
        <a:lstStyle/>
        <a:p>
          <a:endParaRPr lang="en-GB"/>
        </a:p>
      </dgm:t>
    </dgm:pt>
    <dgm:pt modelId="{469697D7-3125-4D54-ADD1-5E35F2FD927C}" type="sibTrans" cxnId="{8A13441E-FC69-49DA-B56D-F86158D3B5CA}">
      <dgm:prSet/>
      <dgm:spPr/>
      <dgm:t>
        <a:bodyPr/>
        <a:lstStyle/>
        <a:p>
          <a:endParaRPr lang="en-GB"/>
        </a:p>
      </dgm:t>
    </dgm:pt>
    <dgm:pt modelId="{6A310211-99CF-4B71-A937-87679D3725D2}">
      <dgm:prSet phldrT="[Text]"/>
      <dgm:spPr/>
      <dgm:t>
        <a:bodyPr/>
        <a:lstStyle/>
        <a:p>
          <a:r>
            <a:rPr lang="en-GB" dirty="0">
              <a:latin typeface="Arial" panose="020B0604020202020204" pitchFamily="34" charset="0"/>
              <a:cs typeface="Arial" panose="020B0604020202020204" pitchFamily="34" charset="0"/>
            </a:rPr>
            <a:t>Training, upskilling and accreditation </a:t>
          </a:r>
        </a:p>
      </dgm:t>
    </dgm:pt>
    <dgm:pt modelId="{E735A9E1-9D42-4552-AA40-DD189F2E9DF3}" type="parTrans" cxnId="{ECDBD7A6-B3B9-4DA6-AEE0-8243B5382F60}">
      <dgm:prSet/>
      <dgm:spPr/>
      <dgm:t>
        <a:bodyPr/>
        <a:lstStyle/>
        <a:p>
          <a:endParaRPr lang="en-GB"/>
        </a:p>
      </dgm:t>
    </dgm:pt>
    <dgm:pt modelId="{56208E06-B962-4319-A6A9-A1DA7158A142}" type="sibTrans" cxnId="{ECDBD7A6-B3B9-4DA6-AEE0-8243B5382F60}">
      <dgm:prSet/>
      <dgm:spPr/>
      <dgm:t>
        <a:bodyPr/>
        <a:lstStyle/>
        <a:p>
          <a:endParaRPr lang="en-GB"/>
        </a:p>
      </dgm:t>
    </dgm:pt>
    <dgm:pt modelId="{5E4A3138-3D5C-4758-9544-148E100F9002}">
      <dgm:prSet phldrT="[Text]"/>
      <dgm:spPr/>
      <dgm:t>
        <a:bodyPr/>
        <a:lstStyle/>
        <a:p>
          <a:r>
            <a:rPr lang="en-GB" dirty="0">
              <a:latin typeface="Arial" panose="020B0604020202020204" pitchFamily="34" charset="0"/>
              <a:cs typeface="Arial" panose="020B0604020202020204" pitchFamily="34" charset="0"/>
            </a:rPr>
            <a:t>Supporting development of a skilled multi-disciplinary workforce</a:t>
          </a:r>
        </a:p>
      </dgm:t>
    </dgm:pt>
    <dgm:pt modelId="{3A061B6F-7529-4AA8-AD02-29D62D31DDC0}" type="parTrans" cxnId="{D1062E8C-0027-4BB8-9E42-AE0F06D8DAEF}">
      <dgm:prSet/>
      <dgm:spPr/>
      <dgm:t>
        <a:bodyPr/>
        <a:lstStyle/>
        <a:p>
          <a:endParaRPr lang="en-GB"/>
        </a:p>
      </dgm:t>
    </dgm:pt>
    <dgm:pt modelId="{6571CC31-2CF5-4D28-AF51-F22C6E264901}" type="sibTrans" cxnId="{D1062E8C-0027-4BB8-9E42-AE0F06D8DAEF}">
      <dgm:prSet/>
      <dgm:spPr/>
      <dgm:t>
        <a:bodyPr/>
        <a:lstStyle/>
        <a:p>
          <a:endParaRPr lang="en-GB"/>
        </a:p>
      </dgm:t>
    </dgm:pt>
    <dgm:pt modelId="{4E325D70-638B-4092-9842-F050AED95D4D}" type="pres">
      <dgm:prSet presAssocID="{CD745C42-68FE-4E19-B53A-43D6F71F3EAF}" presName="composite" presStyleCnt="0">
        <dgm:presLayoutVars>
          <dgm:chMax val="5"/>
          <dgm:dir/>
          <dgm:animLvl val="ctr"/>
          <dgm:resizeHandles val="exact"/>
        </dgm:presLayoutVars>
      </dgm:prSet>
      <dgm:spPr/>
    </dgm:pt>
    <dgm:pt modelId="{14E7A57C-E61B-46F4-860A-B40E245176F8}" type="pres">
      <dgm:prSet presAssocID="{CD745C42-68FE-4E19-B53A-43D6F71F3EAF}" presName="cycle" presStyleCnt="0"/>
      <dgm:spPr/>
    </dgm:pt>
    <dgm:pt modelId="{858774D3-1F65-43A4-9B3E-D1A657CCDBEE}" type="pres">
      <dgm:prSet presAssocID="{CD745C42-68FE-4E19-B53A-43D6F71F3EAF}" presName="centerShape" presStyleCnt="0"/>
      <dgm:spPr/>
    </dgm:pt>
    <dgm:pt modelId="{B1B7F0F1-44CA-4B95-9134-23FAD5911CEC}" type="pres">
      <dgm:prSet presAssocID="{CD745C42-68FE-4E19-B53A-43D6F71F3EAF}" presName="connSite" presStyleLbl="node1" presStyleIdx="0" presStyleCnt="4"/>
      <dgm:spPr/>
    </dgm:pt>
    <dgm:pt modelId="{DBC19691-491B-4735-846B-7B6C3128567B}" type="pres">
      <dgm:prSet presAssocID="{CD745C42-68FE-4E19-B53A-43D6F71F3EAF}" presName="visible" presStyleLbl="node1" presStyleIdx="0" presStyleCnt="4"/>
      <dgm:spPr>
        <a:xfrm>
          <a:off x="741650" y="1341074"/>
          <a:ext cx="2736518" cy="2736518"/>
        </a:xfrm>
        <a:prstGeom prst="ellipse">
          <a:avLst/>
        </a:prstGeom>
        <a:solidFill>
          <a:srgbClr val="2EB67D">
            <a:lumMod val="60000"/>
            <a:lumOff val="40000"/>
          </a:srgbClr>
        </a:solidFill>
        <a:ln w="12700" cap="flat" cmpd="sng" algn="ctr">
          <a:solidFill>
            <a:prstClr val="white">
              <a:hueOff val="0"/>
              <a:satOff val="0"/>
              <a:lumOff val="0"/>
              <a:alphaOff val="0"/>
            </a:prstClr>
          </a:solidFill>
          <a:prstDash val="solid"/>
          <a:miter lim="800000"/>
        </a:ln>
        <a:effectLst/>
      </dgm:spPr>
      <dgm:extLst>
        <a:ext uri="{E40237B7-FDA0-4F09-8148-C483321AD2D9}">
          <dgm14:cNvPr xmlns:dgm14="http://schemas.microsoft.com/office/drawing/2010/diagram" id="0" name="" descr="Rows of colorful paper chain people"/>
        </a:ext>
      </dgm:extLst>
    </dgm:pt>
    <dgm:pt modelId="{231E42C5-97CE-4B22-8E7E-45F374046743}" type="pres">
      <dgm:prSet presAssocID="{23C09232-A9C9-493D-9C77-2A8083ABDA29}" presName="Name25" presStyleLbl="parChTrans1D1" presStyleIdx="0" presStyleCnt="3"/>
      <dgm:spPr/>
    </dgm:pt>
    <dgm:pt modelId="{E05E5397-A165-4994-94E9-59DE61910757}" type="pres">
      <dgm:prSet presAssocID="{DF19F0E3-8142-4E5A-B0B1-B956EE36370C}" presName="node" presStyleCnt="0"/>
      <dgm:spPr/>
    </dgm:pt>
    <dgm:pt modelId="{6D423A94-4313-4744-B5ED-16E17CC08409}" type="pres">
      <dgm:prSet presAssocID="{DF19F0E3-8142-4E5A-B0B1-B956EE36370C}" presName="parentNode" presStyleLbl="node1" presStyleIdx="1" presStyleCnt="4">
        <dgm:presLayoutVars>
          <dgm:chMax val="1"/>
          <dgm:bulletEnabled val="1"/>
        </dgm:presLayoutVars>
      </dgm:prSet>
      <dgm:spPr/>
    </dgm:pt>
    <dgm:pt modelId="{F5518770-8424-4A5F-BC71-92ABC4F53E66}" type="pres">
      <dgm:prSet presAssocID="{DF19F0E3-8142-4E5A-B0B1-B956EE36370C}" presName="childNode" presStyleLbl="revTx" presStyleIdx="0" presStyleCnt="3">
        <dgm:presLayoutVars>
          <dgm:bulletEnabled val="1"/>
        </dgm:presLayoutVars>
      </dgm:prSet>
      <dgm:spPr/>
    </dgm:pt>
    <dgm:pt modelId="{2103EBA9-9ABB-421E-8C7F-E8751045802D}" type="pres">
      <dgm:prSet presAssocID="{1B3A05B5-4E1C-443C-BC2A-9E23C00FC3E9}" presName="Name25" presStyleLbl="parChTrans1D1" presStyleIdx="1" presStyleCnt="3"/>
      <dgm:spPr/>
    </dgm:pt>
    <dgm:pt modelId="{9278F837-822E-45FF-96CC-C249E5D83B71}" type="pres">
      <dgm:prSet presAssocID="{B5336AFE-B278-44E2-A9DA-FD12DE300CF7}" presName="node" presStyleCnt="0"/>
      <dgm:spPr/>
    </dgm:pt>
    <dgm:pt modelId="{B8CD6812-3328-4D6D-AEB9-BDC30E330059}" type="pres">
      <dgm:prSet presAssocID="{B5336AFE-B278-44E2-A9DA-FD12DE300CF7}" presName="parentNode" presStyleLbl="node1" presStyleIdx="2" presStyleCnt="4">
        <dgm:presLayoutVars>
          <dgm:chMax val="1"/>
          <dgm:bulletEnabled val="1"/>
        </dgm:presLayoutVars>
      </dgm:prSet>
      <dgm:spPr/>
    </dgm:pt>
    <dgm:pt modelId="{AF6458A8-820A-4AC2-846B-8767649D380D}" type="pres">
      <dgm:prSet presAssocID="{B5336AFE-B278-44E2-A9DA-FD12DE300CF7}" presName="childNode" presStyleLbl="revTx" presStyleIdx="1" presStyleCnt="3">
        <dgm:presLayoutVars>
          <dgm:bulletEnabled val="1"/>
        </dgm:presLayoutVars>
      </dgm:prSet>
      <dgm:spPr/>
    </dgm:pt>
    <dgm:pt modelId="{E8DA93A3-7DA4-429F-B4C9-46BE9F5C5996}" type="pres">
      <dgm:prSet presAssocID="{4CA3D5F1-3F55-42B3-9D33-3B9A739F2FAD}" presName="Name25" presStyleLbl="parChTrans1D1" presStyleIdx="2" presStyleCnt="3"/>
      <dgm:spPr/>
    </dgm:pt>
    <dgm:pt modelId="{8E272B84-B8C1-439A-BB38-7B5FAB94658D}" type="pres">
      <dgm:prSet presAssocID="{377F8B1A-8759-49C1-811F-0BE3FDF39561}" presName="node" presStyleCnt="0"/>
      <dgm:spPr/>
    </dgm:pt>
    <dgm:pt modelId="{859FAFE9-8CAC-4150-81FA-C6A891C2FA7C}" type="pres">
      <dgm:prSet presAssocID="{377F8B1A-8759-49C1-811F-0BE3FDF39561}" presName="parentNode" presStyleLbl="node1" presStyleIdx="3" presStyleCnt="4">
        <dgm:presLayoutVars>
          <dgm:chMax val="1"/>
          <dgm:bulletEnabled val="1"/>
        </dgm:presLayoutVars>
      </dgm:prSet>
      <dgm:spPr/>
    </dgm:pt>
    <dgm:pt modelId="{F7400F26-7CD5-44A9-977F-26C69F2D2EDA}" type="pres">
      <dgm:prSet presAssocID="{377F8B1A-8759-49C1-811F-0BE3FDF39561}" presName="childNode" presStyleLbl="revTx" presStyleIdx="2" presStyleCnt="3">
        <dgm:presLayoutVars>
          <dgm:bulletEnabled val="1"/>
        </dgm:presLayoutVars>
      </dgm:prSet>
      <dgm:spPr/>
    </dgm:pt>
  </dgm:ptLst>
  <dgm:cxnLst>
    <dgm:cxn modelId="{CD221D01-CDE7-43ED-810C-3C7F10A0ED36}" type="presOf" srcId="{01C5373C-070B-4382-B1D4-34416DDB84E5}" destId="{F5518770-8424-4A5F-BC71-92ABC4F53E66}" srcOrd="0" destOrd="1" presId="urn:microsoft.com/office/officeart/2005/8/layout/radial2"/>
    <dgm:cxn modelId="{8CCF4010-CABC-4F5C-901C-2E51CCA4E2EF}" type="presOf" srcId="{AD515BD9-E606-46F7-9D0F-A62241C36CF3}" destId="{F5518770-8424-4A5F-BC71-92ABC4F53E66}" srcOrd="0" destOrd="0" presId="urn:microsoft.com/office/officeart/2005/8/layout/radial2"/>
    <dgm:cxn modelId="{8A13441E-FC69-49DA-B56D-F86158D3B5CA}" srcId="{377F8B1A-8759-49C1-811F-0BE3FDF39561}" destId="{2FEBA9F1-E2FD-4ADA-B1C2-75F2430D3659}" srcOrd="1" destOrd="0" parTransId="{C2D4BFBA-15CB-492B-A729-4886433E8B86}" sibTransId="{469697D7-3125-4D54-ADD1-5E35F2FD927C}"/>
    <dgm:cxn modelId="{EC980823-014D-40C3-8C0F-4DD63A57A4DB}" type="presOf" srcId="{16A44337-DE11-4F02-B98B-5C9C337EDFFB}" destId="{AF6458A8-820A-4AC2-846B-8767649D380D}" srcOrd="0" destOrd="0" presId="urn:microsoft.com/office/officeart/2005/8/layout/radial2"/>
    <dgm:cxn modelId="{DDDCE829-4EE6-4B74-920A-895F669E2182}" srcId="{DF19F0E3-8142-4E5A-B0B1-B956EE36370C}" destId="{01C5373C-070B-4382-B1D4-34416DDB84E5}" srcOrd="1" destOrd="0" parTransId="{CA732B6E-F4C5-40DF-8045-2CA73F8E5813}" sibTransId="{5305F5D9-1072-4FFD-8F82-0F9240E93869}"/>
    <dgm:cxn modelId="{0CE28A3D-BEE8-4436-93B4-A22DC471C6DB}" srcId="{377F8B1A-8759-49C1-811F-0BE3FDF39561}" destId="{6129159C-62C2-455C-A1DE-BB89EF0399DB}" srcOrd="0" destOrd="0" parTransId="{AC5D9FD8-B5F2-45B2-9F68-1C1209D9F0EF}" sibTransId="{C558B648-61A6-40C0-BF43-9C74B88C5371}"/>
    <dgm:cxn modelId="{1849F53D-244A-4854-991C-585E0252687A}" type="presOf" srcId="{6A310211-99CF-4B71-A937-87679D3725D2}" destId="{AF6458A8-820A-4AC2-846B-8767649D380D}" srcOrd="0" destOrd="1" presId="urn:microsoft.com/office/officeart/2005/8/layout/radial2"/>
    <dgm:cxn modelId="{35D1DF3E-84C7-48E3-BC2D-9569DBF86DC7}" srcId="{CD745C42-68FE-4E19-B53A-43D6F71F3EAF}" destId="{377F8B1A-8759-49C1-811F-0BE3FDF39561}" srcOrd="2" destOrd="0" parTransId="{4CA3D5F1-3F55-42B3-9D33-3B9A739F2FAD}" sibTransId="{834F9483-5877-473B-B79A-35FFBAD7E993}"/>
    <dgm:cxn modelId="{91841962-C9E7-4555-A1E4-3297B95A5659}" srcId="{CD745C42-68FE-4E19-B53A-43D6F71F3EAF}" destId="{B5336AFE-B278-44E2-A9DA-FD12DE300CF7}" srcOrd="1" destOrd="0" parTransId="{1B3A05B5-4E1C-443C-BC2A-9E23C00FC3E9}" sibTransId="{3276AB5D-144B-4A1D-8246-B684ABFE4DD1}"/>
    <dgm:cxn modelId="{9911626A-7527-4568-9BA5-5F0D754AF3A8}" type="presOf" srcId="{4CA3D5F1-3F55-42B3-9D33-3B9A739F2FAD}" destId="{E8DA93A3-7DA4-429F-B4C9-46BE9F5C5996}" srcOrd="0" destOrd="0" presId="urn:microsoft.com/office/officeart/2005/8/layout/radial2"/>
    <dgm:cxn modelId="{182BA94A-F55E-450F-AF66-C520BC8E73AF}" type="presOf" srcId="{2FEBA9F1-E2FD-4ADA-B1C2-75F2430D3659}" destId="{F7400F26-7CD5-44A9-977F-26C69F2D2EDA}" srcOrd="0" destOrd="1" presId="urn:microsoft.com/office/officeart/2005/8/layout/radial2"/>
    <dgm:cxn modelId="{8CB73A50-81E6-4DA2-BD96-C11324EFC337}" type="presOf" srcId="{23C09232-A9C9-493D-9C77-2A8083ABDA29}" destId="{231E42C5-97CE-4B22-8E7E-45F374046743}" srcOrd="0" destOrd="0" presId="urn:microsoft.com/office/officeart/2005/8/layout/radial2"/>
    <dgm:cxn modelId="{14DD1959-1F45-4530-B24F-D79DDDDECAD4}" type="presOf" srcId="{CD745C42-68FE-4E19-B53A-43D6F71F3EAF}" destId="{4E325D70-638B-4092-9842-F050AED95D4D}" srcOrd="0" destOrd="0" presId="urn:microsoft.com/office/officeart/2005/8/layout/radial2"/>
    <dgm:cxn modelId="{7413545A-9AE2-4672-B851-93E78C62C6A8}" srcId="{DF19F0E3-8142-4E5A-B0B1-B956EE36370C}" destId="{AA282C92-9875-4AC4-B17F-80CB34874C63}" srcOrd="2" destOrd="0" parTransId="{7E1BEE4B-69FC-4ACC-8F9C-B96A239CCD12}" sibTransId="{A296670D-C910-45BD-8E92-A24F12535528}"/>
    <dgm:cxn modelId="{D1062E8C-0027-4BB8-9E42-AE0F06D8DAEF}" srcId="{B5336AFE-B278-44E2-A9DA-FD12DE300CF7}" destId="{5E4A3138-3D5C-4758-9544-148E100F9002}" srcOrd="2" destOrd="0" parTransId="{3A061B6F-7529-4AA8-AD02-29D62D31DDC0}" sibTransId="{6571CC31-2CF5-4D28-AF51-F22C6E264901}"/>
    <dgm:cxn modelId="{1D60FF8C-D726-45E6-B5DA-51B2ADA2ECCE}" type="presOf" srcId="{DF19F0E3-8142-4E5A-B0B1-B956EE36370C}" destId="{6D423A94-4313-4744-B5ED-16E17CC08409}" srcOrd="0" destOrd="0" presId="urn:microsoft.com/office/officeart/2005/8/layout/radial2"/>
    <dgm:cxn modelId="{5EB4C8A4-1F5A-4F0E-BBE6-1E4F082ED8BE}" type="presOf" srcId="{AA282C92-9875-4AC4-B17F-80CB34874C63}" destId="{F5518770-8424-4A5F-BC71-92ABC4F53E66}" srcOrd="0" destOrd="2" presId="urn:microsoft.com/office/officeart/2005/8/layout/radial2"/>
    <dgm:cxn modelId="{ECDBD7A6-B3B9-4DA6-AEE0-8243B5382F60}" srcId="{B5336AFE-B278-44E2-A9DA-FD12DE300CF7}" destId="{6A310211-99CF-4B71-A937-87679D3725D2}" srcOrd="1" destOrd="0" parTransId="{E735A9E1-9D42-4552-AA40-DD189F2E9DF3}" sibTransId="{56208E06-B962-4319-A6A9-A1DA7158A142}"/>
    <dgm:cxn modelId="{132B08AC-DC34-408F-BEC7-A657578DCAFA}" srcId="{B5336AFE-B278-44E2-A9DA-FD12DE300CF7}" destId="{16A44337-DE11-4F02-B98B-5C9C337EDFFB}" srcOrd="0" destOrd="0" parTransId="{33A6F10D-7969-465D-8BC7-22C7343275BC}" sibTransId="{0CBE2C13-ABA4-453C-8B1A-FCE391F154A0}"/>
    <dgm:cxn modelId="{E24A50C4-6984-4D7F-A5DC-455A74DC0E76}" type="presOf" srcId="{6129159C-62C2-455C-A1DE-BB89EF0399DB}" destId="{F7400F26-7CD5-44A9-977F-26C69F2D2EDA}" srcOrd="0" destOrd="0" presId="urn:microsoft.com/office/officeart/2005/8/layout/radial2"/>
    <dgm:cxn modelId="{60B020C8-F60E-48AF-A9FE-EFFF9C56704D}" type="presOf" srcId="{2CCE3A52-CA69-4D07-A9B2-FD93BF743A17}" destId="{F5518770-8424-4A5F-BC71-92ABC4F53E66}" srcOrd="0" destOrd="3" presId="urn:microsoft.com/office/officeart/2005/8/layout/radial2"/>
    <dgm:cxn modelId="{4F500DD5-9566-440B-A4F3-2BECAB60C12E}" srcId="{DF19F0E3-8142-4E5A-B0B1-B956EE36370C}" destId="{2CCE3A52-CA69-4D07-A9B2-FD93BF743A17}" srcOrd="3" destOrd="0" parTransId="{14F03D8E-C117-4D0B-9AD2-7C6A1E72AD54}" sibTransId="{09A31E48-A06F-40C4-B0DB-ACC32786C435}"/>
    <dgm:cxn modelId="{2ADAA9E0-08F4-4AED-895C-3A92AF38EFEE}" type="presOf" srcId="{1B3A05B5-4E1C-443C-BC2A-9E23C00FC3E9}" destId="{2103EBA9-9ABB-421E-8C7F-E8751045802D}" srcOrd="0" destOrd="0" presId="urn:microsoft.com/office/officeart/2005/8/layout/radial2"/>
    <dgm:cxn modelId="{E50421E8-5F29-4BAA-8F02-7BEDFF5EEBBD}" type="presOf" srcId="{5E4A3138-3D5C-4758-9544-148E100F9002}" destId="{AF6458A8-820A-4AC2-846B-8767649D380D}" srcOrd="0" destOrd="2" presId="urn:microsoft.com/office/officeart/2005/8/layout/radial2"/>
    <dgm:cxn modelId="{8DB8EBED-A416-4EA5-BEF6-429DA7AFF648}" type="presOf" srcId="{B5336AFE-B278-44E2-A9DA-FD12DE300CF7}" destId="{B8CD6812-3328-4D6D-AEB9-BDC30E330059}" srcOrd="0" destOrd="0" presId="urn:microsoft.com/office/officeart/2005/8/layout/radial2"/>
    <dgm:cxn modelId="{B43833EE-0EE9-4C3C-904C-C86C7BDCE1D6}" srcId="{DF19F0E3-8142-4E5A-B0B1-B956EE36370C}" destId="{AD515BD9-E606-46F7-9D0F-A62241C36CF3}" srcOrd="0" destOrd="0" parTransId="{23CAC556-01E8-4F59-8219-625FE1E59047}" sibTransId="{D721A8E9-339D-4190-83E6-2701F14F0D84}"/>
    <dgm:cxn modelId="{6FC20AFB-9472-4A1C-AF51-0DB1446C4F13}" type="presOf" srcId="{377F8B1A-8759-49C1-811F-0BE3FDF39561}" destId="{859FAFE9-8CAC-4150-81FA-C6A891C2FA7C}" srcOrd="0" destOrd="0" presId="urn:microsoft.com/office/officeart/2005/8/layout/radial2"/>
    <dgm:cxn modelId="{7CF3C4FE-1029-4A87-8A16-6276E359436B}" srcId="{CD745C42-68FE-4E19-B53A-43D6F71F3EAF}" destId="{DF19F0E3-8142-4E5A-B0B1-B956EE36370C}" srcOrd="0" destOrd="0" parTransId="{23C09232-A9C9-493D-9C77-2A8083ABDA29}" sibTransId="{CC06B172-98EB-4BE0-9B22-312398D85F3B}"/>
    <dgm:cxn modelId="{67F5B6F6-477D-43A9-8467-301DB0CF3EE8}" type="presParOf" srcId="{4E325D70-638B-4092-9842-F050AED95D4D}" destId="{14E7A57C-E61B-46F4-860A-B40E245176F8}" srcOrd="0" destOrd="0" presId="urn:microsoft.com/office/officeart/2005/8/layout/radial2"/>
    <dgm:cxn modelId="{09049B46-A771-4614-ABBA-C82763B275D2}" type="presParOf" srcId="{14E7A57C-E61B-46F4-860A-B40E245176F8}" destId="{858774D3-1F65-43A4-9B3E-D1A657CCDBEE}" srcOrd="0" destOrd="0" presId="urn:microsoft.com/office/officeart/2005/8/layout/radial2"/>
    <dgm:cxn modelId="{1790FADF-C9F7-487E-9ADE-9DB5647348E1}" type="presParOf" srcId="{858774D3-1F65-43A4-9B3E-D1A657CCDBEE}" destId="{B1B7F0F1-44CA-4B95-9134-23FAD5911CEC}" srcOrd="0" destOrd="0" presId="urn:microsoft.com/office/officeart/2005/8/layout/radial2"/>
    <dgm:cxn modelId="{AE5867B0-A89D-451C-8EC9-506B21F4F4C2}" type="presParOf" srcId="{858774D3-1F65-43A4-9B3E-D1A657CCDBEE}" destId="{DBC19691-491B-4735-846B-7B6C3128567B}" srcOrd="1" destOrd="0" presId="urn:microsoft.com/office/officeart/2005/8/layout/radial2"/>
    <dgm:cxn modelId="{27C5D1BD-1EAF-4554-B759-BAC22A584A37}" type="presParOf" srcId="{14E7A57C-E61B-46F4-860A-B40E245176F8}" destId="{231E42C5-97CE-4B22-8E7E-45F374046743}" srcOrd="1" destOrd="0" presId="urn:microsoft.com/office/officeart/2005/8/layout/radial2"/>
    <dgm:cxn modelId="{2D1720CF-B1BD-44B5-A32D-F8B8C4619B00}" type="presParOf" srcId="{14E7A57C-E61B-46F4-860A-B40E245176F8}" destId="{E05E5397-A165-4994-94E9-59DE61910757}" srcOrd="2" destOrd="0" presId="urn:microsoft.com/office/officeart/2005/8/layout/radial2"/>
    <dgm:cxn modelId="{B3F9BF96-5036-4805-8703-23EDDB7BE7E7}" type="presParOf" srcId="{E05E5397-A165-4994-94E9-59DE61910757}" destId="{6D423A94-4313-4744-B5ED-16E17CC08409}" srcOrd="0" destOrd="0" presId="urn:microsoft.com/office/officeart/2005/8/layout/radial2"/>
    <dgm:cxn modelId="{EC5FCAD1-6F7A-46DB-A0B8-C31E9CCDC5C8}" type="presParOf" srcId="{E05E5397-A165-4994-94E9-59DE61910757}" destId="{F5518770-8424-4A5F-BC71-92ABC4F53E66}" srcOrd="1" destOrd="0" presId="urn:microsoft.com/office/officeart/2005/8/layout/radial2"/>
    <dgm:cxn modelId="{526D2CAF-7026-4111-AA62-0203CE556E24}" type="presParOf" srcId="{14E7A57C-E61B-46F4-860A-B40E245176F8}" destId="{2103EBA9-9ABB-421E-8C7F-E8751045802D}" srcOrd="3" destOrd="0" presId="urn:microsoft.com/office/officeart/2005/8/layout/radial2"/>
    <dgm:cxn modelId="{42B982E9-4DD6-4DA4-99EC-DD0F575007D6}" type="presParOf" srcId="{14E7A57C-E61B-46F4-860A-B40E245176F8}" destId="{9278F837-822E-45FF-96CC-C249E5D83B71}" srcOrd="4" destOrd="0" presId="urn:microsoft.com/office/officeart/2005/8/layout/radial2"/>
    <dgm:cxn modelId="{5162C115-0104-493D-8046-205CDD469006}" type="presParOf" srcId="{9278F837-822E-45FF-96CC-C249E5D83B71}" destId="{B8CD6812-3328-4D6D-AEB9-BDC30E330059}" srcOrd="0" destOrd="0" presId="urn:microsoft.com/office/officeart/2005/8/layout/radial2"/>
    <dgm:cxn modelId="{99C328C7-07BB-4668-A8C2-25F56F443EDB}" type="presParOf" srcId="{9278F837-822E-45FF-96CC-C249E5D83B71}" destId="{AF6458A8-820A-4AC2-846B-8767649D380D}" srcOrd="1" destOrd="0" presId="urn:microsoft.com/office/officeart/2005/8/layout/radial2"/>
    <dgm:cxn modelId="{2B6C1089-D892-41EC-8E08-F88DBCC1B00F}" type="presParOf" srcId="{14E7A57C-E61B-46F4-860A-B40E245176F8}" destId="{E8DA93A3-7DA4-429F-B4C9-46BE9F5C5996}" srcOrd="5" destOrd="0" presId="urn:microsoft.com/office/officeart/2005/8/layout/radial2"/>
    <dgm:cxn modelId="{88A2AAB3-DCC8-406C-9EA9-EEF9483A0B80}" type="presParOf" srcId="{14E7A57C-E61B-46F4-860A-B40E245176F8}" destId="{8E272B84-B8C1-439A-BB38-7B5FAB94658D}" srcOrd="6" destOrd="0" presId="urn:microsoft.com/office/officeart/2005/8/layout/radial2"/>
    <dgm:cxn modelId="{A8D54863-FB5F-4166-BCA7-3A6DDF44CBA7}" type="presParOf" srcId="{8E272B84-B8C1-439A-BB38-7B5FAB94658D}" destId="{859FAFE9-8CAC-4150-81FA-C6A891C2FA7C}" srcOrd="0" destOrd="0" presId="urn:microsoft.com/office/officeart/2005/8/layout/radial2"/>
    <dgm:cxn modelId="{F8C77109-9C29-4DE0-83BC-D64E111B31C7}" type="presParOf" srcId="{8E272B84-B8C1-439A-BB38-7B5FAB94658D}" destId="{F7400F26-7CD5-44A9-977F-26C69F2D2EDA}"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9A5FFA-CB93-48E6-9062-65E002A0C864}">
      <dsp:nvSpPr>
        <dsp:cNvPr id="0" name=""/>
        <dsp:cNvSpPr/>
      </dsp:nvSpPr>
      <dsp:spPr>
        <a:xfrm>
          <a:off x="46121" y="360"/>
          <a:ext cx="1173332" cy="5866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bg1"/>
              </a:solidFill>
              <a:latin typeface="+mn-lt"/>
            </a:rPr>
            <a:t>Improving Access</a:t>
          </a:r>
        </a:p>
      </dsp:txBody>
      <dsp:txXfrm>
        <a:off x="63304" y="17543"/>
        <a:ext cx="1138966" cy="552300"/>
      </dsp:txXfrm>
    </dsp:sp>
    <dsp:sp modelId="{356BCD53-3B7F-487C-8499-0D54EA1A8AB1}">
      <dsp:nvSpPr>
        <dsp:cNvPr id="0" name=""/>
        <dsp:cNvSpPr/>
      </dsp:nvSpPr>
      <dsp:spPr>
        <a:xfrm>
          <a:off x="163455" y="587026"/>
          <a:ext cx="117333" cy="439999"/>
        </a:xfrm>
        <a:custGeom>
          <a:avLst/>
          <a:gdLst/>
          <a:ahLst/>
          <a:cxnLst/>
          <a:rect l="0" t="0" r="0" b="0"/>
          <a:pathLst>
            <a:path>
              <a:moveTo>
                <a:pt x="0" y="0"/>
              </a:moveTo>
              <a:lnTo>
                <a:pt x="0" y="439999"/>
              </a:lnTo>
              <a:lnTo>
                <a:pt x="117333" y="43999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11C3D18-B01E-49C0-B278-A0F6461B1D7D}">
      <dsp:nvSpPr>
        <dsp:cNvPr id="0" name=""/>
        <dsp:cNvSpPr/>
      </dsp:nvSpPr>
      <dsp:spPr>
        <a:xfrm>
          <a:off x="280788" y="733693"/>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rPr>
            <a:t>Children and Young People </a:t>
          </a:r>
        </a:p>
      </dsp:txBody>
      <dsp:txXfrm>
        <a:off x="297971" y="750876"/>
        <a:ext cx="904299" cy="552300"/>
      </dsp:txXfrm>
    </dsp:sp>
    <dsp:sp modelId="{B772B771-C928-4B05-ADAA-BF2AC632FF6F}">
      <dsp:nvSpPr>
        <dsp:cNvPr id="0" name=""/>
        <dsp:cNvSpPr/>
      </dsp:nvSpPr>
      <dsp:spPr>
        <a:xfrm>
          <a:off x="163455" y="587026"/>
          <a:ext cx="139635" cy="1178436"/>
        </a:xfrm>
        <a:custGeom>
          <a:avLst/>
          <a:gdLst/>
          <a:ahLst/>
          <a:cxnLst/>
          <a:rect l="0" t="0" r="0" b="0"/>
          <a:pathLst>
            <a:path>
              <a:moveTo>
                <a:pt x="0" y="0"/>
              </a:moveTo>
              <a:lnTo>
                <a:pt x="0" y="1178436"/>
              </a:lnTo>
              <a:lnTo>
                <a:pt x="139635" y="117843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D9AECA0-940A-4469-BF3A-E4BDD9360A18}">
      <dsp:nvSpPr>
        <dsp:cNvPr id="0" name=""/>
        <dsp:cNvSpPr/>
      </dsp:nvSpPr>
      <dsp:spPr>
        <a:xfrm>
          <a:off x="303090" y="1472129"/>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rPr>
            <a:t>Health Inequalities</a:t>
          </a:r>
        </a:p>
      </dsp:txBody>
      <dsp:txXfrm>
        <a:off x="320273" y="1489312"/>
        <a:ext cx="904299" cy="552300"/>
      </dsp:txXfrm>
    </dsp:sp>
    <dsp:sp modelId="{567B1053-8124-45BD-AFB2-C42C434F73A2}">
      <dsp:nvSpPr>
        <dsp:cNvPr id="0" name=""/>
        <dsp:cNvSpPr/>
      </dsp:nvSpPr>
      <dsp:spPr>
        <a:xfrm>
          <a:off x="163455" y="587026"/>
          <a:ext cx="117333" cy="1906664"/>
        </a:xfrm>
        <a:custGeom>
          <a:avLst/>
          <a:gdLst/>
          <a:ahLst/>
          <a:cxnLst/>
          <a:rect l="0" t="0" r="0" b="0"/>
          <a:pathLst>
            <a:path>
              <a:moveTo>
                <a:pt x="0" y="0"/>
              </a:moveTo>
              <a:lnTo>
                <a:pt x="0" y="1906664"/>
              </a:lnTo>
              <a:lnTo>
                <a:pt x="117333" y="190666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741184F-C550-49C1-8827-D1DAF73C39DE}">
      <dsp:nvSpPr>
        <dsp:cNvPr id="0" name=""/>
        <dsp:cNvSpPr/>
      </dsp:nvSpPr>
      <dsp:spPr>
        <a:xfrm>
          <a:off x="280788" y="2200358"/>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rPr>
            <a:t>Special Care Dental Services</a:t>
          </a:r>
        </a:p>
      </dsp:txBody>
      <dsp:txXfrm>
        <a:off x="297971" y="2217541"/>
        <a:ext cx="904299" cy="552300"/>
      </dsp:txXfrm>
    </dsp:sp>
    <dsp:sp modelId="{987D7127-EC57-4D81-80C5-E78B55FC4015}">
      <dsp:nvSpPr>
        <dsp:cNvPr id="0" name=""/>
        <dsp:cNvSpPr/>
      </dsp:nvSpPr>
      <dsp:spPr>
        <a:xfrm>
          <a:off x="163455" y="587026"/>
          <a:ext cx="117333" cy="2639997"/>
        </a:xfrm>
        <a:custGeom>
          <a:avLst/>
          <a:gdLst/>
          <a:ahLst/>
          <a:cxnLst/>
          <a:rect l="0" t="0" r="0" b="0"/>
          <a:pathLst>
            <a:path>
              <a:moveTo>
                <a:pt x="0" y="0"/>
              </a:moveTo>
              <a:lnTo>
                <a:pt x="0" y="2639997"/>
              </a:lnTo>
              <a:lnTo>
                <a:pt x="117333" y="26399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16D013C-8C8F-41E5-B595-E6B2041C5F16}">
      <dsp:nvSpPr>
        <dsp:cNvPr id="0" name=""/>
        <dsp:cNvSpPr/>
      </dsp:nvSpPr>
      <dsp:spPr>
        <a:xfrm>
          <a:off x="280788" y="2933691"/>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rPr>
            <a:t>General Access</a:t>
          </a:r>
        </a:p>
      </dsp:txBody>
      <dsp:txXfrm>
        <a:off x="297971" y="2950874"/>
        <a:ext cx="904299" cy="552300"/>
      </dsp:txXfrm>
    </dsp:sp>
    <dsp:sp modelId="{261B07ED-7B4A-4BB3-8647-B0A48D54DA48}">
      <dsp:nvSpPr>
        <dsp:cNvPr id="0" name=""/>
        <dsp:cNvSpPr/>
      </dsp:nvSpPr>
      <dsp:spPr>
        <a:xfrm>
          <a:off x="163455" y="587026"/>
          <a:ext cx="117333" cy="3373330"/>
        </a:xfrm>
        <a:custGeom>
          <a:avLst/>
          <a:gdLst/>
          <a:ahLst/>
          <a:cxnLst/>
          <a:rect l="0" t="0" r="0" b="0"/>
          <a:pathLst>
            <a:path>
              <a:moveTo>
                <a:pt x="0" y="0"/>
              </a:moveTo>
              <a:lnTo>
                <a:pt x="0" y="3373330"/>
              </a:lnTo>
              <a:lnTo>
                <a:pt x="117333" y="337333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F1343AF-DC0E-43FF-894D-3D663F3EB157}">
      <dsp:nvSpPr>
        <dsp:cNvPr id="0" name=""/>
        <dsp:cNvSpPr/>
      </dsp:nvSpPr>
      <dsp:spPr>
        <a:xfrm>
          <a:off x="280788" y="3667023"/>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rPr>
            <a:t>Orthodontic Services </a:t>
          </a:r>
        </a:p>
      </dsp:txBody>
      <dsp:txXfrm>
        <a:off x="297971" y="3684206"/>
        <a:ext cx="904299" cy="552300"/>
      </dsp:txXfrm>
    </dsp:sp>
    <dsp:sp modelId="{1AF4AC6C-E6CC-4BF0-8570-EED4DB2D183B}">
      <dsp:nvSpPr>
        <dsp:cNvPr id="0" name=""/>
        <dsp:cNvSpPr/>
      </dsp:nvSpPr>
      <dsp:spPr>
        <a:xfrm>
          <a:off x="163455" y="587026"/>
          <a:ext cx="117333" cy="4106662"/>
        </a:xfrm>
        <a:custGeom>
          <a:avLst/>
          <a:gdLst/>
          <a:ahLst/>
          <a:cxnLst/>
          <a:rect l="0" t="0" r="0" b="0"/>
          <a:pathLst>
            <a:path>
              <a:moveTo>
                <a:pt x="0" y="0"/>
              </a:moveTo>
              <a:lnTo>
                <a:pt x="0" y="4106662"/>
              </a:lnTo>
              <a:lnTo>
                <a:pt x="117333" y="410666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D80F9FD-46B9-4081-AEF4-C141266391B4}">
      <dsp:nvSpPr>
        <dsp:cNvPr id="0" name=""/>
        <dsp:cNvSpPr/>
      </dsp:nvSpPr>
      <dsp:spPr>
        <a:xfrm>
          <a:off x="280788" y="4400356"/>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rPr>
            <a:t>Pathway for medical needs patients</a:t>
          </a:r>
        </a:p>
      </dsp:txBody>
      <dsp:txXfrm>
        <a:off x="297971" y="4417539"/>
        <a:ext cx="904299" cy="552300"/>
      </dsp:txXfrm>
    </dsp:sp>
    <dsp:sp modelId="{19CC9C69-0EA9-4346-AD35-EFA1589BA059}">
      <dsp:nvSpPr>
        <dsp:cNvPr id="0" name=""/>
        <dsp:cNvSpPr/>
      </dsp:nvSpPr>
      <dsp:spPr>
        <a:xfrm>
          <a:off x="1512787" y="0"/>
          <a:ext cx="1173332" cy="5866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bg1"/>
              </a:solidFill>
              <a:latin typeface="+mn-lt"/>
            </a:rPr>
            <a:t>Oral Health Prevention</a:t>
          </a:r>
        </a:p>
      </dsp:txBody>
      <dsp:txXfrm>
        <a:off x="1529970" y="17183"/>
        <a:ext cx="1138966" cy="552300"/>
      </dsp:txXfrm>
    </dsp:sp>
    <dsp:sp modelId="{B8218567-6686-4CF3-B127-8B5720183CF0}">
      <dsp:nvSpPr>
        <dsp:cNvPr id="0" name=""/>
        <dsp:cNvSpPr/>
      </dsp:nvSpPr>
      <dsp:spPr>
        <a:xfrm>
          <a:off x="1630120" y="586666"/>
          <a:ext cx="117333" cy="440360"/>
        </a:xfrm>
        <a:custGeom>
          <a:avLst/>
          <a:gdLst/>
          <a:ahLst/>
          <a:cxnLst/>
          <a:rect l="0" t="0" r="0" b="0"/>
          <a:pathLst>
            <a:path>
              <a:moveTo>
                <a:pt x="0" y="0"/>
              </a:moveTo>
              <a:lnTo>
                <a:pt x="0" y="440360"/>
              </a:lnTo>
              <a:lnTo>
                <a:pt x="117333" y="4403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F1966F4-B331-4B14-9856-76E5042DE6AB}">
      <dsp:nvSpPr>
        <dsp:cNvPr id="0" name=""/>
        <dsp:cNvSpPr/>
      </dsp:nvSpPr>
      <dsp:spPr>
        <a:xfrm>
          <a:off x="1747453" y="733693"/>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rPr>
            <a:t>Children and Young People</a:t>
          </a:r>
        </a:p>
      </dsp:txBody>
      <dsp:txXfrm>
        <a:off x="1764636" y="750876"/>
        <a:ext cx="904299" cy="552300"/>
      </dsp:txXfrm>
    </dsp:sp>
    <dsp:sp modelId="{281B430C-3754-4F6E-800B-17AF5FD1A98F}">
      <dsp:nvSpPr>
        <dsp:cNvPr id="0" name=""/>
        <dsp:cNvSpPr/>
      </dsp:nvSpPr>
      <dsp:spPr>
        <a:xfrm>
          <a:off x="1630120" y="586666"/>
          <a:ext cx="117333" cy="1173692"/>
        </a:xfrm>
        <a:custGeom>
          <a:avLst/>
          <a:gdLst/>
          <a:ahLst/>
          <a:cxnLst/>
          <a:rect l="0" t="0" r="0" b="0"/>
          <a:pathLst>
            <a:path>
              <a:moveTo>
                <a:pt x="0" y="0"/>
              </a:moveTo>
              <a:lnTo>
                <a:pt x="0" y="1173692"/>
              </a:lnTo>
              <a:lnTo>
                <a:pt x="117333" y="11736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74B27C-7364-4CC4-8D78-D821C7E58870}">
      <dsp:nvSpPr>
        <dsp:cNvPr id="0" name=""/>
        <dsp:cNvSpPr/>
      </dsp:nvSpPr>
      <dsp:spPr>
        <a:xfrm>
          <a:off x="1747453" y="1467025"/>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rPr>
            <a:t>Care Homes</a:t>
          </a:r>
        </a:p>
      </dsp:txBody>
      <dsp:txXfrm>
        <a:off x="1764636" y="1484208"/>
        <a:ext cx="904299" cy="552300"/>
      </dsp:txXfrm>
    </dsp:sp>
    <dsp:sp modelId="{310BA3AE-2B98-4914-AB7B-26D353C85F25}">
      <dsp:nvSpPr>
        <dsp:cNvPr id="0" name=""/>
        <dsp:cNvSpPr/>
      </dsp:nvSpPr>
      <dsp:spPr>
        <a:xfrm>
          <a:off x="1630120" y="586666"/>
          <a:ext cx="139635" cy="1876548"/>
        </a:xfrm>
        <a:custGeom>
          <a:avLst/>
          <a:gdLst/>
          <a:ahLst/>
          <a:cxnLst/>
          <a:rect l="0" t="0" r="0" b="0"/>
          <a:pathLst>
            <a:path>
              <a:moveTo>
                <a:pt x="0" y="0"/>
              </a:moveTo>
              <a:lnTo>
                <a:pt x="0" y="1876548"/>
              </a:lnTo>
              <a:lnTo>
                <a:pt x="139635" y="18765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30A6893-7FCC-4F17-9F32-36F4CC12AD45}">
      <dsp:nvSpPr>
        <dsp:cNvPr id="0" name=""/>
        <dsp:cNvSpPr/>
      </dsp:nvSpPr>
      <dsp:spPr>
        <a:xfrm>
          <a:off x="1769756" y="2169881"/>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rPr>
            <a:t>Health Inclusion</a:t>
          </a:r>
        </a:p>
      </dsp:txBody>
      <dsp:txXfrm>
        <a:off x="1786939" y="2187064"/>
        <a:ext cx="904299" cy="552300"/>
      </dsp:txXfrm>
    </dsp:sp>
    <dsp:sp modelId="{96B2DBA6-3670-4171-B880-FE56FE3BFD48}">
      <dsp:nvSpPr>
        <dsp:cNvPr id="0" name=""/>
        <dsp:cNvSpPr/>
      </dsp:nvSpPr>
      <dsp:spPr>
        <a:xfrm>
          <a:off x="1630120" y="586666"/>
          <a:ext cx="117333" cy="2640357"/>
        </a:xfrm>
        <a:custGeom>
          <a:avLst/>
          <a:gdLst/>
          <a:ahLst/>
          <a:cxnLst/>
          <a:rect l="0" t="0" r="0" b="0"/>
          <a:pathLst>
            <a:path>
              <a:moveTo>
                <a:pt x="0" y="0"/>
              </a:moveTo>
              <a:lnTo>
                <a:pt x="0" y="2640357"/>
              </a:lnTo>
              <a:lnTo>
                <a:pt x="117333" y="26403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88B97AD-0A33-4CEC-8111-28DDC12B0477}">
      <dsp:nvSpPr>
        <dsp:cNvPr id="0" name=""/>
        <dsp:cNvSpPr/>
      </dsp:nvSpPr>
      <dsp:spPr>
        <a:xfrm>
          <a:off x="1747453" y="2933691"/>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rPr>
            <a:t>Rural and coastal communities</a:t>
          </a:r>
        </a:p>
      </dsp:txBody>
      <dsp:txXfrm>
        <a:off x="1764636" y="2950874"/>
        <a:ext cx="904299" cy="552300"/>
      </dsp:txXfrm>
    </dsp:sp>
    <dsp:sp modelId="{4E32CC6B-2F38-4024-AE2D-5499001D4D5C}">
      <dsp:nvSpPr>
        <dsp:cNvPr id="0" name=""/>
        <dsp:cNvSpPr/>
      </dsp:nvSpPr>
      <dsp:spPr>
        <a:xfrm>
          <a:off x="1630120" y="586666"/>
          <a:ext cx="117333" cy="3373690"/>
        </a:xfrm>
        <a:custGeom>
          <a:avLst/>
          <a:gdLst/>
          <a:ahLst/>
          <a:cxnLst/>
          <a:rect l="0" t="0" r="0" b="0"/>
          <a:pathLst>
            <a:path>
              <a:moveTo>
                <a:pt x="0" y="0"/>
              </a:moveTo>
              <a:lnTo>
                <a:pt x="0" y="3373690"/>
              </a:lnTo>
              <a:lnTo>
                <a:pt x="117333" y="33736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9B11DF2-5BFB-47A1-9845-FDD85E7C0661}">
      <dsp:nvSpPr>
        <dsp:cNvPr id="0" name=""/>
        <dsp:cNvSpPr/>
      </dsp:nvSpPr>
      <dsp:spPr>
        <a:xfrm>
          <a:off x="1747453" y="3667023"/>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rPr>
            <a:t>Access for whole population </a:t>
          </a:r>
        </a:p>
      </dsp:txBody>
      <dsp:txXfrm>
        <a:off x="1764636" y="3684206"/>
        <a:ext cx="904299" cy="552300"/>
      </dsp:txXfrm>
    </dsp:sp>
    <dsp:sp modelId="{4D3B5802-4986-418E-B46D-16C2CD141DDD}">
      <dsp:nvSpPr>
        <dsp:cNvPr id="0" name=""/>
        <dsp:cNvSpPr/>
      </dsp:nvSpPr>
      <dsp:spPr>
        <a:xfrm>
          <a:off x="2979452" y="360"/>
          <a:ext cx="1173332" cy="5866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bg1"/>
              </a:solidFill>
              <a:latin typeface="+mn-lt"/>
            </a:rPr>
            <a:t>Secondary Care</a:t>
          </a:r>
        </a:p>
      </dsp:txBody>
      <dsp:txXfrm>
        <a:off x="2996635" y="17543"/>
        <a:ext cx="1138966" cy="552300"/>
      </dsp:txXfrm>
    </dsp:sp>
    <dsp:sp modelId="{77B78064-0521-4731-B03C-07EFAF9BB84A}">
      <dsp:nvSpPr>
        <dsp:cNvPr id="0" name=""/>
        <dsp:cNvSpPr/>
      </dsp:nvSpPr>
      <dsp:spPr>
        <a:xfrm>
          <a:off x="3096785" y="587026"/>
          <a:ext cx="117333" cy="439999"/>
        </a:xfrm>
        <a:custGeom>
          <a:avLst/>
          <a:gdLst/>
          <a:ahLst/>
          <a:cxnLst/>
          <a:rect l="0" t="0" r="0" b="0"/>
          <a:pathLst>
            <a:path>
              <a:moveTo>
                <a:pt x="0" y="0"/>
              </a:moveTo>
              <a:lnTo>
                <a:pt x="0" y="439999"/>
              </a:lnTo>
              <a:lnTo>
                <a:pt x="117333" y="43999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C319E84-4D18-4F30-B314-D1DC736949B7}">
      <dsp:nvSpPr>
        <dsp:cNvPr id="0" name=""/>
        <dsp:cNvSpPr/>
      </dsp:nvSpPr>
      <dsp:spPr>
        <a:xfrm>
          <a:off x="3214118" y="733693"/>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b="0" kern="1200">
              <a:solidFill>
                <a:srgbClr val="0070C0"/>
              </a:solidFill>
              <a:latin typeface="+mn-lt"/>
              <a:ea typeface="ADLaM Display" panose="02010000000000000000" pitchFamily="2" charset="0"/>
              <a:cs typeface="ADLaM Display" panose="02010000000000000000" pitchFamily="2" charset="0"/>
            </a:rPr>
            <a:t>Primary Care / Secondary Care Interface</a:t>
          </a:r>
        </a:p>
      </dsp:txBody>
      <dsp:txXfrm>
        <a:off x="3231301" y="750876"/>
        <a:ext cx="904299" cy="552300"/>
      </dsp:txXfrm>
    </dsp:sp>
    <dsp:sp modelId="{2D4DE710-8518-4AE9-82F6-01127D7CC979}">
      <dsp:nvSpPr>
        <dsp:cNvPr id="0" name=""/>
        <dsp:cNvSpPr/>
      </dsp:nvSpPr>
      <dsp:spPr>
        <a:xfrm>
          <a:off x="3096785" y="587026"/>
          <a:ext cx="138509" cy="1200647"/>
        </a:xfrm>
        <a:custGeom>
          <a:avLst/>
          <a:gdLst/>
          <a:ahLst/>
          <a:cxnLst/>
          <a:rect l="0" t="0" r="0" b="0"/>
          <a:pathLst>
            <a:path>
              <a:moveTo>
                <a:pt x="0" y="0"/>
              </a:moveTo>
              <a:lnTo>
                <a:pt x="0" y="1200647"/>
              </a:lnTo>
              <a:lnTo>
                <a:pt x="138509" y="120064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B0075B-5ED7-4612-A267-B9C6F13267CE}">
      <dsp:nvSpPr>
        <dsp:cNvPr id="0" name=""/>
        <dsp:cNvSpPr/>
      </dsp:nvSpPr>
      <dsp:spPr>
        <a:xfrm>
          <a:off x="3235295" y="1494340"/>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ea typeface="ADLaM Display" panose="02010000000000000000" pitchFamily="2" charset="0"/>
              <a:cs typeface="ADLaM Display" panose="02010000000000000000" pitchFamily="2" charset="0"/>
            </a:rPr>
            <a:t>Norfolk and Waveney system approach</a:t>
          </a:r>
        </a:p>
      </dsp:txBody>
      <dsp:txXfrm>
        <a:off x="3252478" y="1511523"/>
        <a:ext cx="904299" cy="552300"/>
      </dsp:txXfrm>
    </dsp:sp>
    <dsp:sp modelId="{6C981C65-9362-463E-B8FE-96BB36E40CC3}">
      <dsp:nvSpPr>
        <dsp:cNvPr id="0" name=""/>
        <dsp:cNvSpPr/>
      </dsp:nvSpPr>
      <dsp:spPr>
        <a:xfrm>
          <a:off x="3096785" y="587026"/>
          <a:ext cx="117333" cy="1906664"/>
        </a:xfrm>
        <a:custGeom>
          <a:avLst/>
          <a:gdLst/>
          <a:ahLst/>
          <a:cxnLst/>
          <a:rect l="0" t="0" r="0" b="0"/>
          <a:pathLst>
            <a:path>
              <a:moveTo>
                <a:pt x="0" y="0"/>
              </a:moveTo>
              <a:lnTo>
                <a:pt x="0" y="1906664"/>
              </a:lnTo>
              <a:lnTo>
                <a:pt x="117333" y="190666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28DAC4D-D242-4A81-9915-DE765BF727B7}">
      <dsp:nvSpPr>
        <dsp:cNvPr id="0" name=""/>
        <dsp:cNvSpPr/>
      </dsp:nvSpPr>
      <dsp:spPr>
        <a:xfrm>
          <a:off x="3214118" y="2200358"/>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rPr>
            <a:t>TMJ services</a:t>
          </a:r>
        </a:p>
      </dsp:txBody>
      <dsp:txXfrm>
        <a:off x="3231301" y="2217541"/>
        <a:ext cx="904299" cy="552300"/>
      </dsp:txXfrm>
    </dsp:sp>
    <dsp:sp modelId="{AD070797-CB8D-4546-9D61-983A4D924B60}">
      <dsp:nvSpPr>
        <dsp:cNvPr id="0" name=""/>
        <dsp:cNvSpPr/>
      </dsp:nvSpPr>
      <dsp:spPr>
        <a:xfrm>
          <a:off x="4446117" y="0"/>
          <a:ext cx="1173332" cy="5866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bg1"/>
              </a:solidFill>
              <a:latin typeface="+mn-lt"/>
            </a:rPr>
            <a:t>Level 2 Services</a:t>
          </a:r>
        </a:p>
      </dsp:txBody>
      <dsp:txXfrm>
        <a:off x="4463300" y="17183"/>
        <a:ext cx="1138966" cy="552300"/>
      </dsp:txXfrm>
    </dsp:sp>
    <dsp:sp modelId="{3622C0E0-CC50-44FB-8B26-31F1766E2369}">
      <dsp:nvSpPr>
        <dsp:cNvPr id="0" name=""/>
        <dsp:cNvSpPr/>
      </dsp:nvSpPr>
      <dsp:spPr>
        <a:xfrm>
          <a:off x="4563450" y="586666"/>
          <a:ext cx="117333" cy="324921"/>
        </a:xfrm>
        <a:custGeom>
          <a:avLst/>
          <a:gdLst/>
          <a:ahLst/>
          <a:cxnLst/>
          <a:rect l="0" t="0" r="0" b="0"/>
          <a:pathLst>
            <a:path>
              <a:moveTo>
                <a:pt x="0" y="0"/>
              </a:moveTo>
              <a:lnTo>
                <a:pt x="0" y="324921"/>
              </a:lnTo>
              <a:lnTo>
                <a:pt x="117333" y="32492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F2D6FEB-82BC-4300-8B05-F06F6E039F8A}">
      <dsp:nvSpPr>
        <dsp:cNvPr id="0" name=""/>
        <dsp:cNvSpPr/>
      </dsp:nvSpPr>
      <dsp:spPr>
        <a:xfrm>
          <a:off x="4680784" y="733693"/>
          <a:ext cx="938665" cy="35578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ea typeface="ADLaM Display" panose="020B0604020202020204" pitchFamily="2" charset="0"/>
              <a:cs typeface="ADLaM Display" panose="020B0604020202020204" pitchFamily="2" charset="0"/>
            </a:rPr>
            <a:t>Oral Surgery</a:t>
          </a:r>
        </a:p>
      </dsp:txBody>
      <dsp:txXfrm>
        <a:off x="4691205" y="744114"/>
        <a:ext cx="917823" cy="334947"/>
      </dsp:txXfrm>
    </dsp:sp>
    <dsp:sp modelId="{BB6F7F94-2DBC-4607-B6AA-830A7B547BBC}">
      <dsp:nvSpPr>
        <dsp:cNvPr id="0" name=""/>
        <dsp:cNvSpPr/>
      </dsp:nvSpPr>
      <dsp:spPr>
        <a:xfrm>
          <a:off x="4563450" y="586666"/>
          <a:ext cx="144751" cy="813937"/>
        </a:xfrm>
        <a:custGeom>
          <a:avLst/>
          <a:gdLst/>
          <a:ahLst/>
          <a:cxnLst/>
          <a:rect l="0" t="0" r="0" b="0"/>
          <a:pathLst>
            <a:path>
              <a:moveTo>
                <a:pt x="0" y="0"/>
              </a:moveTo>
              <a:lnTo>
                <a:pt x="0" y="813937"/>
              </a:lnTo>
              <a:lnTo>
                <a:pt x="144751" y="81393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0A4002-B26E-4462-A279-2010861B5DE7}">
      <dsp:nvSpPr>
        <dsp:cNvPr id="0" name=""/>
        <dsp:cNvSpPr/>
      </dsp:nvSpPr>
      <dsp:spPr>
        <a:xfrm>
          <a:off x="4708202" y="1241253"/>
          <a:ext cx="938665" cy="3187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ea typeface="ADLaM Display" panose="020B0604020202020204" pitchFamily="2" charset="0"/>
              <a:cs typeface="ADLaM Display" panose="020B0604020202020204" pitchFamily="2" charset="0"/>
            </a:rPr>
            <a:t>Endodontics</a:t>
          </a:r>
        </a:p>
      </dsp:txBody>
      <dsp:txXfrm>
        <a:off x="4717536" y="1250587"/>
        <a:ext cx="919997" cy="300032"/>
      </dsp:txXfrm>
    </dsp:sp>
    <dsp:sp modelId="{39D0C213-447A-4840-942E-D1EAECD6F4E2}">
      <dsp:nvSpPr>
        <dsp:cNvPr id="0" name=""/>
        <dsp:cNvSpPr/>
      </dsp:nvSpPr>
      <dsp:spPr>
        <a:xfrm>
          <a:off x="4563450" y="586666"/>
          <a:ext cx="171841" cy="1296367"/>
        </a:xfrm>
        <a:custGeom>
          <a:avLst/>
          <a:gdLst/>
          <a:ahLst/>
          <a:cxnLst/>
          <a:rect l="0" t="0" r="0" b="0"/>
          <a:pathLst>
            <a:path>
              <a:moveTo>
                <a:pt x="0" y="0"/>
              </a:moveTo>
              <a:lnTo>
                <a:pt x="0" y="1296367"/>
              </a:lnTo>
              <a:lnTo>
                <a:pt x="171841" y="129636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3CC0D60-1C57-4EC0-BB36-02F843701BD4}">
      <dsp:nvSpPr>
        <dsp:cNvPr id="0" name=""/>
        <dsp:cNvSpPr/>
      </dsp:nvSpPr>
      <dsp:spPr>
        <a:xfrm>
          <a:off x="4735292" y="1711818"/>
          <a:ext cx="938665" cy="34243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ea typeface="ADLaM Display" panose="020B0604020202020204" pitchFamily="2" charset="0"/>
              <a:cs typeface="ADLaM Display" panose="020B0604020202020204" pitchFamily="2" charset="0"/>
            </a:rPr>
            <a:t>Periodontics</a:t>
          </a:r>
        </a:p>
      </dsp:txBody>
      <dsp:txXfrm>
        <a:off x="4745321" y="1721847"/>
        <a:ext cx="918607" cy="322373"/>
      </dsp:txXfrm>
    </dsp:sp>
    <dsp:sp modelId="{EC2753AC-4D04-454C-9133-A0B242669F82}">
      <dsp:nvSpPr>
        <dsp:cNvPr id="0" name=""/>
        <dsp:cNvSpPr/>
      </dsp:nvSpPr>
      <dsp:spPr>
        <a:xfrm>
          <a:off x="4563450" y="586666"/>
          <a:ext cx="148900" cy="1757613"/>
        </a:xfrm>
        <a:custGeom>
          <a:avLst/>
          <a:gdLst/>
          <a:ahLst/>
          <a:cxnLst/>
          <a:rect l="0" t="0" r="0" b="0"/>
          <a:pathLst>
            <a:path>
              <a:moveTo>
                <a:pt x="0" y="0"/>
              </a:moveTo>
              <a:lnTo>
                <a:pt x="0" y="1757613"/>
              </a:lnTo>
              <a:lnTo>
                <a:pt x="148900" y="175761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DCDFA8B-6B39-4E89-A266-28AF1BBD2F58}">
      <dsp:nvSpPr>
        <dsp:cNvPr id="0" name=""/>
        <dsp:cNvSpPr/>
      </dsp:nvSpPr>
      <dsp:spPr>
        <a:xfrm>
          <a:off x="4712351" y="2220351"/>
          <a:ext cx="938665" cy="24785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ea typeface="ADLaM Display" panose="02010000000000000000" pitchFamily="2" charset="0"/>
              <a:cs typeface="ADLaM Display" panose="02010000000000000000" pitchFamily="2" charset="0"/>
            </a:rPr>
            <a:t>Sedation</a:t>
          </a:r>
        </a:p>
      </dsp:txBody>
      <dsp:txXfrm>
        <a:off x="4719610" y="2227610"/>
        <a:ext cx="924147" cy="233336"/>
      </dsp:txXfrm>
    </dsp:sp>
    <dsp:sp modelId="{504717B6-CEA6-4EA6-AA3F-B67136D340D1}">
      <dsp:nvSpPr>
        <dsp:cNvPr id="0" name=""/>
        <dsp:cNvSpPr/>
      </dsp:nvSpPr>
      <dsp:spPr>
        <a:xfrm>
          <a:off x="4563450" y="586666"/>
          <a:ext cx="139833" cy="2137866"/>
        </a:xfrm>
        <a:custGeom>
          <a:avLst/>
          <a:gdLst/>
          <a:ahLst/>
          <a:cxnLst/>
          <a:rect l="0" t="0" r="0" b="0"/>
          <a:pathLst>
            <a:path>
              <a:moveTo>
                <a:pt x="0" y="0"/>
              </a:moveTo>
              <a:lnTo>
                <a:pt x="0" y="2137866"/>
              </a:lnTo>
              <a:lnTo>
                <a:pt x="139833" y="213786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E1BB12F-6FD6-4CBC-B821-53ECEF53F513}">
      <dsp:nvSpPr>
        <dsp:cNvPr id="0" name=""/>
        <dsp:cNvSpPr/>
      </dsp:nvSpPr>
      <dsp:spPr>
        <a:xfrm>
          <a:off x="4703284" y="2585135"/>
          <a:ext cx="938665" cy="27879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rPr>
            <a:t>Trauma</a:t>
          </a:r>
        </a:p>
      </dsp:txBody>
      <dsp:txXfrm>
        <a:off x="4711450" y="2593301"/>
        <a:ext cx="922333" cy="262463"/>
      </dsp:txXfrm>
    </dsp:sp>
    <dsp:sp modelId="{16768086-B33C-493C-B88D-F98A92855672}">
      <dsp:nvSpPr>
        <dsp:cNvPr id="0" name=""/>
        <dsp:cNvSpPr/>
      </dsp:nvSpPr>
      <dsp:spPr>
        <a:xfrm>
          <a:off x="5912783" y="360"/>
          <a:ext cx="1173332" cy="5866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bg1"/>
              </a:solidFill>
              <a:latin typeface="+mn-lt"/>
            </a:rPr>
            <a:t>Workforce</a:t>
          </a:r>
        </a:p>
      </dsp:txBody>
      <dsp:txXfrm>
        <a:off x="5929966" y="17543"/>
        <a:ext cx="1138966" cy="552300"/>
      </dsp:txXfrm>
    </dsp:sp>
    <dsp:sp modelId="{16A75346-1C2F-4E9D-B384-7FB4B78165BB}">
      <dsp:nvSpPr>
        <dsp:cNvPr id="0" name=""/>
        <dsp:cNvSpPr/>
      </dsp:nvSpPr>
      <dsp:spPr>
        <a:xfrm>
          <a:off x="6030116" y="587026"/>
          <a:ext cx="117333" cy="439999"/>
        </a:xfrm>
        <a:custGeom>
          <a:avLst/>
          <a:gdLst/>
          <a:ahLst/>
          <a:cxnLst/>
          <a:rect l="0" t="0" r="0" b="0"/>
          <a:pathLst>
            <a:path>
              <a:moveTo>
                <a:pt x="0" y="0"/>
              </a:moveTo>
              <a:lnTo>
                <a:pt x="0" y="439999"/>
              </a:lnTo>
              <a:lnTo>
                <a:pt x="117333" y="43999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A1E564D-6820-4785-AD53-4E72D7F6D4FE}">
      <dsp:nvSpPr>
        <dsp:cNvPr id="0" name=""/>
        <dsp:cNvSpPr/>
      </dsp:nvSpPr>
      <dsp:spPr>
        <a:xfrm>
          <a:off x="6147449" y="733693"/>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ea typeface="ADLaM Display" panose="020B0604020202020204" pitchFamily="2" charset="0"/>
              <a:cs typeface="ADLaM Display" panose="020B0604020202020204" pitchFamily="2" charset="0"/>
            </a:rPr>
            <a:t>Recruitment</a:t>
          </a:r>
        </a:p>
      </dsp:txBody>
      <dsp:txXfrm>
        <a:off x="6164632" y="750876"/>
        <a:ext cx="904299" cy="552300"/>
      </dsp:txXfrm>
    </dsp:sp>
    <dsp:sp modelId="{BFC81519-5928-47DE-B3D4-928BC2DEC4D5}">
      <dsp:nvSpPr>
        <dsp:cNvPr id="0" name=""/>
        <dsp:cNvSpPr/>
      </dsp:nvSpPr>
      <dsp:spPr>
        <a:xfrm>
          <a:off x="6030116" y="587026"/>
          <a:ext cx="117333" cy="1173332"/>
        </a:xfrm>
        <a:custGeom>
          <a:avLst/>
          <a:gdLst/>
          <a:ahLst/>
          <a:cxnLst/>
          <a:rect l="0" t="0" r="0" b="0"/>
          <a:pathLst>
            <a:path>
              <a:moveTo>
                <a:pt x="0" y="0"/>
              </a:moveTo>
              <a:lnTo>
                <a:pt x="0" y="1173332"/>
              </a:lnTo>
              <a:lnTo>
                <a:pt x="117333" y="11733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36F75DC-F075-4B85-94FE-4B6A275ECD52}">
      <dsp:nvSpPr>
        <dsp:cNvPr id="0" name=""/>
        <dsp:cNvSpPr/>
      </dsp:nvSpPr>
      <dsp:spPr>
        <a:xfrm>
          <a:off x="6147449" y="1467025"/>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b="0" kern="1200">
              <a:solidFill>
                <a:srgbClr val="0070C0"/>
              </a:solidFill>
              <a:latin typeface="+mn-lt"/>
              <a:ea typeface="ADLaM Display" panose="02010000000000000000" pitchFamily="2" charset="0"/>
              <a:cs typeface="ADLaM Display" panose="02010000000000000000" pitchFamily="2" charset="0"/>
            </a:rPr>
            <a:t>Retention </a:t>
          </a:r>
        </a:p>
      </dsp:txBody>
      <dsp:txXfrm>
        <a:off x="6164632" y="1484208"/>
        <a:ext cx="904299" cy="552300"/>
      </dsp:txXfrm>
    </dsp:sp>
    <dsp:sp modelId="{BD0C064F-F81C-484D-AFBD-88B54178207D}">
      <dsp:nvSpPr>
        <dsp:cNvPr id="0" name=""/>
        <dsp:cNvSpPr/>
      </dsp:nvSpPr>
      <dsp:spPr>
        <a:xfrm>
          <a:off x="6030116" y="587026"/>
          <a:ext cx="117333" cy="1906664"/>
        </a:xfrm>
        <a:custGeom>
          <a:avLst/>
          <a:gdLst/>
          <a:ahLst/>
          <a:cxnLst/>
          <a:rect l="0" t="0" r="0" b="0"/>
          <a:pathLst>
            <a:path>
              <a:moveTo>
                <a:pt x="0" y="0"/>
              </a:moveTo>
              <a:lnTo>
                <a:pt x="0" y="1906664"/>
              </a:lnTo>
              <a:lnTo>
                <a:pt x="117333" y="190666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CCBB0FC-6234-4C00-8D42-7A0A5BB70483}">
      <dsp:nvSpPr>
        <dsp:cNvPr id="0" name=""/>
        <dsp:cNvSpPr/>
      </dsp:nvSpPr>
      <dsp:spPr>
        <a:xfrm>
          <a:off x="6147449" y="2200358"/>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b="0" kern="1200">
              <a:solidFill>
                <a:srgbClr val="0070C0"/>
              </a:solidFill>
              <a:latin typeface="+mn-lt"/>
              <a:ea typeface="ADLaM Display" panose="02010000000000000000" pitchFamily="2" charset="0"/>
              <a:cs typeface="ADLaM Display" panose="02010000000000000000" pitchFamily="2" charset="0"/>
            </a:rPr>
            <a:t>Training, education &amp; upskilling</a:t>
          </a:r>
        </a:p>
      </dsp:txBody>
      <dsp:txXfrm>
        <a:off x="6164632" y="2217541"/>
        <a:ext cx="904299" cy="552300"/>
      </dsp:txXfrm>
    </dsp:sp>
    <dsp:sp modelId="{A0765484-E919-431F-A4DE-C0453BC2EF2C}">
      <dsp:nvSpPr>
        <dsp:cNvPr id="0" name=""/>
        <dsp:cNvSpPr/>
      </dsp:nvSpPr>
      <dsp:spPr>
        <a:xfrm>
          <a:off x="6030116" y="587026"/>
          <a:ext cx="117333" cy="2639997"/>
        </a:xfrm>
        <a:custGeom>
          <a:avLst/>
          <a:gdLst/>
          <a:ahLst/>
          <a:cxnLst/>
          <a:rect l="0" t="0" r="0" b="0"/>
          <a:pathLst>
            <a:path>
              <a:moveTo>
                <a:pt x="0" y="0"/>
              </a:moveTo>
              <a:lnTo>
                <a:pt x="0" y="2639997"/>
              </a:lnTo>
              <a:lnTo>
                <a:pt x="117333" y="26399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60378C6-7620-45EF-A8DF-635195932847}">
      <dsp:nvSpPr>
        <dsp:cNvPr id="0" name=""/>
        <dsp:cNvSpPr/>
      </dsp:nvSpPr>
      <dsp:spPr>
        <a:xfrm>
          <a:off x="6147449" y="2933691"/>
          <a:ext cx="1212868"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b="0" kern="1200">
              <a:solidFill>
                <a:srgbClr val="0070C0"/>
              </a:solidFill>
              <a:latin typeface="+mn-lt"/>
              <a:ea typeface="ADLaM Display" panose="02010000000000000000" pitchFamily="2" charset="0"/>
              <a:cs typeface="ADLaM Display" panose="02010000000000000000" pitchFamily="2" charset="0"/>
            </a:rPr>
            <a:t>Partnerships with Higher Education Institutes &amp; colleges</a:t>
          </a:r>
        </a:p>
      </dsp:txBody>
      <dsp:txXfrm>
        <a:off x="6164632" y="2950874"/>
        <a:ext cx="1178502" cy="552300"/>
      </dsp:txXfrm>
    </dsp:sp>
    <dsp:sp modelId="{DD4399FE-BC28-4E2F-AA31-D11657AAEF71}">
      <dsp:nvSpPr>
        <dsp:cNvPr id="0" name=""/>
        <dsp:cNvSpPr/>
      </dsp:nvSpPr>
      <dsp:spPr>
        <a:xfrm>
          <a:off x="6030116" y="587026"/>
          <a:ext cx="117333" cy="3373330"/>
        </a:xfrm>
        <a:custGeom>
          <a:avLst/>
          <a:gdLst/>
          <a:ahLst/>
          <a:cxnLst/>
          <a:rect l="0" t="0" r="0" b="0"/>
          <a:pathLst>
            <a:path>
              <a:moveTo>
                <a:pt x="0" y="0"/>
              </a:moveTo>
              <a:lnTo>
                <a:pt x="0" y="3373330"/>
              </a:lnTo>
              <a:lnTo>
                <a:pt x="117333" y="337333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7BA4FA4-AAD7-4F8C-B5EC-7A6264AC2E18}">
      <dsp:nvSpPr>
        <dsp:cNvPr id="0" name=""/>
        <dsp:cNvSpPr/>
      </dsp:nvSpPr>
      <dsp:spPr>
        <a:xfrm>
          <a:off x="6147449" y="3667023"/>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66725">
            <a:lnSpc>
              <a:spcPct val="90000"/>
            </a:lnSpc>
            <a:spcBef>
              <a:spcPct val="0"/>
            </a:spcBef>
            <a:spcAft>
              <a:spcPct val="35000"/>
            </a:spcAft>
            <a:buNone/>
          </a:pPr>
          <a:r>
            <a:rPr lang="en-GB" sz="1050" kern="1200">
              <a:solidFill>
                <a:srgbClr val="0070C0"/>
              </a:solidFill>
            </a:rPr>
            <a:t>Fellowships</a:t>
          </a:r>
        </a:p>
      </dsp:txBody>
      <dsp:txXfrm>
        <a:off x="6164632" y="3684206"/>
        <a:ext cx="904299" cy="552300"/>
      </dsp:txXfrm>
    </dsp:sp>
    <dsp:sp modelId="{FB6ECCAA-E258-465A-9FDF-AB7DAE32F6FE}">
      <dsp:nvSpPr>
        <dsp:cNvPr id="0" name=""/>
        <dsp:cNvSpPr/>
      </dsp:nvSpPr>
      <dsp:spPr>
        <a:xfrm>
          <a:off x="6030116" y="587026"/>
          <a:ext cx="117333" cy="4106662"/>
        </a:xfrm>
        <a:custGeom>
          <a:avLst/>
          <a:gdLst/>
          <a:ahLst/>
          <a:cxnLst/>
          <a:rect l="0" t="0" r="0" b="0"/>
          <a:pathLst>
            <a:path>
              <a:moveTo>
                <a:pt x="0" y="0"/>
              </a:moveTo>
              <a:lnTo>
                <a:pt x="0" y="4106662"/>
              </a:lnTo>
              <a:lnTo>
                <a:pt x="117333" y="410666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A29764-ECEE-473B-A1BA-776EAC7006D9}">
      <dsp:nvSpPr>
        <dsp:cNvPr id="0" name=""/>
        <dsp:cNvSpPr/>
      </dsp:nvSpPr>
      <dsp:spPr>
        <a:xfrm>
          <a:off x="6147449" y="4400356"/>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kern="1200">
              <a:solidFill>
                <a:srgbClr val="0070C0"/>
              </a:solidFill>
            </a:rPr>
            <a:t>Integration of oral health with non-dental professionals</a:t>
          </a:r>
        </a:p>
      </dsp:txBody>
      <dsp:txXfrm>
        <a:off x="6164632" y="4417539"/>
        <a:ext cx="904299" cy="552300"/>
      </dsp:txXfrm>
    </dsp:sp>
    <dsp:sp modelId="{DABAB260-C75B-4111-96E5-DD102E28CEAF}">
      <dsp:nvSpPr>
        <dsp:cNvPr id="0" name=""/>
        <dsp:cNvSpPr/>
      </dsp:nvSpPr>
      <dsp:spPr>
        <a:xfrm>
          <a:off x="7418984" y="360"/>
          <a:ext cx="1173332" cy="5866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bg1"/>
              </a:solidFill>
              <a:latin typeface="+mn-lt"/>
            </a:rPr>
            <a:t>Quality Improvement</a:t>
          </a:r>
        </a:p>
      </dsp:txBody>
      <dsp:txXfrm>
        <a:off x="7436167" y="17543"/>
        <a:ext cx="1138966" cy="552300"/>
      </dsp:txXfrm>
    </dsp:sp>
    <dsp:sp modelId="{17ABB4D8-1B5B-427E-A5EB-6C5700BFF501}">
      <dsp:nvSpPr>
        <dsp:cNvPr id="0" name=""/>
        <dsp:cNvSpPr/>
      </dsp:nvSpPr>
      <dsp:spPr>
        <a:xfrm>
          <a:off x="7536318" y="587026"/>
          <a:ext cx="117333" cy="439999"/>
        </a:xfrm>
        <a:custGeom>
          <a:avLst/>
          <a:gdLst/>
          <a:ahLst/>
          <a:cxnLst/>
          <a:rect l="0" t="0" r="0" b="0"/>
          <a:pathLst>
            <a:path>
              <a:moveTo>
                <a:pt x="0" y="0"/>
              </a:moveTo>
              <a:lnTo>
                <a:pt x="0" y="439999"/>
              </a:lnTo>
              <a:lnTo>
                <a:pt x="117333" y="43999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9B89009-F40E-49A9-A944-47A6EEE83C6F}">
      <dsp:nvSpPr>
        <dsp:cNvPr id="0" name=""/>
        <dsp:cNvSpPr/>
      </dsp:nvSpPr>
      <dsp:spPr>
        <a:xfrm>
          <a:off x="7653651" y="733693"/>
          <a:ext cx="1085623"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ea typeface="ADLaM Display" panose="020B0604020202020204" pitchFamily="2" charset="0"/>
              <a:cs typeface="ADLaM Display" panose="020B0604020202020204" pitchFamily="2" charset="0"/>
            </a:rPr>
            <a:t>Good oral hygiene at early intervention</a:t>
          </a:r>
        </a:p>
      </dsp:txBody>
      <dsp:txXfrm>
        <a:off x="7670834" y="750876"/>
        <a:ext cx="1051257" cy="552300"/>
      </dsp:txXfrm>
    </dsp:sp>
    <dsp:sp modelId="{D1A3AD99-45D6-40F4-AFCF-0144760B1563}">
      <dsp:nvSpPr>
        <dsp:cNvPr id="0" name=""/>
        <dsp:cNvSpPr/>
      </dsp:nvSpPr>
      <dsp:spPr>
        <a:xfrm>
          <a:off x="7536318" y="587026"/>
          <a:ext cx="117333" cy="1173332"/>
        </a:xfrm>
        <a:custGeom>
          <a:avLst/>
          <a:gdLst/>
          <a:ahLst/>
          <a:cxnLst/>
          <a:rect l="0" t="0" r="0" b="0"/>
          <a:pathLst>
            <a:path>
              <a:moveTo>
                <a:pt x="0" y="0"/>
              </a:moveTo>
              <a:lnTo>
                <a:pt x="0" y="1173332"/>
              </a:lnTo>
              <a:lnTo>
                <a:pt x="117333" y="11733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1C55566-E6EB-4C15-8246-5B880488E78E}">
      <dsp:nvSpPr>
        <dsp:cNvPr id="0" name=""/>
        <dsp:cNvSpPr/>
      </dsp:nvSpPr>
      <dsp:spPr>
        <a:xfrm>
          <a:off x="7653651" y="1467025"/>
          <a:ext cx="1088467"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ea typeface="ADLaM Display" panose="020B0604020202020204" pitchFamily="2" charset="0"/>
              <a:cs typeface="ADLaM Display" panose="020B0604020202020204" pitchFamily="2" charset="0"/>
            </a:rPr>
            <a:t>Inclusion health and inequalities</a:t>
          </a:r>
        </a:p>
      </dsp:txBody>
      <dsp:txXfrm>
        <a:off x="7670834" y="1484208"/>
        <a:ext cx="1054101" cy="552300"/>
      </dsp:txXfrm>
    </dsp:sp>
    <dsp:sp modelId="{338FD10D-AC22-49E1-91B7-AF6064316370}">
      <dsp:nvSpPr>
        <dsp:cNvPr id="0" name=""/>
        <dsp:cNvSpPr/>
      </dsp:nvSpPr>
      <dsp:spPr>
        <a:xfrm>
          <a:off x="7536318" y="587026"/>
          <a:ext cx="117333" cy="1906664"/>
        </a:xfrm>
        <a:custGeom>
          <a:avLst/>
          <a:gdLst/>
          <a:ahLst/>
          <a:cxnLst/>
          <a:rect l="0" t="0" r="0" b="0"/>
          <a:pathLst>
            <a:path>
              <a:moveTo>
                <a:pt x="0" y="0"/>
              </a:moveTo>
              <a:lnTo>
                <a:pt x="0" y="1906664"/>
              </a:lnTo>
              <a:lnTo>
                <a:pt x="117333" y="190666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89E4028-6F12-46FF-8096-9E6B68D817D7}">
      <dsp:nvSpPr>
        <dsp:cNvPr id="0" name=""/>
        <dsp:cNvSpPr/>
      </dsp:nvSpPr>
      <dsp:spPr>
        <a:xfrm>
          <a:off x="7653651" y="2200358"/>
          <a:ext cx="1088467"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b="0" i="0" kern="1200">
              <a:solidFill>
                <a:srgbClr val="0070C0"/>
              </a:solidFill>
              <a:latin typeface="+mn-lt"/>
              <a:ea typeface="ADLaM Display" panose="02010000000000000000" pitchFamily="2" charset="0"/>
              <a:cs typeface="ADLaM Display" panose="02010000000000000000" pitchFamily="2" charset="0"/>
            </a:rPr>
            <a:t>Access to urgent treatment</a:t>
          </a:r>
        </a:p>
      </dsp:txBody>
      <dsp:txXfrm>
        <a:off x="7670834" y="2217541"/>
        <a:ext cx="1054101" cy="552300"/>
      </dsp:txXfrm>
    </dsp:sp>
    <dsp:sp modelId="{B41ACF65-5EA4-433E-B047-1AAE8EB637BC}">
      <dsp:nvSpPr>
        <dsp:cNvPr id="0" name=""/>
        <dsp:cNvSpPr/>
      </dsp:nvSpPr>
      <dsp:spPr>
        <a:xfrm>
          <a:off x="7536318" y="587026"/>
          <a:ext cx="117333" cy="2639997"/>
        </a:xfrm>
        <a:custGeom>
          <a:avLst/>
          <a:gdLst/>
          <a:ahLst/>
          <a:cxnLst/>
          <a:rect l="0" t="0" r="0" b="0"/>
          <a:pathLst>
            <a:path>
              <a:moveTo>
                <a:pt x="0" y="0"/>
              </a:moveTo>
              <a:lnTo>
                <a:pt x="0" y="2639997"/>
              </a:lnTo>
              <a:lnTo>
                <a:pt x="117333" y="26399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99DEF93-78D3-4E44-B7B3-85D2C66723B2}">
      <dsp:nvSpPr>
        <dsp:cNvPr id="0" name=""/>
        <dsp:cNvSpPr/>
      </dsp:nvSpPr>
      <dsp:spPr>
        <a:xfrm>
          <a:off x="7653651" y="2933691"/>
          <a:ext cx="1067600"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rPr>
            <a:t>People living with Learning Disabilities &amp; Autism</a:t>
          </a:r>
        </a:p>
      </dsp:txBody>
      <dsp:txXfrm>
        <a:off x="7670834" y="2950874"/>
        <a:ext cx="1033234" cy="552300"/>
      </dsp:txXfrm>
    </dsp:sp>
    <dsp:sp modelId="{F2CF554E-99E6-4F40-81EE-7F4B04078790}">
      <dsp:nvSpPr>
        <dsp:cNvPr id="0" name=""/>
        <dsp:cNvSpPr/>
      </dsp:nvSpPr>
      <dsp:spPr>
        <a:xfrm>
          <a:off x="7536318" y="587026"/>
          <a:ext cx="117333" cy="3481584"/>
        </a:xfrm>
        <a:custGeom>
          <a:avLst/>
          <a:gdLst/>
          <a:ahLst/>
          <a:cxnLst/>
          <a:rect l="0" t="0" r="0" b="0"/>
          <a:pathLst>
            <a:path>
              <a:moveTo>
                <a:pt x="0" y="0"/>
              </a:moveTo>
              <a:lnTo>
                <a:pt x="0" y="3481584"/>
              </a:lnTo>
              <a:lnTo>
                <a:pt x="117333" y="348158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388DCE-6210-4A9C-960E-659F8F699CFC}">
      <dsp:nvSpPr>
        <dsp:cNvPr id="0" name=""/>
        <dsp:cNvSpPr/>
      </dsp:nvSpPr>
      <dsp:spPr>
        <a:xfrm>
          <a:off x="7653651" y="3667023"/>
          <a:ext cx="1157581" cy="8031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rPr>
            <a:t>Children and adolescent-  responsive treatment with complex care</a:t>
          </a:r>
        </a:p>
      </dsp:txBody>
      <dsp:txXfrm>
        <a:off x="7677175" y="3690547"/>
        <a:ext cx="1110533" cy="756127"/>
      </dsp:txXfrm>
    </dsp:sp>
    <dsp:sp modelId="{9C47FEAA-384B-4A09-BB3F-4E752E4792D9}">
      <dsp:nvSpPr>
        <dsp:cNvPr id="0" name=""/>
        <dsp:cNvSpPr/>
      </dsp:nvSpPr>
      <dsp:spPr>
        <a:xfrm>
          <a:off x="7536318" y="587026"/>
          <a:ext cx="117333" cy="4323171"/>
        </a:xfrm>
        <a:custGeom>
          <a:avLst/>
          <a:gdLst/>
          <a:ahLst/>
          <a:cxnLst/>
          <a:rect l="0" t="0" r="0" b="0"/>
          <a:pathLst>
            <a:path>
              <a:moveTo>
                <a:pt x="0" y="0"/>
              </a:moveTo>
              <a:lnTo>
                <a:pt x="0" y="4323171"/>
              </a:lnTo>
              <a:lnTo>
                <a:pt x="117333" y="43231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D0CB0E-CE90-4CE2-A147-39DACCB40256}">
      <dsp:nvSpPr>
        <dsp:cNvPr id="0" name=""/>
        <dsp:cNvSpPr/>
      </dsp:nvSpPr>
      <dsp:spPr>
        <a:xfrm>
          <a:off x="7653651" y="4616865"/>
          <a:ext cx="1494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66725">
            <a:lnSpc>
              <a:spcPct val="90000"/>
            </a:lnSpc>
            <a:spcBef>
              <a:spcPct val="0"/>
            </a:spcBef>
            <a:spcAft>
              <a:spcPct val="35000"/>
            </a:spcAft>
            <a:buNone/>
          </a:pPr>
          <a:r>
            <a:rPr lang="en-GB" sz="1050" kern="1200">
              <a:solidFill>
                <a:srgbClr val="0070C0"/>
              </a:solidFill>
            </a:rPr>
            <a:t>Quality Improvement for providers and their teams</a:t>
          </a:r>
        </a:p>
      </dsp:txBody>
      <dsp:txXfrm>
        <a:off x="7670834" y="4634048"/>
        <a:ext cx="1460299" cy="552300"/>
      </dsp:txXfrm>
    </dsp:sp>
    <dsp:sp modelId="{B85B9C44-D373-4A3A-A6A7-FE182B8B2FB1}">
      <dsp:nvSpPr>
        <dsp:cNvPr id="0" name=""/>
        <dsp:cNvSpPr/>
      </dsp:nvSpPr>
      <dsp:spPr>
        <a:xfrm>
          <a:off x="8885650" y="360"/>
          <a:ext cx="1173332" cy="5866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bg1"/>
              </a:solidFill>
              <a:latin typeface="+mn-lt"/>
            </a:rPr>
            <a:t>Clinical Engagement &amp; Advice</a:t>
          </a:r>
        </a:p>
      </dsp:txBody>
      <dsp:txXfrm>
        <a:off x="8902833" y="17543"/>
        <a:ext cx="1138966" cy="552300"/>
      </dsp:txXfrm>
    </dsp:sp>
    <dsp:sp modelId="{39CE6405-7C1E-49A4-9CA1-0F07D06EDFD9}">
      <dsp:nvSpPr>
        <dsp:cNvPr id="0" name=""/>
        <dsp:cNvSpPr/>
      </dsp:nvSpPr>
      <dsp:spPr>
        <a:xfrm>
          <a:off x="9002983" y="587026"/>
          <a:ext cx="173446" cy="415248"/>
        </a:xfrm>
        <a:custGeom>
          <a:avLst/>
          <a:gdLst/>
          <a:ahLst/>
          <a:cxnLst/>
          <a:rect l="0" t="0" r="0" b="0"/>
          <a:pathLst>
            <a:path>
              <a:moveTo>
                <a:pt x="0" y="0"/>
              </a:moveTo>
              <a:lnTo>
                <a:pt x="0" y="415248"/>
              </a:lnTo>
              <a:lnTo>
                <a:pt x="173446" y="4152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094A7B0-1432-47C0-A7FE-5B3472F50AF3}">
      <dsp:nvSpPr>
        <dsp:cNvPr id="0" name=""/>
        <dsp:cNvSpPr/>
      </dsp:nvSpPr>
      <dsp:spPr>
        <a:xfrm>
          <a:off x="9176430" y="708941"/>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b="0" kern="1200">
              <a:solidFill>
                <a:srgbClr val="0070C0"/>
              </a:solidFill>
              <a:latin typeface="+mn-lt"/>
              <a:ea typeface="ADLaM Display" panose="02010000000000000000" pitchFamily="2" charset="0"/>
              <a:cs typeface="ADLaM Display" panose="02010000000000000000" pitchFamily="2" charset="0"/>
            </a:rPr>
            <a:t>LPN and MCN Structure April 2024</a:t>
          </a:r>
        </a:p>
      </dsp:txBody>
      <dsp:txXfrm>
        <a:off x="9193613" y="726124"/>
        <a:ext cx="904299" cy="552300"/>
      </dsp:txXfrm>
    </dsp:sp>
    <dsp:sp modelId="{3ED6FE23-47A1-44AA-B887-1321D17F72F1}">
      <dsp:nvSpPr>
        <dsp:cNvPr id="0" name=""/>
        <dsp:cNvSpPr/>
      </dsp:nvSpPr>
      <dsp:spPr>
        <a:xfrm>
          <a:off x="9002983" y="587026"/>
          <a:ext cx="117333" cy="1173332"/>
        </a:xfrm>
        <a:custGeom>
          <a:avLst/>
          <a:gdLst/>
          <a:ahLst/>
          <a:cxnLst/>
          <a:rect l="0" t="0" r="0" b="0"/>
          <a:pathLst>
            <a:path>
              <a:moveTo>
                <a:pt x="0" y="0"/>
              </a:moveTo>
              <a:lnTo>
                <a:pt x="0" y="1173332"/>
              </a:lnTo>
              <a:lnTo>
                <a:pt x="117333" y="11733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1A8E1B2-3E12-4625-865D-C27B8E25DDE6}">
      <dsp:nvSpPr>
        <dsp:cNvPr id="0" name=""/>
        <dsp:cNvSpPr/>
      </dsp:nvSpPr>
      <dsp:spPr>
        <a:xfrm>
          <a:off x="9120316" y="1467025"/>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latin typeface="+mn-lt"/>
              <a:ea typeface="ADLaM Display" panose="02010000000000000000" pitchFamily="2" charset="0"/>
              <a:cs typeface="ADLaM Display" panose="02010000000000000000" pitchFamily="2" charset="0"/>
            </a:rPr>
            <a:t>Development of Clinical Leadership</a:t>
          </a:r>
        </a:p>
      </dsp:txBody>
      <dsp:txXfrm>
        <a:off x="9137499" y="1484208"/>
        <a:ext cx="904299" cy="552300"/>
      </dsp:txXfrm>
    </dsp:sp>
    <dsp:sp modelId="{ADF3CE75-57C7-4738-9EA7-0460C0A68311}">
      <dsp:nvSpPr>
        <dsp:cNvPr id="0" name=""/>
        <dsp:cNvSpPr/>
      </dsp:nvSpPr>
      <dsp:spPr>
        <a:xfrm>
          <a:off x="9002983" y="587026"/>
          <a:ext cx="117333" cy="1906664"/>
        </a:xfrm>
        <a:custGeom>
          <a:avLst/>
          <a:gdLst/>
          <a:ahLst/>
          <a:cxnLst/>
          <a:rect l="0" t="0" r="0" b="0"/>
          <a:pathLst>
            <a:path>
              <a:moveTo>
                <a:pt x="0" y="0"/>
              </a:moveTo>
              <a:lnTo>
                <a:pt x="0" y="1906664"/>
              </a:lnTo>
              <a:lnTo>
                <a:pt x="117333" y="190666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B11629-042E-44D2-AA7B-B277A3031788}">
      <dsp:nvSpPr>
        <dsp:cNvPr id="0" name=""/>
        <dsp:cNvSpPr/>
      </dsp:nvSpPr>
      <dsp:spPr>
        <a:xfrm>
          <a:off x="9120316" y="2200358"/>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rPr>
            <a:t>Role of Clinical Fellows</a:t>
          </a:r>
        </a:p>
      </dsp:txBody>
      <dsp:txXfrm>
        <a:off x="9137499" y="2217541"/>
        <a:ext cx="904299" cy="552300"/>
      </dsp:txXfrm>
    </dsp:sp>
    <dsp:sp modelId="{B5E33146-C1D2-4F0B-ADAB-F98CA4FB178E}">
      <dsp:nvSpPr>
        <dsp:cNvPr id="0" name=""/>
        <dsp:cNvSpPr/>
      </dsp:nvSpPr>
      <dsp:spPr>
        <a:xfrm>
          <a:off x="8957263" y="587026"/>
          <a:ext cx="91440" cy="3350720"/>
        </a:xfrm>
        <a:custGeom>
          <a:avLst/>
          <a:gdLst/>
          <a:ahLst/>
          <a:cxnLst/>
          <a:rect l="0" t="0" r="0" b="0"/>
          <a:pathLst>
            <a:path>
              <a:moveTo>
                <a:pt x="45720" y="0"/>
              </a:moveTo>
              <a:lnTo>
                <a:pt x="45720" y="3350720"/>
              </a:lnTo>
              <a:lnTo>
                <a:pt x="106639" y="3350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88DFB1B-8A0A-4587-A164-0C2D51E381F4}">
      <dsp:nvSpPr>
        <dsp:cNvPr id="0" name=""/>
        <dsp:cNvSpPr/>
      </dsp:nvSpPr>
      <dsp:spPr>
        <a:xfrm>
          <a:off x="9063902" y="3644413"/>
          <a:ext cx="1236091" cy="586666"/>
        </a:xfrm>
        <a:prstGeom prst="roundRect">
          <a:avLst>
            <a:gd name="adj" fmla="val 10000"/>
          </a:avLst>
        </a:prstGeom>
        <a:solidFill>
          <a:schemeClr val="lt1"/>
        </a:solidFill>
        <a:ln w="12700" cap="flat" cmpd="sng" algn="ctr">
          <a:solidFill>
            <a:schemeClr val="accent5"/>
          </a:solidFill>
          <a:prstDash val="solid"/>
          <a:miter lim="800000"/>
        </a:ln>
        <a:effectLst/>
      </dsp:spPr>
      <dsp:style>
        <a:lnRef idx="2">
          <a:schemeClr val="accent5"/>
        </a:lnRef>
        <a:fillRef idx="1">
          <a:schemeClr val="lt1"/>
        </a:fillRef>
        <a:effectRef idx="0">
          <a:schemeClr val="accent5"/>
        </a:effectRef>
        <a:fontRef idx="minor">
          <a:schemeClr val="dk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rPr>
            <a:t>Integration of oral health with non-dental professionals</a:t>
          </a:r>
        </a:p>
      </dsp:txBody>
      <dsp:txXfrm>
        <a:off x="9081085" y="3661596"/>
        <a:ext cx="1201725" cy="552300"/>
      </dsp:txXfrm>
    </dsp:sp>
    <dsp:sp modelId="{068CEDB2-CDDF-4C98-A084-29CDC5588648}">
      <dsp:nvSpPr>
        <dsp:cNvPr id="0" name=""/>
        <dsp:cNvSpPr/>
      </dsp:nvSpPr>
      <dsp:spPr>
        <a:xfrm>
          <a:off x="9002983" y="587026"/>
          <a:ext cx="145465" cy="2676951"/>
        </a:xfrm>
        <a:custGeom>
          <a:avLst/>
          <a:gdLst/>
          <a:ahLst/>
          <a:cxnLst/>
          <a:rect l="0" t="0" r="0" b="0"/>
          <a:pathLst>
            <a:path>
              <a:moveTo>
                <a:pt x="0" y="0"/>
              </a:moveTo>
              <a:lnTo>
                <a:pt x="0" y="2676951"/>
              </a:lnTo>
              <a:lnTo>
                <a:pt x="145465" y="267695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0B9551-C6EF-48B7-A3BC-7AE2C65D9124}">
      <dsp:nvSpPr>
        <dsp:cNvPr id="0" name=""/>
        <dsp:cNvSpPr/>
      </dsp:nvSpPr>
      <dsp:spPr>
        <a:xfrm>
          <a:off x="9148448" y="2970645"/>
          <a:ext cx="938665" cy="5866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rgbClr val="0070C0"/>
              </a:solidFill>
            </a:rPr>
            <a:t>LDCs and local dental profession</a:t>
          </a:r>
        </a:p>
      </dsp:txBody>
      <dsp:txXfrm>
        <a:off x="9165631" y="2987828"/>
        <a:ext cx="904299" cy="5523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DA93A3-7DA4-429F-B4C9-46BE9F5C5996}">
      <dsp:nvSpPr>
        <dsp:cNvPr id="0" name=""/>
        <dsp:cNvSpPr/>
      </dsp:nvSpPr>
      <dsp:spPr>
        <a:xfrm rot="2563363">
          <a:off x="2877902" y="3801113"/>
          <a:ext cx="816042" cy="53701"/>
        </a:xfrm>
        <a:custGeom>
          <a:avLst/>
          <a:gdLst/>
          <a:ahLst/>
          <a:cxnLst/>
          <a:rect l="0" t="0" r="0" b="0"/>
          <a:pathLst>
            <a:path>
              <a:moveTo>
                <a:pt x="0" y="26850"/>
              </a:moveTo>
              <a:lnTo>
                <a:pt x="816042" y="2685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103EBA9-9ABB-421E-8C7F-E8751045802D}">
      <dsp:nvSpPr>
        <dsp:cNvPr id="0" name=""/>
        <dsp:cNvSpPr/>
      </dsp:nvSpPr>
      <dsp:spPr>
        <a:xfrm>
          <a:off x="2986172" y="2682482"/>
          <a:ext cx="908122" cy="53701"/>
        </a:xfrm>
        <a:custGeom>
          <a:avLst/>
          <a:gdLst/>
          <a:ahLst/>
          <a:cxnLst/>
          <a:rect l="0" t="0" r="0" b="0"/>
          <a:pathLst>
            <a:path>
              <a:moveTo>
                <a:pt x="0" y="26850"/>
              </a:moveTo>
              <a:lnTo>
                <a:pt x="908122" y="2685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31E42C5-97CE-4B22-8E7E-45F374046743}">
      <dsp:nvSpPr>
        <dsp:cNvPr id="0" name=""/>
        <dsp:cNvSpPr/>
      </dsp:nvSpPr>
      <dsp:spPr>
        <a:xfrm rot="19036637">
          <a:off x="2877902" y="1563852"/>
          <a:ext cx="816042" cy="53701"/>
        </a:xfrm>
        <a:custGeom>
          <a:avLst/>
          <a:gdLst/>
          <a:ahLst/>
          <a:cxnLst/>
          <a:rect l="0" t="0" r="0" b="0"/>
          <a:pathLst>
            <a:path>
              <a:moveTo>
                <a:pt x="0" y="26850"/>
              </a:moveTo>
              <a:lnTo>
                <a:pt x="816042" y="2685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C19691-491B-4735-846B-7B6C3128567B}">
      <dsp:nvSpPr>
        <dsp:cNvPr id="0" name=""/>
        <dsp:cNvSpPr/>
      </dsp:nvSpPr>
      <dsp:spPr>
        <a:xfrm>
          <a:off x="772448" y="1407143"/>
          <a:ext cx="2604380" cy="2604380"/>
        </a:xfrm>
        <a:prstGeom prst="ellipse">
          <a:avLst/>
        </a:prstGeom>
        <a:solidFill>
          <a:srgbClr val="2EB67D">
            <a:lumMod val="60000"/>
            <a:lumOff val="40000"/>
          </a:srgbClr>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423A94-4313-4744-B5ED-16E17CC08409}">
      <dsp:nvSpPr>
        <dsp:cNvPr id="0" name=""/>
        <dsp:cNvSpPr/>
      </dsp:nvSpPr>
      <dsp:spPr>
        <a:xfrm>
          <a:off x="3378349" y="2482"/>
          <a:ext cx="1562628" cy="1562628"/>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Arial" panose="020B0604020202020204" pitchFamily="34" charset="0"/>
              <a:cs typeface="Arial" panose="020B0604020202020204" pitchFamily="34" charset="0"/>
            </a:rPr>
            <a:t>Access</a:t>
          </a:r>
        </a:p>
      </dsp:txBody>
      <dsp:txXfrm>
        <a:off x="3607191" y="231324"/>
        <a:ext cx="1104944" cy="1104944"/>
      </dsp:txXfrm>
    </dsp:sp>
    <dsp:sp modelId="{F5518770-8424-4A5F-BC71-92ABC4F53E66}">
      <dsp:nvSpPr>
        <dsp:cNvPr id="0" name=""/>
        <dsp:cNvSpPr/>
      </dsp:nvSpPr>
      <dsp:spPr>
        <a:xfrm>
          <a:off x="5097240" y="2482"/>
          <a:ext cx="2343942" cy="1562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GB" sz="1100" kern="1200" dirty="0">
              <a:latin typeface="Arial" panose="020B0604020202020204" pitchFamily="34" charset="0"/>
              <a:cs typeface="Arial" panose="020B0604020202020204" pitchFamily="34" charset="0"/>
            </a:rPr>
            <a:t>Use evidence based commissioning:  continued investment to improve access for our population</a:t>
          </a:r>
        </a:p>
        <a:p>
          <a:pPr marL="57150" lvl="1" indent="-57150" algn="l" defTabSz="488950">
            <a:lnSpc>
              <a:spcPct val="90000"/>
            </a:lnSpc>
            <a:spcBef>
              <a:spcPct val="0"/>
            </a:spcBef>
            <a:spcAft>
              <a:spcPct val="15000"/>
            </a:spcAft>
            <a:buFont typeface="Arial" panose="020B0604020202020204" pitchFamily="34" charset="0"/>
            <a:buChar char="•"/>
          </a:pPr>
          <a:r>
            <a:rPr lang="en-GB" sz="1100" kern="1200" dirty="0">
              <a:latin typeface="Arial" panose="020B0604020202020204" pitchFamily="34" charset="0"/>
              <a:cs typeface="Arial" panose="020B0604020202020204" pitchFamily="34" charset="0"/>
            </a:rPr>
            <a:t>Vision for paediatric dental services  </a:t>
          </a:r>
        </a:p>
        <a:p>
          <a:pPr marL="57150" lvl="1" indent="-57150" algn="l" defTabSz="488950">
            <a:lnSpc>
              <a:spcPct val="90000"/>
            </a:lnSpc>
            <a:spcBef>
              <a:spcPct val="0"/>
            </a:spcBef>
            <a:spcAft>
              <a:spcPct val="15000"/>
            </a:spcAft>
            <a:buFont typeface="Arial" panose="020B0604020202020204" pitchFamily="34" charset="0"/>
            <a:buChar char="•"/>
          </a:pPr>
          <a:r>
            <a:rPr lang="en-GB" sz="1100" kern="1200" dirty="0">
              <a:latin typeface="Arial" panose="020B0604020202020204" pitchFamily="34" charset="0"/>
              <a:cs typeface="Arial" panose="020B0604020202020204" pitchFamily="34" charset="0"/>
            </a:rPr>
            <a:t>Ensure access to urgent treatment</a:t>
          </a:r>
        </a:p>
        <a:p>
          <a:pPr marL="57150" lvl="1" indent="-57150" algn="l" defTabSz="488950">
            <a:lnSpc>
              <a:spcPct val="90000"/>
            </a:lnSpc>
            <a:spcBef>
              <a:spcPct val="0"/>
            </a:spcBef>
            <a:spcAft>
              <a:spcPct val="15000"/>
            </a:spcAft>
            <a:buFont typeface="Arial" panose="020B0604020202020204" pitchFamily="34" charset="0"/>
            <a:buChar char="•"/>
          </a:pPr>
          <a:r>
            <a:rPr lang="en-GB" sz="1100" kern="1200" dirty="0">
              <a:latin typeface="Arial" panose="020B0604020202020204" pitchFamily="34" charset="0"/>
              <a:cs typeface="Arial" panose="020B0604020202020204" pitchFamily="34" charset="0"/>
            </a:rPr>
            <a:t>Continue building resilience of primary, community and secondary care services</a:t>
          </a:r>
        </a:p>
      </dsp:txBody>
      <dsp:txXfrm>
        <a:off x="5097240" y="2482"/>
        <a:ext cx="2343942" cy="1562628"/>
      </dsp:txXfrm>
    </dsp:sp>
    <dsp:sp modelId="{B8CD6812-3328-4D6D-AEB9-BDC30E330059}">
      <dsp:nvSpPr>
        <dsp:cNvPr id="0" name=""/>
        <dsp:cNvSpPr/>
      </dsp:nvSpPr>
      <dsp:spPr>
        <a:xfrm>
          <a:off x="3894295" y="1928019"/>
          <a:ext cx="1562628" cy="1562628"/>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Arial" panose="020B0604020202020204" pitchFamily="34" charset="0"/>
              <a:cs typeface="Arial" panose="020B0604020202020204" pitchFamily="34" charset="0"/>
            </a:rPr>
            <a:t>Building the workforce</a:t>
          </a:r>
        </a:p>
      </dsp:txBody>
      <dsp:txXfrm>
        <a:off x="4123137" y="2156861"/>
        <a:ext cx="1104944" cy="1104944"/>
      </dsp:txXfrm>
    </dsp:sp>
    <dsp:sp modelId="{AF6458A8-820A-4AC2-846B-8767649D380D}">
      <dsp:nvSpPr>
        <dsp:cNvPr id="0" name=""/>
        <dsp:cNvSpPr/>
      </dsp:nvSpPr>
      <dsp:spPr>
        <a:xfrm>
          <a:off x="5613186" y="1928019"/>
          <a:ext cx="2343942" cy="1562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488950">
            <a:lnSpc>
              <a:spcPct val="90000"/>
            </a:lnSpc>
            <a:spcBef>
              <a:spcPct val="0"/>
            </a:spcBef>
            <a:spcAft>
              <a:spcPct val="15000"/>
            </a:spcAft>
            <a:buChar char="•"/>
          </a:pPr>
          <a:r>
            <a:rPr lang="en-GB" sz="1100" kern="1200" dirty="0">
              <a:latin typeface="Arial" panose="020B0604020202020204" pitchFamily="34" charset="0"/>
              <a:cs typeface="Arial" panose="020B0604020202020204" pitchFamily="34" charset="0"/>
            </a:rPr>
            <a:t>Working in collaboration with system partners, higher education institutions and colleges, local dental profession to continue building a sustainable workforce</a:t>
          </a:r>
        </a:p>
        <a:p>
          <a:pPr marL="57150" lvl="1" indent="-57150" algn="l" defTabSz="488950">
            <a:lnSpc>
              <a:spcPct val="90000"/>
            </a:lnSpc>
            <a:spcBef>
              <a:spcPct val="0"/>
            </a:spcBef>
            <a:spcAft>
              <a:spcPct val="15000"/>
            </a:spcAft>
            <a:buChar char="•"/>
          </a:pPr>
          <a:r>
            <a:rPr lang="en-GB" sz="1100" kern="1200" dirty="0">
              <a:latin typeface="Arial" panose="020B0604020202020204" pitchFamily="34" charset="0"/>
              <a:cs typeface="Arial" panose="020B0604020202020204" pitchFamily="34" charset="0"/>
            </a:rPr>
            <a:t>Training, upskilling and accreditation </a:t>
          </a:r>
        </a:p>
        <a:p>
          <a:pPr marL="57150" lvl="1" indent="-57150" algn="l" defTabSz="488950">
            <a:lnSpc>
              <a:spcPct val="90000"/>
            </a:lnSpc>
            <a:spcBef>
              <a:spcPct val="0"/>
            </a:spcBef>
            <a:spcAft>
              <a:spcPct val="15000"/>
            </a:spcAft>
            <a:buChar char="•"/>
          </a:pPr>
          <a:r>
            <a:rPr lang="en-GB" sz="1100" kern="1200" dirty="0">
              <a:latin typeface="Arial" panose="020B0604020202020204" pitchFamily="34" charset="0"/>
              <a:cs typeface="Arial" panose="020B0604020202020204" pitchFamily="34" charset="0"/>
            </a:rPr>
            <a:t>Supporting development of a skilled multi-disciplinary workforce</a:t>
          </a:r>
        </a:p>
      </dsp:txBody>
      <dsp:txXfrm>
        <a:off x="5613186" y="1928019"/>
        <a:ext cx="2343942" cy="1562628"/>
      </dsp:txXfrm>
    </dsp:sp>
    <dsp:sp modelId="{859FAFE9-8CAC-4150-81FA-C6A891C2FA7C}">
      <dsp:nvSpPr>
        <dsp:cNvPr id="0" name=""/>
        <dsp:cNvSpPr/>
      </dsp:nvSpPr>
      <dsp:spPr>
        <a:xfrm>
          <a:off x="3378349" y="3853555"/>
          <a:ext cx="1562628" cy="1562628"/>
        </a:xfrm>
        <a:prstGeom prst="ellipse">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Arial" panose="020B0604020202020204" pitchFamily="34" charset="0"/>
              <a:cs typeface="Arial" panose="020B0604020202020204" pitchFamily="34" charset="0"/>
            </a:rPr>
            <a:t>Oral Health Education &amp; Prevention</a:t>
          </a:r>
        </a:p>
      </dsp:txBody>
      <dsp:txXfrm>
        <a:off x="3607191" y="4082397"/>
        <a:ext cx="1104944" cy="1104944"/>
      </dsp:txXfrm>
    </dsp:sp>
    <dsp:sp modelId="{F7400F26-7CD5-44A9-977F-26C69F2D2EDA}">
      <dsp:nvSpPr>
        <dsp:cNvPr id="0" name=""/>
        <dsp:cNvSpPr/>
      </dsp:nvSpPr>
      <dsp:spPr>
        <a:xfrm>
          <a:off x="5097240" y="3853555"/>
          <a:ext cx="2343942" cy="1562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488950">
            <a:lnSpc>
              <a:spcPct val="90000"/>
            </a:lnSpc>
            <a:spcBef>
              <a:spcPct val="0"/>
            </a:spcBef>
            <a:spcAft>
              <a:spcPct val="15000"/>
            </a:spcAft>
            <a:buChar char="•"/>
          </a:pPr>
          <a:r>
            <a:rPr lang="en-GB" sz="1100" kern="1200" dirty="0">
              <a:latin typeface="Arial" panose="020B0604020202020204" pitchFamily="34" charset="0"/>
              <a:cs typeface="Arial" panose="020B0604020202020204" pitchFamily="34" charset="0"/>
            </a:rPr>
            <a:t>Access to oral health education and prevention for all</a:t>
          </a:r>
        </a:p>
        <a:p>
          <a:pPr marL="57150" lvl="1" indent="-57150" algn="l" defTabSz="488950">
            <a:lnSpc>
              <a:spcPct val="90000"/>
            </a:lnSpc>
            <a:spcBef>
              <a:spcPct val="0"/>
            </a:spcBef>
            <a:spcAft>
              <a:spcPct val="15000"/>
            </a:spcAft>
            <a:buChar char="•"/>
          </a:pPr>
          <a:r>
            <a:rPr lang="en-GB" sz="1100" kern="1200" dirty="0">
              <a:latin typeface="Arial" panose="020B0604020202020204" pitchFamily="34" charset="0"/>
              <a:cs typeface="Arial" panose="020B0604020202020204" pitchFamily="34" charset="0"/>
            </a:rPr>
            <a:t>Raising awareness of the importance of good oral health </a:t>
          </a:r>
        </a:p>
      </dsp:txBody>
      <dsp:txXfrm>
        <a:off x="5097240" y="3853555"/>
        <a:ext cx="2343942" cy="156262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D4FAF8-FCB8-4061-A56D-7D540583D9B7}" type="datetimeFigureOut">
              <a:rPr lang="en-GB" smtClean="0"/>
              <a:t>03/05/2024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B9C43A-218C-4CE6-AE0E-BD7709639196}" type="slidenum">
              <a:rPr lang="en-GB" smtClean="0"/>
              <a:t>‹#›</a:t>
            </a:fld>
            <a:endParaRPr lang="en-GB"/>
          </a:p>
        </p:txBody>
      </p:sp>
    </p:spTree>
    <p:extLst>
      <p:ext uri="{BB962C8B-B14F-4D97-AF65-F5344CB8AC3E}">
        <p14:creationId xmlns:p14="http://schemas.microsoft.com/office/powerpoint/2010/main" val="268271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B9C43A-218C-4CE6-AE0E-BD7709639196}" type="slidenum">
              <a:rPr lang="en-GB" smtClean="0"/>
              <a:t>1</a:t>
            </a:fld>
            <a:endParaRPr lang="en-GB"/>
          </a:p>
        </p:txBody>
      </p:sp>
    </p:spTree>
    <p:extLst>
      <p:ext uri="{BB962C8B-B14F-4D97-AF65-F5344CB8AC3E}">
        <p14:creationId xmlns:p14="http://schemas.microsoft.com/office/powerpoint/2010/main" val="3618016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5C10BA2-3D2D-428E-A79A-6B6761E62779}" type="slidenum">
              <a:rPr lang="en-GB" smtClean="0"/>
              <a:t>6</a:t>
            </a:fld>
            <a:endParaRPr lang="en-GB"/>
          </a:p>
        </p:txBody>
      </p:sp>
    </p:spTree>
    <p:extLst>
      <p:ext uri="{BB962C8B-B14F-4D97-AF65-F5344CB8AC3E}">
        <p14:creationId xmlns:p14="http://schemas.microsoft.com/office/powerpoint/2010/main" val="4180503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B9C43A-218C-4CE6-AE0E-BD7709639196}" type="slidenum">
              <a:rPr lang="en-GB" smtClean="0"/>
              <a:t>7</a:t>
            </a:fld>
            <a:endParaRPr lang="en-GB"/>
          </a:p>
        </p:txBody>
      </p:sp>
    </p:spTree>
    <p:extLst>
      <p:ext uri="{BB962C8B-B14F-4D97-AF65-F5344CB8AC3E}">
        <p14:creationId xmlns:p14="http://schemas.microsoft.com/office/powerpoint/2010/main" val="2680597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4" name="Google Shape;10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41254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5F49A-89A5-5E1A-BD28-DCC675E062E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8847F5A-1EF3-0433-2176-BEA34A0DE9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26A1358-7B29-933B-F050-C971D3F88868}"/>
              </a:ext>
            </a:extLst>
          </p:cNvPr>
          <p:cNvSpPr>
            <a:spLocks noGrp="1"/>
          </p:cNvSpPr>
          <p:nvPr>
            <p:ph type="dt" sz="half" idx="10"/>
          </p:nvPr>
        </p:nvSpPr>
        <p:spPr/>
        <p:txBody>
          <a:bodyPr/>
          <a:lstStyle/>
          <a:p>
            <a:fld id="{3A1A888E-23D6-4A95-AFAE-3F30F8B8B827}" type="datetimeFigureOut">
              <a:rPr lang="en-GB" smtClean="0"/>
              <a:t>03/05/2024</a:t>
            </a:fld>
            <a:endParaRPr lang="en-GB"/>
          </a:p>
        </p:txBody>
      </p:sp>
      <p:sp>
        <p:nvSpPr>
          <p:cNvPr id="5" name="Footer Placeholder 4">
            <a:extLst>
              <a:ext uri="{FF2B5EF4-FFF2-40B4-BE49-F238E27FC236}">
                <a16:creationId xmlns:a16="http://schemas.microsoft.com/office/drawing/2014/main" id="{1777D29C-3EE9-878D-21E0-31608E8AEB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C0C1C7-5A99-C441-E7D7-A175F1CDA35F}"/>
              </a:ext>
            </a:extLst>
          </p:cNvPr>
          <p:cNvSpPr>
            <a:spLocks noGrp="1"/>
          </p:cNvSpPr>
          <p:nvPr>
            <p:ph type="sldNum" sz="quarter" idx="12"/>
          </p:nvPr>
        </p:nvSpPr>
        <p:spPr/>
        <p:txBody>
          <a:bodyPr/>
          <a:lstStyle/>
          <a:p>
            <a:fld id="{AAF6E86A-DC1A-457A-836C-3C557335A4E2}" type="slidenum">
              <a:rPr lang="en-GB" smtClean="0"/>
              <a:t>‹#›</a:t>
            </a:fld>
            <a:endParaRPr lang="en-GB"/>
          </a:p>
        </p:txBody>
      </p:sp>
    </p:spTree>
    <p:extLst>
      <p:ext uri="{BB962C8B-B14F-4D97-AF65-F5344CB8AC3E}">
        <p14:creationId xmlns:p14="http://schemas.microsoft.com/office/powerpoint/2010/main" val="705207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F2375-F37F-6E61-C7C9-B35CC3B51EA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D701E1-8EE0-1F4D-A886-DF9432763B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334C6A-5373-FCD6-1C07-0AFAF70B52B3}"/>
              </a:ext>
            </a:extLst>
          </p:cNvPr>
          <p:cNvSpPr>
            <a:spLocks noGrp="1"/>
          </p:cNvSpPr>
          <p:nvPr>
            <p:ph type="dt" sz="half" idx="10"/>
          </p:nvPr>
        </p:nvSpPr>
        <p:spPr/>
        <p:txBody>
          <a:bodyPr/>
          <a:lstStyle/>
          <a:p>
            <a:fld id="{3A1A888E-23D6-4A95-AFAE-3F30F8B8B827}" type="datetimeFigureOut">
              <a:rPr lang="en-GB" smtClean="0"/>
              <a:t>03/05/2024</a:t>
            </a:fld>
            <a:endParaRPr lang="en-GB"/>
          </a:p>
        </p:txBody>
      </p:sp>
      <p:sp>
        <p:nvSpPr>
          <p:cNvPr id="5" name="Footer Placeholder 4">
            <a:extLst>
              <a:ext uri="{FF2B5EF4-FFF2-40B4-BE49-F238E27FC236}">
                <a16:creationId xmlns:a16="http://schemas.microsoft.com/office/drawing/2014/main" id="{68CB3F27-0116-A933-FEF9-DD328D3913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BF768F-E639-B09D-04A6-3D2F01023EA5}"/>
              </a:ext>
            </a:extLst>
          </p:cNvPr>
          <p:cNvSpPr>
            <a:spLocks noGrp="1"/>
          </p:cNvSpPr>
          <p:nvPr>
            <p:ph type="sldNum" sz="quarter" idx="12"/>
          </p:nvPr>
        </p:nvSpPr>
        <p:spPr/>
        <p:txBody>
          <a:bodyPr/>
          <a:lstStyle/>
          <a:p>
            <a:fld id="{AAF6E86A-DC1A-457A-836C-3C557335A4E2}" type="slidenum">
              <a:rPr lang="en-GB" smtClean="0"/>
              <a:t>‹#›</a:t>
            </a:fld>
            <a:endParaRPr lang="en-GB"/>
          </a:p>
        </p:txBody>
      </p:sp>
    </p:spTree>
    <p:extLst>
      <p:ext uri="{BB962C8B-B14F-4D97-AF65-F5344CB8AC3E}">
        <p14:creationId xmlns:p14="http://schemas.microsoft.com/office/powerpoint/2010/main" val="299829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07A47F-CBD1-0A64-8887-16095B96FDC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927581A-29F9-E879-D29B-DE41BD12E2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D8D15D-7802-5566-1BD6-919C317B3E7B}"/>
              </a:ext>
            </a:extLst>
          </p:cNvPr>
          <p:cNvSpPr>
            <a:spLocks noGrp="1"/>
          </p:cNvSpPr>
          <p:nvPr>
            <p:ph type="dt" sz="half" idx="10"/>
          </p:nvPr>
        </p:nvSpPr>
        <p:spPr/>
        <p:txBody>
          <a:bodyPr/>
          <a:lstStyle/>
          <a:p>
            <a:fld id="{3A1A888E-23D6-4A95-AFAE-3F30F8B8B827}" type="datetimeFigureOut">
              <a:rPr lang="en-GB" smtClean="0"/>
              <a:t>03/05/2024</a:t>
            </a:fld>
            <a:endParaRPr lang="en-GB"/>
          </a:p>
        </p:txBody>
      </p:sp>
      <p:sp>
        <p:nvSpPr>
          <p:cNvPr id="5" name="Footer Placeholder 4">
            <a:extLst>
              <a:ext uri="{FF2B5EF4-FFF2-40B4-BE49-F238E27FC236}">
                <a16:creationId xmlns:a16="http://schemas.microsoft.com/office/drawing/2014/main" id="{0F938924-B7C1-8467-A732-A1231AE95C8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099120-7858-42F2-BA5F-5453BE363B3B}"/>
              </a:ext>
            </a:extLst>
          </p:cNvPr>
          <p:cNvSpPr>
            <a:spLocks noGrp="1"/>
          </p:cNvSpPr>
          <p:nvPr>
            <p:ph type="sldNum" sz="quarter" idx="12"/>
          </p:nvPr>
        </p:nvSpPr>
        <p:spPr/>
        <p:txBody>
          <a:bodyPr/>
          <a:lstStyle/>
          <a:p>
            <a:fld id="{AAF6E86A-DC1A-457A-836C-3C557335A4E2}" type="slidenum">
              <a:rPr lang="en-GB" smtClean="0"/>
              <a:t>‹#›</a:t>
            </a:fld>
            <a:endParaRPr lang="en-GB"/>
          </a:p>
        </p:txBody>
      </p:sp>
    </p:spTree>
    <p:extLst>
      <p:ext uri="{BB962C8B-B14F-4D97-AF65-F5344CB8AC3E}">
        <p14:creationId xmlns:p14="http://schemas.microsoft.com/office/powerpoint/2010/main" val="2969090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Intr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Text&#10;&#10;Description automatically generated">
            <a:extLst>
              <a:ext uri="{FF2B5EF4-FFF2-40B4-BE49-F238E27FC236}">
                <a16:creationId xmlns:a16="http://schemas.microsoft.com/office/drawing/2014/main" id="{93658FD9-23C6-4E98-87CB-A377C9B3015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93"/>
            <a:ext cx="4285961" cy="1395845"/>
          </a:xfrm>
          <a:prstGeom prst="rect">
            <a:avLst/>
          </a:prstGeom>
        </p:spPr>
      </p:pic>
      <p:sp>
        <p:nvSpPr>
          <p:cNvPr id="11" name="Text Placeholder 10">
            <a:extLst>
              <a:ext uri="{FF2B5EF4-FFF2-40B4-BE49-F238E27FC236}">
                <a16:creationId xmlns:a16="http://schemas.microsoft.com/office/drawing/2014/main" id="{F12BC381-67BA-4732-8EB2-2729802D4CA7}"/>
              </a:ext>
            </a:extLst>
          </p:cNvPr>
          <p:cNvSpPr>
            <a:spLocks noGrp="1"/>
          </p:cNvSpPr>
          <p:nvPr>
            <p:ph type="body" sz="quarter" idx="10" hasCustomPrompt="1"/>
          </p:nvPr>
        </p:nvSpPr>
        <p:spPr>
          <a:xfrm>
            <a:off x="1076326" y="1698625"/>
            <a:ext cx="6191250" cy="2862263"/>
          </a:xfrm>
        </p:spPr>
        <p:txBody>
          <a:bodyPr anchor="b"/>
          <a:lstStyle>
            <a:lvl1pPr marL="0" indent="0">
              <a:buNone/>
              <a:defRPr sz="5400" b="1">
                <a:solidFill>
                  <a:srgbClr val="005EB8"/>
                </a:solidFill>
                <a:latin typeface="Arial" panose="020B0604020202020204" pitchFamily="34" charset="0"/>
                <a:cs typeface="Arial" panose="020B0604020202020204" pitchFamily="34" charset="0"/>
              </a:defRPr>
            </a:lvl1pPr>
          </a:lstStyle>
          <a:p>
            <a:pPr lvl="0"/>
            <a:r>
              <a:rPr lang="en-US"/>
              <a:t>Presentation Title to go here</a:t>
            </a:r>
          </a:p>
        </p:txBody>
      </p:sp>
      <p:sp>
        <p:nvSpPr>
          <p:cNvPr id="13" name="Text Placeholder 12">
            <a:extLst>
              <a:ext uri="{FF2B5EF4-FFF2-40B4-BE49-F238E27FC236}">
                <a16:creationId xmlns:a16="http://schemas.microsoft.com/office/drawing/2014/main" id="{5370B790-984D-444A-A6AC-798FFC353534}"/>
              </a:ext>
            </a:extLst>
          </p:cNvPr>
          <p:cNvSpPr>
            <a:spLocks noGrp="1"/>
          </p:cNvSpPr>
          <p:nvPr>
            <p:ph type="body" sz="quarter" idx="11" hasCustomPrompt="1"/>
          </p:nvPr>
        </p:nvSpPr>
        <p:spPr>
          <a:xfrm>
            <a:off x="1076325" y="4791075"/>
            <a:ext cx="6191250" cy="466725"/>
          </a:xfrm>
        </p:spPr>
        <p:txBody>
          <a:bodyPr>
            <a:normAutofit/>
          </a:bodyPr>
          <a:lstStyle>
            <a:lvl1pPr marL="0" indent="0">
              <a:buNone/>
              <a:defRPr sz="1800">
                <a:solidFill>
                  <a:srgbClr val="0E0661"/>
                </a:solidFill>
                <a:latin typeface="Arial" panose="020B0604020202020204" pitchFamily="34" charset="0"/>
                <a:cs typeface="Arial" panose="020B0604020202020204" pitchFamily="34" charset="0"/>
              </a:defRPr>
            </a:lvl1pPr>
          </a:lstStyle>
          <a:p>
            <a:pPr lvl="0"/>
            <a:r>
              <a:rPr lang="en-US"/>
              <a:t>Service or speaker name to go here</a:t>
            </a:r>
          </a:p>
        </p:txBody>
      </p:sp>
      <p:pic>
        <p:nvPicPr>
          <p:cNvPr id="5" name="Picture 4">
            <a:extLst>
              <a:ext uri="{FF2B5EF4-FFF2-40B4-BE49-F238E27FC236}">
                <a16:creationId xmlns:a16="http://schemas.microsoft.com/office/drawing/2014/main" id="{3B080C99-B2F3-4575-AE67-36E3F014479B}"/>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9039004" y="0"/>
            <a:ext cx="3152996" cy="1294907"/>
          </a:xfrm>
          <a:prstGeom prst="rect">
            <a:avLst/>
          </a:prstGeom>
        </p:spPr>
      </p:pic>
    </p:spTree>
    <p:extLst>
      <p:ext uri="{BB962C8B-B14F-4D97-AF65-F5344CB8AC3E}">
        <p14:creationId xmlns:p14="http://schemas.microsoft.com/office/powerpoint/2010/main" val="35061335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Intr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Text&#10;&#10;Description automatically generated">
            <a:extLst>
              <a:ext uri="{FF2B5EF4-FFF2-40B4-BE49-F238E27FC236}">
                <a16:creationId xmlns:a16="http://schemas.microsoft.com/office/drawing/2014/main" id="{93658FD9-23C6-4E98-87CB-A377C9B3015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93"/>
            <a:ext cx="4285961" cy="1395845"/>
          </a:xfrm>
          <a:prstGeom prst="rect">
            <a:avLst/>
          </a:prstGeom>
        </p:spPr>
      </p:pic>
      <p:sp>
        <p:nvSpPr>
          <p:cNvPr id="11" name="Text Placeholder 10">
            <a:extLst>
              <a:ext uri="{FF2B5EF4-FFF2-40B4-BE49-F238E27FC236}">
                <a16:creationId xmlns:a16="http://schemas.microsoft.com/office/drawing/2014/main" id="{F12BC381-67BA-4732-8EB2-2729802D4CA7}"/>
              </a:ext>
            </a:extLst>
          </p:cNvPr>
          <p:cNvSpPr>
            <a:spLocks noGrp="1"/>
          </p:cNvSpPr>
          <p:nvPr>
            <p:ph type="body" sz="quarter" idx="10" hasCustomPrompt="1"/>
          </p:nvPr>
        </p:nvSpPr>
        <p:spPr>
          <a:xfrm>
            <a:off x="1076326" y="1698625"/>
            <a:ext cx="6191250" cy="2862263"/>
          </a:xfrm>
        </p:spPr>
        <p:txBody>
          <a:bodyPr anchor="b"/>
          <a:lstStyle>
            <a:lvl1pPr marL="0" indent="0">
              <a:buNone/>
              <a:defRPr sz="5400" b="1">
                <a:solidFill>
                  <a:srgbClr val="005EB8"/>
                </a:solidFill>
                <a:latin typeface="Arial" panose="020B0604020202020204" pitchFamily="34" charset="0"/>
                <a:cs typeface="Arial" panose="020B0604020202020204" pitchFamily="34" charset="0"/>
              </a:defRPr>
            </a:lvl1pPr>
          </a:lstStyle>
          <a:p>
            <a:pPr lvl="0"/>
            <a:r>
              <a:rPr lang="en-US"/>
              <a:t>Presentation Title to go here</a:t>
            </a:r>
          </a:p>
        </p:txBody>
      </p:sp>
      <p:sp>
        <p:nvSpPr>
          <p:cNvPr id="13" name="Text Placeholder 12">
            <a:extLst>
              <a:ext uri="{FF2B5EF4-FFF2-40B4-BE49-F238E27FC236}">
                <a16:creationId xmlns:a16="http://schemas.microsoft.com/office/drawing/2014/main" id="{5370B790-984D-444A-A6AC-798FFC353534}"/>
              </a:ext>
            </a:extLst>
          </p:cNvPr>
          <p:cNvSpPr>
            <a:spLocks noGrp="1"/>
          </p:cNvSpPr>
          <p:nvPr>
            <p:ph type="body" sz="quarter" idx="11" hasCustomPrompt="1"/>
          </p:nvPr>
        </p:nvSpPr>
        <p:spPr>
          <a:xfrm>
            <a:off x="1076325" y="4791075"/>
            <a:ext cx="6191250" cy="466725"/>
          </a:xfrm>
        </p:spPr>
        <p:txBody>
          <a:bodyPr>
            <a:normAutofit/>
          </a:bodyPr>
          <a:lstStyle>
            <a:lvl1pPr marL="0" indent="0">
              <a:buNone/>
              <a:defRPr sz="1800">
                <a:solidFill>
                  <a:srgbClr val="0E0661"/>
                </a:solidFill>
                <a:latin typeface="Arial" panose="020B0604020202020204" pitchFamily="34" charset="0"/>
                <a:cs typeface="Arial" panose="020B0604020202020204" pitchFamily="34" charset="0"/>
              </a:defRPr>
            </a:lvl1pPr>
          </a:lstStyle>
          <a:p>
            <a:pPr lvl="0"/>
            <a:r>
              <a:rPr lang="en-US"/>
              <a:t>Service or speaker name to go here</a:t>
            </a:r>
          </a:p>
        </p:txBody>
      </p:sp>
      <p:pic>
        <p:nvPicPr>
          <p:cNvPr id="5" name="Picture 4">
            <a:extLst>
              <a:ext uri="{FF2B5EF4-FFF2-40B4-BE49-F238E27FC236}">
                <a16:creationId xmlns:a16="http://schemas.microsoft.com/office/drawing/2014/main" id="{3B080C99-B2F3-4575-AE67-36E3F014479B}"/>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9039004" y="0"/>
            <a:ext cx="3152996" cy="1294907"/>
          </a:xfrm>
          <a:prstGeom prst="rect">
            <a:avLst/>
          </a:prstGeom>
        </p:spPr>
      </p:pic>
    </p:spTree>
    <p:extLst>
      <p:ext uri="{BB962C8B-B14F-4D97-AF65-F5344CB8AC3E}">
        <p14:creationId xmlns:p14="http://schemas.microsoft.com/office/powerpoint/2010/main" val="6095692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_Image_Right">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0" y="1"/>
            <a:ext cx="12192000" cy="1122164"/>
          </a:xfrm>
          <a:prstGeom prst="roundRect">
            <a:avLst>
              <a:gd name="adj" fmla="val 0"/>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Picture Placeholder 11">
            <a:extLst>
              <a:ext uri="{FF2B5EF4-FFF2-40B4-BE49-F238E27FC236}">
                <a16:creationId xmlns:a16="http://schemas.microsoft.com/office/drawing/2014/main" id="{F1C540EF-449A-40D1-88B2-2BDAB3591D85}"/>
              </a:ext>
            </a:extLst>
          </p:cNvPr>
          <p:cNvSpPr>
            <a:spLocks noGrp="1"/>
          </p:cNvSpPr>
          <p:nvPr>
            <p:ph type="pic" sz="quarter" idx="10"/>
          </p:nvPr>
        </p:nvSpPr>
        <p:spPr>
          <a:xfrm>
            <a:off x="7722697" y="1812925"/>
            <a:ext cx="3690938" cy="3689350"/>
          </a:xfrm>
        </p:spPr>
        <p:txBody>
          <a:bodyPr/>
          <a:lstStyle/>
          <a:p>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606425" y="138546"/>
            <a:ext cx="10807210" cy="867930"/>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606425" y="1812925"/>
            <a:ext cx="6775450"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718431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_Background_Pillar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606424" y="1812925"/>
            <a:ext cx="10707197"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Rectangle: Rounded Corners 10">
            <a:extLst>
              <a:ext uri="{FF2B5EF4-FFF2-40B4-BE49-F238E27FC236}">
                <a16:creationId xmlns:a16="http://schemas.microsoft.com/office/drawing/2014/main" id="{10645EFB-D6C5-4412-8474-AA5F49DA41EA}"/>
              </a:ext>
            </a:extLst>
          </p:cNvPr>
          <p:cNvSpPr/>
          <p:nvPr userDrawn="1"/>
        </p:nvSpPr>
        <p:spPr>
          <a:xfrm>
            <a:off x="0" y="1"/>
            <a:ext cx="12192000" cy="1122164"/>
          </a:xfrm>
          <a:prstGeom prst="roundRect">
            <a:avLst>
              <a:gd name="adj" fmla="val 0"/>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13">
            <a:extLst>
              <a:ext uri="{FF2B5EF4-FFF2-40B4-BE49-F238E27FC236}">
                <a16:creationId xmlns:a16="http://schemas.microsoft.com/office/drawing/2014/main" id="{BEDF3434-ACD5-41C4-B9CE-B1D1F89D64C7}"/>
              </a:ext>
            </a:extLst>
          </p:cNvPr>
          <p:cNvSpPr>
            <a:spLocks noGrp="1"/>
          </p:cNvSpPr>
          <p:nvPr>
            <p:ph type="body" sz="quarter" idx="11" hasCustomPrompt="1"/>
          </p:nvPr>
        </p:nvSpPr>
        <p:spPr>
          <a:xfrm>
            <a:off x="606424" y="138546"/>
            <a:ext cx="10707197" cy="867930"/>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Tree>
    <p:extLst>
      <p:ext uri="{BB962C8B-B14F-4D97-AF65-F5344CB8AC3E}">
        <p14:creationId xmlns:p14="http://schemas.microsoft.com/office/powerpoint/2010/main" val="41342631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and Content_Image_lef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F1C540EF-449A-40D1-88B2-2BDAB3591D85}"/>
              </a:ext>
            </a:extLst>
          </p:cNvPr>
          <p:cNvSpPr>
            <a:spLocks noGrp="1"/>
          </p:cNvSpPr>
          <p:nvPr>
            <p:ph type="pic" sz="quarter" idx="10"/>
          </p:nvPr>
        </p:nvSpPr>
        <p:spPr>
          <a:xfrm>
            <a:off x="606425" y="1812925"/>
            <a:ext cx="3690938" cy="3689350"/>
          </a:xfrm>
        </p:spPr>
        <p:txBody>
          <a:bodyPr/>
          <a:lstStyle/>
          <a:p>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4638185" y="1812925"/>
            <a:ext cx="6775450"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Rectangle: Rounded Corners 5">
            <a:extLst>
              <a:ext uri="{FF2B5EF4-FFF2-40B4-BE49-F238E27FC236}">
                <a16:creationId xmlns:a16="http://schemas.microsoft.com/office/drawing/2014/main" id="{1CF745F0-CDCF-41F2-AB78-AA3E7C756030}"/>
              </a:ext>
            </a:extLst>
          </p:cNvPr>
          <p:cNvSpPr/>
          <p:nvPr userDrawn="1"/>
        </p:nvSpPr>
        <p:spPr>
          <a:xfrm>
            <a:off x="0" y="1"/>
            <a:ext cx="12192000" cy="1122164"/>
          </a:xfrm>
          <a:prstGeom prst="roundRect">
            <a:avLst>
              <a:gd name="adj" fmla="val 0"/>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13">
            <a:extLst>
              <a:ext uri="{FF2B5EF4-FFF2-40B4-BE49-F238E27FC236}">
                <a16:creationId xmlns:a16="http://schemas.microsoft.com/office/drawing/2014/main" id="{A9EE5DE9-7958-43E4-A8E4-4D8683B1FFC0}"/>
              </a:ext>
            </a:extLst>
          </p:cNvPr>
          <p:cNvSpPr>
            <a:spLocks noGrp="1"/>
          </p:cNvSpPr>
          <p:nvPr>
            <p:ph type="body" sz="quarter" idx="11" hasCustomPrompt="1"/>
          </p:nvPr>
        </p:nvSpPr>
        <p:spPr>
          <a:xfrm>
            <a:off x="606425" y="138546"/>
            <a:ext cx="10807210" cy="867930"/>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Tree>
    <p:extLst>
      <p:ext uri="{BB962C8B-B14F-4D97-AF65-F5344CB8AC3E}">
        <p14:creationId xmlns:p14="http://schemas.microsoft.com/office/powerpoint/2010/main" val="3047029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and Content_with_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606424" y="1812925"/>
            <a:ext cx="10998143"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Rectangle: Rounded Corners 4">
            <a:extLst>
              <a:ext uri="{FF2B5EF4-FFF2-40B4-BE49-F238E27FC236}">
                <a16:creationId xmlns:a16="http://schemas.microsoft.com/office/drawing/2014/main" id="{EF48E53E-EAF0-4C27-AD6C-6CC0AC7EB573}"/>
              </a:ext>
            </a:extLst>
          </p:cNvPr>
          <p:cNvSpPr/>
          <p:nvPr userDrawn="1"/>
        </p:nvSpPr>
        <p:spPr>
          <a:xfrm>
            <a:off x="0" y="1"/>
            <a:ext cx="12192000" cy="1122164"/>
          </a:xfrm>
          <a:prstGeom prst="roundRect">
            <a:avLst>
              <a:gd name="adj" fmla="val 0"/>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13">
            <a:extLst>
              <a:ext uri="{FF2B5EF4-FFF2-40B4-BE49-F238E27FC236}">
                <a16:creationId xmlns:a16="http://schemas.microsoft.com/office/drawing/2014/main" id="{AF63AAF0-0D49-4706-8037-20318CF704B8}"/>
              </a:ext>
            </a:extLst>
          </p:cNvPr>
          <p:cNvSpPr>
            <a:spLocks noGrp="1"/>
          </p:cNvSpPr>
          <p:nvPr>
            <p:ph type="body" sz="quarter" idx="11" hasCustomPrompt="1"/>
          </p:nvPr>
        </p:nvSpPr>
        <p:spPr>
          <a:xfrm>
            <a:off x="606425" y="138546"/>
            <a:ext cx="11181022" cy="867930"/>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Tree>
    <p:extLst>
      <p:ext uri="{BB962C8B-B14F-4D97-AF65-F5344CB8AC3E}">
        <p14:creationId xmlns:p14="http://schemas.microsoft.com/office/powerpoint/2010/main" val="1611692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utr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F12BC381-67BA-4732-8EB2-2729802D4CA7}"/>
              </a:ext>
            </a:extLst>
          </p:cNvPr>
          <p:cNvSpPr>
            <a:spLocks noGrp="1"/>
          </p:cNvSpPr>
          <p:nvPr>
            <p:ph type="body" sz="quarter" idx="10" hasCustomPrompt="1"/>
          </p:nvPr>
        </p:nvSpPr>
        <p:spPr>
          <a:xfrm>
            <a:off x="1076326" y="1698625"/>
            <a:ext cx="6191250" cy="2873375"/>
          </a:xfrm>
        </p:spPr>
        <p:txBody>
          <a:bodyPr anchor="ctr"/>
          <a:lstStyle>
            <a:lvl1pPr marL="0" indent="0">
              <a:buNone/>
              <a:defRPr sz="5400" b="1">
                <a:solidFill>
                  <a:srgbClr val="005EB8"/>
                </a:solidFill>
                <a:latin typeface="Arial" panose="020B0604020202020204" pitchFamily="34" charset="0"/>
                <a:cs typeface="Arial" panose="020B0604020202020204" pitchFamily="34" charset="0"/>
              </a:defRPr>
            </a:lvl1pPr>
          </a:lstStyle>
          <a:p>
            <a:pPr lvl="0"/>
            <a:r>
              <a:rPr lang="en-US"/>
              <a:t>Thank You</a:t>
            </a:r>
          </a:p>
        </p:txBody>
      </p:sp>
      <p:pic>
        <p:nvPicPr>
          <p:cNvPr id="7" name="Picture 6" descr="Text&#10;&#10;Description automatically generated">
            <a:extLst>
              <a:ext uri="{FF2B5EF4-FFF2-40B4-BE49-F238E27FC236}">
                <a16:creationId xmlns:a16="http://schemas.microsoft.com/office/drawing/2014/main" id="{315B0AF5-9434-4393-9AFC-9659114CBD0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93"/>
            <a:ext cx="4285961" cy="1395845"/>
          </a:xfrm>
          <a:prstGeom prst="rect">
            <a:avLst/>
          </a:prstGeom>
        </p:spPr>
      </p:pic>
      <p:pic>
        <p:nvPicPr>
          <p:cNvPr id="8" name="Picture 7">
            <a:extLst>
              <a:ext uri="{FF2B5EF4-FFF2-40B4-BE49-F238E27FC236}">
                <a16:creationId xmlns:a16="http://schemas.microsoft.com/office/drawing/2014/main" id="{6E6CDEBF-5B53-432B-9650-C3347C9CFD88}"/>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9039004" y="0"/>
            <a:ext cx="3152996" cy="1294907"/>
          </a:xfrm>
          <a:prstGeom prst="rect">
            <a:avLst/>
          </a:prstGeom>
        </p:spPr>
      </p:pic>
    </p:spTree>
    <p:extLst>
      <p:ext uri="{BB962C8B-B14F-4D97-AF65-F5344CB8AC3E}">
        <p14:creationId xmlns:p14="http://schemas.microsoft.com/office/powerpoint/2010/main" val="10304005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65E32-9304-425B-B298-5935CDFC25D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2717B90-394D-4A8B-9F06-8246254C3D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AA5BF7-90AA-4A73-ACF0-D9164BDDA0F5}"/>
              </a:ext>
            </a:extLst>
          </p:cNvPr>
          <p:cNvSpPr>
            <a:spLocks noGrp="1"/>
          </p:cNvSpPr>
          <p:nvPr>
            <p:ph type="dt" sz="half" idx="10"/>
          </p:nvPr>
        </p:nvSpPr>
        <p:spPr/>
        <p:txBody>
          <a:bodyPr/>
          <a:lstStyle/>
          <a:p>
            <a:fld id="{2B81A4F1-6682-4911-9871-E444B08E985E}" type="datetimeFigureOut">
              <a:rPr lang="en-GB" smtClean="0"/>
              <a:t>03/05/2024</a:t>
            </a:fld>
            <a:endParaRPr lang="en-GB"/>
          </a:p>
        </p:txBody>
      </p:sp>
      <p:sp>
        <p:nvSpPr>
          <p:cNvPr id="5" name="Footer Placeholder 4">
            <a:extLst>
              <a:ext uri="{FF2B5EF4-FFF2-40B4-BE49-F238E27FC236}">
                <a16:creationId xmlns:a16="http://schemas.microsoft.com/office/drawing/2014/main" id="{31081A95-C479-4EDF-B188-CC75351AFC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CCB3EB6-50C8-4B07-A9DA-1DE4ACEE7261}"/>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111819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1B113-C9DF-1339-7F86-B2630A8BCFC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DBC2F77-1D42-AA3C-E1BE-91B7200C44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992818-45E9-A503-6780-02D505958A13}"/>
              </a:ext>
            </a:extLst>
          </p:cNvPr>
          <p:cNvSpPr>
            <a:spLocks noGrp="1"/>
          </p:cNvSpPr>
          <p:nvPr>
            <p:ph type="dt" sz="half" idx="10"/>
          </p:nvPr>
        </p:nvSpPr>
        <p:spPr/>
        <p:txBody>
          <a:bodyPr/>
          <a:lstStyle/>
          <a:p>
            <a:fld id="{3A1A888E-23D6-4A95-AFAE-3F30F8B8B827}" type="datetimeFigureOut">
              <a:rPr lang="en-GB" smtClean="0"/>
              <a:t>03/05/2024</a:t>
            </a:fld>
            <a:endParaRPr lang="en-GB"/>
          </a:p>
        </p:txBody>
      </p:sp>
      <p:sp>
        <p:nvSpPr>
          <p:cNvPr id="5" name="Footer Placeholder 4">
            <a:extLst>
              <a:ext uri="{FF2B5EF4-FFF2-40B4-BE49-F238E27FC236}">
                <a16:creationId xmlns:a16="http://schemas.microsoft.com/office/drawing/2014/main" id="{81AF49B6-332B-B356-0CF8-F62550062FD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A5B892-5BFC-36A4-DC0C-7A4D112C3C93}"/>
              </a:ext>
            </a:extLst>
          </p:cNvPr>
          <p:cNvSpPr>
            <a:spLocks noGrp="1"/>
          </p:cNvSpPr>
          <p:nvPr>
            <p:ph type="sldNum" sz="quarter" idx="12"/>
          </p:nvPr>
        </p:nvSpPr>
        <p:spPr/>
        <p:txBody>
          <a:bodyPr/>
          <a:lstStyle/>
          <a:p>
            <a:fld id="{AAF6E86A-DC1A-457A-836C-3C557335A4E2}" type="slidenum">
              <a:rPr lang="en-GB" smtClean="0"/>
              <a:t>‹#›</a:t>
            </a:fld>
            <a:endParaRPr lang="en-GB"/>
          </a:p>
        </p:txBody>
      </p:sp>
    </p:spTree>
    <p:extLst>
      <p:ext uri="{BB962C8B-B14F-4D97-AF65-F5344CB8AC3E}">
        <p14:creationId xmlns:p14="http://schemas.microsoft.com/office/powerpoint/2010/main" val="34437165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53F19-B64C-46E4-B4F4-F7B06AE13BE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5E4F01F-6F0C-4749-A18B-E62A144B3F2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9C03F57-4555-48C1-91E1-4D7BE23155E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33B1FEB-272F-4074-BC8E-417C170219DD}"/>
              </a:ext>
            </a:extLst>
          </p:cNvPr>
          <p:cNvSpPr>
            <a:spLocks noGrp="1"/>
          </p:cNvSpPr>
          <p:nvPr>
            <p:ph type="dt" sz="half" idx="10"/>
          </p:nvPr>
        </p:nvSpPr>
        <p:spPr/>
        <p:txBody>
          <a:bodyPr/>
          <a:lstStyle/>
          <a:p>
            <a:fld id="{2B81A4F1-6682-4911-9871-E444B08E985E}" type="datetimeFigureOut">
              <a:rPr lang="en-GB" smtClean="0"/>
              <a:t>03/05/2024</a:t>
            </a:fld>
            <a:endParaRPr lang="en-GB"/>
          </a:p>
        </p:txBody>
      </p:sp>
      <p:sp>
        <p:nvSpPr>
          <p:cNvPr id="6" name="Footer Placeholder 5">
            <a:extLst>
              <a:ext uri="{FF2B5EF4-FFF2-40B4-BE49-F238E27FC236}">
                <a16:creationId xmlns:a16="http://schemas.microsoft.com/office/drawing/2014/main" id="{FF18A6CA-AD00-47BF-A6B6-D0DD70EF7D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99E00D-6409-4F89-969D-61FC3444BEC0}"/>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14664057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4B7D-50F3-4D98-BBF6-5BC0EFE96E8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B8DAE75-2D84-4A74-9228-061EACB6D3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FB2C97-B5D3-4615-BCE4-CDC8AEA6294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351B3ED-0B92-4CED-8D06-340CACA737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839EE8-1A36-45C0-BEC2-2701E81279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681D62E-E461-4BB5-95CD-B2B28CA944CC}"/>
              </a:ext>
            </a:extLst>
          </p:cNvPr>
          <p:cNvSpPr>
            <a:spLocks noGrp="1"/>
          </p:cNvSpPr>
          <p:nvPr>
            <p:ph type="dt" sz="half" idx="10"/>
          </p:nvPr>
        </p:nvSpPr>
        <p:spPr/>
        <p:txBody>
          <a:bodyPr/>
          <a:lstStyle/>
          <a:p>
            <a:fld id="{2B81A4F1-6682-4911-9871-E444B08E985E}" type="datetimeFigureOut">
              <a:rPr lang="en-GB" smtClean="0"/>
              <a:t>03/05/2024</a:t>
            </a:fld>
            <a:endParaRPr lang="en-GB"/>
          </a:p>
        </p:txBody>
      </p:sp>
      <p:sp>
        <p:nvSpPr>
          <p:cNvPr id="8" name="Footer Placeholder 7">
            <a:extLst>
              <a:ext uri="{FF2B5EF4-FFF2-40B4-BE49-F238E27FC236}">
                <a16:creationId xmlns:a16="http://schemas.microsoft.com/office/drawing/2014/main" id="{F307CB97-3E57-4F4C-B499-ED625A73001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EA96289-05DD-4C3C-9953-389285D23EE1}"/>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4280132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03514-3912-4DBA-8371-1FED8DEC944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CCCBACB-21F8-4E72-A9AA-42D9CCB01DE6}"/>
              </a:ext>
            </a:extLst>
          </p:cNvPr>
          <p:cNvSpPr>
            <a:spLocks noGrp="1"/>
          </p:cNvSpPr>
          <p:nvPr>
            <p:ph type="dt" sz="half" idx="10"/>
          </p:nvPr>
        </p:nvSpPr>
        <p:spPr/>
        <p:txBody>
          <a:bodyPr/>
          <a:lstStyle/>
          <a:p>
            <a:fld id="{2B81A4F1-6682-4911-9871-E444B08E985E}" type="datetimeFigureOut">
              <a:rPr lang="en-GB" smtClean="0"/>
              <a:t>03/05/2024</a:t>
            </a:fld>
            <a:endParaRPr lang="en-GB"/>
          </a:p>
        </p:txBody>
      </p:sp>
      <p:sp>
        <p:nvSpPr>
          <p:cNvPr id="4" name="Footer Placeholder 3">
            <a:extLst>
              <a:ext uri="{FF2B5EF4-FFF2-40B4-BE49-F238E27FC236}">
                <a16:creationId xmlns:a16="http://schemas.microsoft.com/office/drawing/2014/main" id="{5BB01959-2A53-49C6-B748-14542D6E187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BC26067-CE08-4F74-B0C2-79EACAFDE6A0}"/>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38644234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D9B55D-8F05-4AC6-B797-93F361208606}"/>
              </a:ext>
            </a:extLst>
          </p:cNvPr>
          <p:cNvSpPr>
            <a:spLocks noGrp="1"/>
          </p:cNvSpPr>
          <p:nvPr>
            <p:ph type="dt" sz="half" idx="10"/>
          </p:nvPr>
        </p:nvSpPr>
        <p:spPr/>
        <p:txBody>
          <a:bodyPr/>
          <a:lstStyle/>
          <a:p>
            <a:fld id="{2B81A4F1-6682-4911-9871-E444B08E985E}" type="datetimeFigureOut">
              <a:rPr lang="en-GB" smtClean="0"/>
              <a:t>03/05/2024</a:t>
            </a:fld>
            <a:endParaRPr lang="en-GB"/>
          </a:p>
        </p:txBody>
      </p:sp>
      <p:sp>
        <p:nvSpPr>
          <p:cNvPr id="3" name="Footer Placeholder 2">
            <a:extLst>
              <a:ext uri="{FF2B5EF4-FFF2-40B4-BE49-F238E27FC236}">
                <a16:creationId xmlns:a16="http://schemas.microsoft.com/office/drawing/2014/main" id="{DDF46C40-8948-4276-AA62-1E46196D3D0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00960F1-536B-4BB0-9DF6-146C1E5C99F0}"/>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30098204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15C15-CDD5-4C5B-9FF2-EE87E9FEDE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4824B8C-10F3-415D-92FB-ACCB5B4D7C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459A904-92D7-4448-BC95-D19E0D4188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074ED9-7FE5-4988-B0AF-E96F260A7233}"/>
              </a:ext>
            </a:extLst>
          </p:cNvPr>
          <p:cNvSpPr>
            <a:spLocks noGrp="1"/>
          </p:cNvSpPr>
          <p:nvPr>
            <p:ph type="dt" sz="half" idx="10"/>
          </p:nvPr>
        </p:nvSpPr>
        <p:spPr/>
        <p:txBody>
          <a:bodyPr/>
          <a:lstStyle/>
          <a:p>
            <a:fld id="{2B81A4F1-6682-4911-9871-E444B08E985E}" type="datetimeFigureOut">
              <a:rPr lang="en-GB" smtClean="0"/>
              <a:t>03/05/2024</a:t>
            </a:fld>
            <a:endParaRPr lang="en-GB"/>
          </a:p>
        </p:txBody>
      </p:sp>
      <p:sp>
        <p:nvSpPr>
          <p:cNvPr id="6" name="Footer Placeholder 5">
            <a:extLst>
              <a:ext uri="{FF2B5EF4-FFF2-40B4-BE49-F238E27FC236}">
                <a16:creationId xmlns:a16="http://schemas.microsoft.com/office/drawing/2014/main" id="{30170A73-ED97-41A6-8472-30667998641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1E122C2-C843-4C3A-99C6-CAFA9C75BBA5}"/>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25420257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1D24-5F42-4BE8-8E27-2F84F890AD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C9E36BD-386B-4F2E-8880-EC72319BA1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E1A52AB-8956-4A9B-BE03-BA70616667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E3EF2E-01EF-4105-8330-6C0F0183AD8A}"/>
              </a:ext>
            </a:extLst>
          </p:cNvPr>
          <p:cNvSpPr>
            <a:spLocks noGrp="1"/>
          </p:cNvSpPr>
          <p:nvPr>
            <p:ph type="dt" sz="half" idx="10"/>
          </p:nvPr>
        </p:nvSpPr>
        <p:spPr/>
        <p:txBody>
          <a:bodyPr/>
          <a:lstStyle/>
          <a:p>
            <a:fld id="{2B81A4F1-6682-4911-9871-E444B08E985E}" type="datetimeFigureOut">
              <a:rPr lang="en-GB" smtClean="0"/>
              <a:t>03/05/2024</a:t>
            </a:fld>
            <a:endParaRPr lang="en-GB"/>
          </a:p>
        </p:txBody>
      </p:sp>
      <p:sp>
        <p:nvSpPr>
          <p:cNvPr id="6" name="Footer Placeholder 5">
            <a:extLst>
              <a:ext uri="{FF2B5EF4-FFF2-40B4-BE49-F238E27FC236}">
                <a16:creationId xmlns:a16="http://schemas.microsoft.com/office/drawing/2014/main" id="{725DC696-B2D4-4208-A164-AC588E6C6E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51F4915-25A9-4F36-9489-C0C6604AA079}"/>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32095963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04188-AF8D-4F01-8013-D2E478D27EF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B202DE3-5A26-4640-BD19-86BBF4D52A8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FC2594-6783-4912-8CB0-E830243F0918}"/>
              </a:ext>
            </a:extLst>
          </p:cNvPr>
          <p:cNvSpPr>
            <a:spLocks noGrp="1"/>
          </p:cNvSpPr>
          <p:nvPr>
            <p:ph type="dt" sz="half" idx="10"/>
          </p:nvPr>
        </p:nvSpPr>
        <p:spPr/>
        <p:txBody>
          <a:bodyPr/>
          <a:lstStyle/>
          <a:p>
            <a:fld id="{2B81A4F1-6682-4911-9871-E444B08E985E}" type="datetimeFigureOut">
              <a:rPr lang="en-GB" smtClean="0"/>
              <a:t>03/05/2024</a:t>
            </a:fld>
            <a:endParaRPr lang="en-GB"/>
          </a:p>
        </p:txBody>
      </p:sp>
      <p:sp>
        <p:nvSpPr>
          <p:cNvPr id="5" name="Footer Placeholder 4">
            <a:extLst>
              <a:ext uri="{FF2B5EF4-FFF2-40B4-BE49-F238E27FC236}">
                <a16:creationId xmlns:a16="http://schemas.microsoft.com/office/drawing/2014/main" id="{8A91E576-AD77-4BEA-BBFC-B559B11DD5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D79CB6-F3D9-4A17-A7A9-8F6A898F6CC6}"/>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5046356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193995-DE89-42F2-868F-21C8F5E6F8F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E26024-452D-4474-A45C-1E1D1D4F8CC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006BF2-6944-4736-91CB-0EB4A89A47A6}"/>
              </a:ext>
            </a:extLst>
          </p:cNvPr>
          <p:cNvSpPr>
            <a:spLocks noGrp="1"/>
          </p:cNvSpPr>
          <p:nvPr>
            <p:ph type="dt" sz="half" idx="10"/>
          </p:nvPr>
        </p:nvSpPr>
        <p:spPr/>
        <p:txBody>
          <a:bodyPr/>
          <a:lstStyle/>
          <a:p>
            <a:fld id="{2B81A4F1-6682-4911-9871-E444B08E985E}" type="datetimeFigureOut">
              <a:rPr lang="en-GB" smtClean="0"/>
              <a:t>03/05/2024</a:t>
            </a:fld>
            <a:endParaRPr lang="en-GB"/>
          </a:p>
        </p:txBody>
      </p:sp>
      <p:sp>
        <p:nvSpPr>
          <p:cNvPr id="5" name="Footer Placeholder 4">
            <a:extLst>
              <a:ext uri="{FF2B5EF4-FFF2-40B4-BE49-F238E27FC236}">
                <a16:creationId xmlns:a16="http://schemas.microsoft.com/office/drawing/2014/main" id="{0796F57D-4C87-4EE5-BA60-2EEB346949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E44722-EDBC-44F7-9DD4-385445A6B4BC}"/>
              </a:ext>
            </a:extLst>
          </p:cNvPr>
          <p:cNvSpPr>
            <a:spLocks noGrp="1"/>
          </p:cNvSpPr>
          <p:nvPr>
            <p:ph type="sldNum" sz="quarter" idx="12"/>
          </p:nvPr>
        </p:nvSpPr>
        <p:spPr/>
        <p:txBody>
          <a:bodyPr/>
          <a:lstStyle/>
          <a:p>
            <a:fld id="{2955E429-1AF2-4F7E-86E9-6355CA8F2B2E}" type="slidenum">
              <a:rPr lang="en-GB" smtClean="0"/>
              <a:t>‹#›</a:t>
            </a:fld>
            <a:endParaRPr lang="en-GB"/>
          </a:p>
        </p:txBody>
      </p:sp>
    </p:spTree>
    <p:extLst>
      <p:ext uri="{BB962C8B-B14F-4D97-AF65-F5344CB8AC3E}">
        <p14:creationId xmlns:p14="http://schemas.microsoft.com/office/powerpoint/2010/main" val="30095388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82007-87F7-3C36-D3C6-38DA4BDD695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7AADBE5-1986-9F65-CD4C-21F1A80917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00AC144-46C1-3E51-DF19-F2FC8BF72EEA}"/>
              </a:ext>
            </a:extLst>
          </p:cNvPr>
          <p:cNvSpPr>
            <a:spLocks noGrp="1"/>
          </p:cNvSpPr>
          <p:nvPr>
            <p:ph type="dt" sz="half" idx="10"/>
          </p:nvPr>
        </p:nvSpPr>
        <p:spPr/>
        <p:txBody>
          <a:bodyPr/>
          <a:lstStyle/>
          <a:p>
            <a:fld id="{C775B1C1-96F2-8E49-95EE-2E1C4A97AEC0}" type="datetimeFigureOut">
              <a:rPr lang="en-US" smtClean="0"/>
              <a:t>5/3/2024</a:t>
            </a:fld>
            <a:endParaRPr lang="en-US"/>
          </a:p>
        </p:txBody>
      </p:sp>
      <p:sp>
        <p:nvSpPr>
          <p:cNvPr id="5" name="Footer Placeholder 4">
            <a:extLst>
              <a:ext uri="{FF2B5EF4-FFF2-40B4-BE49-F238E27FC236}">
                <a16:creationId xmlns:a16="http://schemas.microsoft.com/office/drawing/2014/main" id="{05296D40-EB9F-C273-9E5A-E9C64648BC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64A280-9F98-46E6-0E28-8AD7FCA58129}"/>
              </a:ext>
            </a:extLst>
          </p:cNvPr>
          <p:cNvSpPr>
            <a:spLocks noGrp="1"/>
          </p:cNvSpPr>
          <p:nvPr>
            <p:ph type="sldNum" sz="quarter" idx="12"/>
          </p:nvPr>
        </p:nvSpPr>
        <p:spPr/>
        <p:txBody>
          <a:bodyPr/>
          <a:lstStyle/>
          <a:p>
            <a:fld id="{9B512429-6E8C-8543-BAB4-0DB7B1CFE5A2}" type="slidenum">
              <a:rPr lang="en-US" smtClean="0"/>
              <a:t>‹#›</a:t>
            </a:fld>
            <a:endParaRPr lang="en-US"/>
          </a:p>
        </p:txBody>
      </p:sp>
    </p:spTree>
    <p:extLst>
      <p:ext uri="{BB962C8B-B14F-4D97-AF65-F5344CB8AC3E}">
        <p14:creationId xmlns:p14="http://schemas.microsoft.com/office/powerpoint/2010/main" val="18661000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2270B-BDFC-3C7F-6064-5A9677435D8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E589F08-23B0-D82A-2B50-7E92DD63A33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38F07E5-DAFD-4F5B-37D4-6C97F4115283}"/>
              </a:ext>
            </a:extLst>
          </p:cNvPr>
          <p:cNvSpPr>
            <a:spLocks noGrp="1"/>
          </p:cNvSpPr>
          <p:nvPr>
            <p:ph type="dt" sz="half" idx="10"/>
          </p:nvPr>
        </p:nvSpPr>
        <p:spPr/>
        <p:txBody>
          <a:bodyPr/>
          <a:lstStyle/>
          <a:p>
            <a:fld id="{C775B1C1-96F2-8E49-95EE-2E1C4A97AEC0}" type="datetimeFigureOut">
              <a:rPr lang="en-US" smtClean="0"/>
              <a:t>5/3/2024</a:t>
            </a:fld>
            <a:endParaRPr lang="en-US"/>
          </a:p>
        </p:txBody>
      </p:sp>
      <p:sp>
        <p:nvSpPr>
          <p:cNvPr id="5" name="Footer Placeholder 4">
            <a:extLst>
              <a:ext uri="{FF2B5EF4-FFF2-40B4-BE49-F238E27FC236}">
                <a16:creationId xmlns:a16="http://schemas.microsoft.com/office/drawing/2014/main" id="{702504BA-726B-B132-B730-8ABBD89940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BE4C95-AC8B-E1C6-BC20-535B28B05ED6}"/>
              </a:ext>
            </a:extLst>
          </p:cNvPr>
          <p:cNvSpPr>
            <a:spLocks noGrp="1"/>
          </p:cNvSpPr>
          <p:nvPr>
            <p:ph type="sldNum" sz="quarter" idx="12"/>
          </p:nvPr>
        </p:nvSpPr>
        <p:spPr/>
        <p:txBody>
          <a:bodyPr/>
          <a:lstStyle/>
          <a:p>
            <a:fld id="{9B512429-6E8C-8543-BAB4-0DB7B1CFE5A2}" type="slidenum">
              <a:rPr lang="en-US" smtClean="0"/>
              <a:t>‹#›</a:t>
            </a:fld>
            <a:endParaRPr lang="en-US"/>
          </a:p>
        </p:txBody>
      </p:sp>
    </p:spTree>
    <p:extLst>
      <p:ext uri="{BB962C8B-B14F-4D97-AF65-F5344CB8AC3E}">
        <p14:creationId xmlns:p14="http://schemas.microsoft.com/office/powerpoint/2010/main" val="1321206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6E83E-18EE-61AB-EE88-B148D22925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4DBC5D-3ED1-AAF3-6123-F688C47772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64577EB-6DFC-0870-CC5F-0383221AF2EB}"/>
              </a:ext>
            </a:extLst>
          </p:cNvPr>
          <p:cNvSpPr>
            <a:spLocks noGrp="1"/>
          </p:cNvSpPr>
          <p:nvPr>
            <p:ph type="dt" sz="half" idx="10"/>
          </p:nvPr>
        </p:nvSpPr>
        <p:spPr/>
        <p:txBody>
          <a:bodyPr/>
          <a:lstStyle/>
          <a:p>
            <a:fld id="{3A1A888E-23D6-4A95-AFAE-3F30F8B8B827}" type="datetimeFigureOut">
              <a:rPr lang="en-GB" smtClean="0"/>
              <a:t>03/05/2024</a:t>
            </a:fld>
            <a:endParaRPr lang="en-GB"/>
          </a:p>
        </p:txBody>
      </p:sp>
      <p:sp>
        <p:nvSpPr>
          <p:cNvPr id="5" name="Footer Placeholder 4">
            <a:extLst>
              <a:ext uri="{FF2B5EF4-FFF2-40B4-BE49-F238E27FC236}">
                <a16:creationId xmlns:a16="http://schemas.microsoft.com/office/drawing/2014/main" id="{D7BC3F60-4E50-CCB6-04EA-6607C327B3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E3E43D-01C6-1F1E-ABE2-F14BEF7CEC6B}"/>
              </a:ext>
            </a:extLst>
          </p:cNvPr>
          <p:cNvSpPr>
            <a:spLocks noGrp="1"/>
          </p:cNvSpPr>
          <p:nvPr>
            <p:ph type="sldNum" sz="quarter" idx="12"/>
          </p:nvPr>
        </p:nvSpPr>
        <p:spPr/>
        <p:txBody>
          <a:bodyPr/>
          <a:lstStyle/>
          <a:p>
            <a:fld id="{AAF6E86A-DC1A-457A-836C-3C557335A4E2}" type="slidenum">
              <a:rPr lang="en-GB" smtClean="0"/>
              <a:t>‹#›</a:t>
            </a:fld>
            <a:endParaRPr lang="en-GB"/>
          </a:p>
        </p:txBody>
      </p:sp>
    </p:spTree>
    <p:extLst>
      <p:ext uri="{BB962C8B-B14F-4D97-AF65-F5344CB8AC3E}">
        <p14:creationId xmlns:p14="http://schemas.microsoft.com/office/powerpoint/2010/main" val="38761911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132178-850A-2F33-6434-9CACA1EA012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03C5642-7F7E-307D-E4F3-56DB39C16DE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526BF33-4AB4-26C7-5D4E-DAFBE76C4D52}"/>
              </a:ext>
            </a:extLst>
          </p:cNvPr>
          <p:cNvSpPr>
            <a:spLocks noGrp="1"/>
          </p:cNvSpPr>
          <p:nvPr>
            <p:ph type="dt" sz="half" idx="10"/>
          </p:nvPr>
        </p:nvSpPr>
        <p:spPr/>
        <p:txBody>
          <a:bodyPr/>
          <a:lstStyle/>
          <a:p>
            <a:fld id="{C775B1C1-96F2-8E49-95EE-2E1C4A97AEC0}" type="datetimeFigureOut">
              <a:rPr lang="en-US" smtClean="0"/>
              <a:t>5/3/2024</a:t>
            </a:fld>
            <a:endParaRPr lang="en-US"/>
          </a:p>
        </p:txBody>
      </p:sp>
      <p:sp>
        <p:nvSpPr>
          <p:cNvPr id="5" name="Footer Placeholder 4">
            <a:extLst>
              <a:ext uri="{FF2B5EF4-FFF2-40B4-BE49-F238E27FC236}">
                <a16:creationId xmlns:a16="http://schemas.microsoft.com/office/drawing/2014/main" id="{BD0AA813-4EA9-67CE-1E50-6D189365A8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AA9D72-5B86-335F-8F12-79BC653073C9}"/>
              </a:ext>
            </a:extLst>
          </p:cNvPr>
          <p:cNvSpPr>
            <a:spLocks noGrp="1"/>
          </p:cNvSpPr>
          <p:nvPr>
            <p:ph type="sldNum" sz="quarter" idx="12"/>
          </p:nvPr>
        </p:nvSpPr>
        <p:spPr/>
        <p:txBody>
          <a:bodyPr/>
          <a:lstStyle/>
          <a:p>
            <a:fld id="{9B512429-6E8C-8543-BAB4-0DB7B1CFE5A2}" type="slidenum">
              <a:rPr lang="en-US" smtClean="0"/>
              <a:t>‹#›</a:t>
            </a:fld>
            <a:endParaRPr lang="en-US"/>
          </a:p>
        </p:txBody>
      </p:sp>
    </p:spTree>
    <p:extLst>
      <p:ext uri="{BB962C8B-B14F-4D97-AF65-F5344CB8AC3E}">
        <p14:creationId xmlns:p14="http://schemas.microsoft.com/office/powerpoint/2010/main" val="8009808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CC64C-9F95-EFC9-BBE1-B011B5C5EF4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940ED77-BDBE-5979-BD81-35FD111692E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AA70267-5304-A647-A1AD-BF15DCB1BEA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F96C741-4461-0617-7D82-8DF18C14FC62}"/>
              </a:ext>
            </a:extLst>
          </p:cNvPr>
          <p:cNvSpPr>
            <a:spLocks noGrp="1"/>
          </p:cNvSpPr>
          <p:nvPr>
            <p:ph type="dt" sz="half" idx="10"/>
          </p:nvPr>
        </p:nvSpPr>
        <p:spPr/>
        <p:txBody>
          <a:bodyPr/>
          <a:lstStyle/>
          <a:p>
            <a:fld id="{C775B1C1-96F2-8E49-95EE-2E1C4A97AEC0}" type="datetimeFigureOut">
              <a:rPr lang="en-US" smtClean="0"/>
              <a:t>5/3/2024</a:t>
            </a:fld>
            <a:endParaRPr lang="en-US"/>
          </a:p>
        </p:txBody>
      </p:sp>
      <p:sp>
        <p:nvSpPr>
          <p:cNvPr id="6" name="Footer Placeholder 5">
            <a:extLst>
              <a:ext uri="{FF2B5EF4-FFF2-40B4-BE49-F238E27FC236}">
                <a16:creationId xmlns:a16="http://schemas.microsoft.com/office/drawing/2014/main" id="{6AC4468B-1D66-F745-495A-FE7790629A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68F582-816C-FB6B-DD83-6A52615E9C15}"/>
              </a:ext>
            </a:extLst>
          </p:cNvPr>
          <p:cNvSpPr>
            <a:spLocks noGrp="1"/>
          </p:cNvSpPr>
          <p:nvPr>
            <p:ph type="sldNum" sz="quarter" idx="12"/>
          </p:nvPr>
        </p:nvSpPr>
        <p:spPr/>
        <p:txBody>
          <a:bodyPr/>
          <a:lstStyle/>
          <a:p>
            <a:fld id="{9B512429-6E8C-8543-BAB4-0DB7B1CFE5A2}" type="slidenum">
              <a:rPr lang="en-US" smtClean="0"/>
              <a:t>‹#›</a:t>
            </a:fld>
            <a:endParaRPr lang="en-US"/>
          </a:p>
        </p:txBody>
      </p:sp>
    </p:spTree>
    <p:extLst>
      <p:ext uri="{BB962C8B-B14F-4D97-AF65-F5344CB8AC3E}">
        <p14:creationId xmlns:p14="http://schemas.microsoft.com/office/powerpoint/2010/main" val="10143741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4BDF6-CAAD-4FDC-C10F-C2663EDA7AE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DCFCC08-3D79-0088-FCC0-5C2BFA6C0C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C0E613F-6FF0-CDA8-7FC2-33F11D5500C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630C71D-619A-884E-33EE-7B57D9EBC6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E2AC234-4963-D2BA-B4A7-EE752736D7A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4F59BBA-FE4F-2F5F-1FA8-D903309ADAB4}"/>
              </a:ext>
            </a:extLst>
          </p:cNvPr>
          <p:cNvSpPr>
            <a:spLocks noGrp="1"/>
          </p:cNvSpPr>
          <p:nvPr>
            <p:ph type="dt" sz="half" idx="10"/>
          </p:nvPr>
        </p:nvSpPr>
        <p:spPr/>
        <p:txBody>
          <a:bodyPr/>
          <a:lstStyle/>
          <a:p>
            <a:fld id="{C775B1C1-96F2-8E49-95EE-2E1C4A97AEC0}" type="datetimeFigureOut">
              <a:rPr lang="en-US" smtClean="0"/>
              <a:t>5/3/2024</a:t>
            </a:fld>
            <a:endParaRPr lang="en-US"/>
          </a:p>
        </p:txBody>
      </p:sp>
      <p:sp>
        <p:nvSpPr>
          <p:cNvPr id="8" name="Footer Placeholder 7">
            <a:extLst>
              <a:ext uri="{FF2B5EF4-FFF2-40B4-BE49-F238E27FC236}">
                <a16:creationId xmlns:a16="http://schemas.microsoft.com/office/drawing/2014/main" id="{069EF787-CAEA-55D7-5359-B97EDCC45D8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CC1A88-C73A-CE66-3D7B-7145FC95EDF6}"/>
              </a:ext>
            </a:extLst>
          </p:cNvPr>
          <p:cNvSpPr>
            <a:spLocks noGrp="1"/>
          </p:cNvSpPr>
          <p:nvPr>
            <p:ph type="sldNum" sz="quarter" idx="12"/>
          </p:nvPr>
        </p:nvSpPr>
        <p:spPr/>
        <p:txBody>
          <a:bodyPr/>
          <a:lstStyle/>
          <a:p>
            <a:fld id="{9B512429-6E8C-8543-BAB4-0DB7B1CFE5A2}" type="slidenum">
              <a:rPr lang="en-US" smtClean="0"/>
              <a:t>‹#›</a:t>
            </a:fld>
            <a:endParaRPr lang="en-US"/>
          </a:p>
        </p:txBody>
      </p:sp>
    </p:spTree>
    <p:extLst>
      <p:ext uri="{BB962C8B-B14F-4D97-AF65-F5344CB8AC3E}">
        <p14:creationId xmlns:p14="http://schemas.microsoft.com/office/powerpoint/2010/main" val="19109068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ECC3D-8813-CD57-C2DB-1A0EAA5239A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10BBF98-2ED3-496F-EBFC-5F771556FC34}"/>
              </a:ext>
            </a:extLst>
          </p:cNvPr>
          <p:cNvSpPr>
            <a:spLocks noGrp="1"/>
          </p:cNvSpPr>
          <p:nvPr>
            <p:ph type="dt" sz="half" idx="10"/>
          </p:nvPr>
        </p:nvSpPr>
        <p:spPr/>
        <p:txBody>
          <a:bodyPr/>
          <a:lstStyle/>
          <a:p>
            <a:fld id="{C775B1C1-96F2-8E49-95EE-2E1C4A97AEC0}" type="datetimeFigureOut">
              <a:rPr lang="en-US" smtClean="0"/>
              <a:t>5/3/2024</a:t>
            </a:fld>
            <a:endParaRPr lang="en-US"/>
          </a:p>
        </p:txBody>
      </p:sp>
      <p:sp>
        <p:nvSpPr>
          <p:cNvPr id="4" name="Footer Placeholder 3">
            <a:extLst>
              <a:ext uri="{FF2B5EF4-FFF2-40B4-BE49-F238E27FC236}">
                <a16:creationId xmlns:a16="http://schemas.microsoft.com/office/drawing/2014/main" id="{2F958C3B-8149-5362-B361-910B923195B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EFCA26-0B4D-DFFD-E299-47DCEAEED6BF}"/>
              </a:ext>
            </a:extLst>
          </p:cNvPr>
          <p:cNvSpPr>
            <a:spLocks noGrp="1"/>
          </p:cNvSpPr>
          <p:nvPr>
            <p:ph type="sldNum" sz="quarter" idx="12"/>
          </p:nvPr>
        </p:nvSpPr>
        <p:spPr/>
        <p:txBody>
          <a:bodyPr/>
          <a:lstStyle/>
          <a:p>
            <a:fld id="{9B512429-6E8C-8543-BAB4-0DB7B1CFE5A2}" type="slidenum">
              <a:rPr lang="en-US" smtClean="0"/>
              <a:t>‹#›</a:t>
            </a:fld>
            <a:endParaRPr lang="en-US"/>
          </a:p>
        </p:txBody>
      </p:sp>
    </p:spTree>
    <p:extLst>
      <p:ext uri="{BB962C8B-B14F-4D97-AF65-F5344CB8AC3E}">
        <p14:creationId xmlns:p14="http://schemas.microsoft.com/office/powerpoint/2010/main" val="37410814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EE9BC9A-4569-9AF3-CADE-03056540597E}"/>
              </a:ext>
            </a:extLst>
          </p:cNvPr>
          <p:cNvSpPr>
            <a:spLocks noGrp="1"/>
          </p:cNvSpPr>
          <p:nvPr>
            <p:ph type="dt" sz="half" idx="10"/>
          </p:nvPr>
        </p:nvSpPr>
        <p:spPr/>
        <p:txBody>
          <a:bodyPr/>
          <a:lstStyle/>
          <a:p>
            <a:fld id="{C775B1C1-96F2-8E49-95EE-2E1C4A97AEC0}" type="datetimeFigureOut">
              <a:rPr lang="en-US" smtClean="0"/>
              <a:t>5/3/2024</a:t>
            </a:fld>
            <a:endParaRPr lang="en-US"/>
          </a:p>
        </p:txBody>
      </p:sp>
      <p:sp>
        <p:nvSpPr>
          <p:cNvPr id="3" name="Footer Placeholder 2">
            <a:extLst>
              <a:ext uri="{FF2B5EF4-FFF2-40B4-BE49-F238E27FC236}">
                <a16:creationId xmlns:a16="http://schemas.microsoft.com/office/drawing/2014/main" id="{F168D9CF-4A90-0F84-429C-97ED6F5AC7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D71EBE-744E-E2A4-7064-EFA9CD357A20}"/>
              </a:ext>
            </a:extLst>
          </p:cNvPr>
          <p:cNvSpPr>
            <a:spLocks noGrp="1"/>
          </p:cNvSpPr>
          <p:nvPr>
            <p:ph type="sldNum" sz="quarter" idx="12"/>
          </p:nvPr>
        </p:nvSpPr>
        <p:spPr/>
        <p:txBody>
          <a:bodyPr/>
          <a:lstStyle/>
          <a:p>
            <a:fld id="{9B512429-6E8C-8543-BAB4-0DB7B1CFE5A2}" type="slidenum">
              <a:rPr lang="en-US" smtClean="0"/>
              <a:t>‹#›</a:t>
            </a:fld>
            <a:endParaRPr lang="en-US"/>
          </a:p>
        </p:txBody>
      </p:sp>
    </p:spTree>
    <p:extLst>
      <p:ext uri="{BB962C8B-B14F-4D97-AF65-F5344CB8AC3E}">
        <p14:creationId xmlns:p14="http://schemas.microsoft.com/office/powerpoint/2010/main" val="7565141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25859-F4E1-E77C-0C76-35CBA65DA72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B7D395A-9433-3F10-EF9D-D68A4B927A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60039C17-A97A-99CC-0351-B36961B963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929301E-CB5A-54EC-B391-50BD97F79924}"/>
              </a:ext>
            </a:extLst>
          </p:cNvPr>
          <p:cNvSpPr>
            <a:spLocks noGrp="1"/>
          </p:cNvSpPr>
          <p:nvPr>
            <p:ph type="dt" sz="half" idx="10"/>
          </p:nvPr>
        </p:nvSpPr>
        <p:spPr/>
        <p:txBody>
          <a:bodyPr/>
          <a:lstStyle/>
          <a:p>
            <a:fld id="{C775B1C1-96F2-8E49-95EE-2E1C4A97AEC0}" type="datetimeFigureOut">
              <a:rPr lang="en-US" smtClean="0"/>
              <a:t>5/3/2024</a:t>
            </a:fld>
            <a:endParaRPr lang="en-US"/>
          </a:p>
        </p:txBody>
      </p:sp>
      <p:sp>
        <p:nvSpPr>
          <p:cNvPr id="6" name="Footer Placeholder 5">
            <a:extLst>
              <a:ext uri="{FF2B5EF4-FFF2-40B4-BE49-F238E27FC236}">
                <a16:creationId xmlns:a16="http://schemas.microsoft.com/office/drawing/2014/main" id="{2CEB8BF0-4ADC-A145-F936-92EBE7078E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428E91-47A8-97E5-246E-2DDB77961E39}"/>
              </a:ext>
            </a:extLst>
          </p:cNvPr>
          <p:cNvSpPr>
            <a:spLocks noGrp="1"/>
          </p:cNvSpPr>
          <p:nvPr>
            <p:ph type="sldNum" sz="quarter" idx="12"/>
          </p:nvPr>
        </p:nvSpPr>
        <p:spPr/>
        <p:txBody>
          <a:bodyPr/>
          <a:lstStyle/>
          <a:p>
            <a:fld id="{9B512429-6E8C-8543-BAB4-0DB7B1CFE5A2}" type="slidenum">
              <a:rPr lang="en-US" smtClean="0"/>
              <a:t>‹#›</a:t>
            </a:fld>
            <a:endParaRPr lang="en-US"/>
          </a:p>
        </p:txBody>
      </p:sp>
    </p:spTree>
    <p:extLst>
      <p:ext uri="{BB962C8B-B14F-4D97-AF65-F5344CB8AC3E}">
        <p14:creationId xmlns:p14="http://schemas.microsoft.com/office/powerpoint/2010/main" val="19705243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FBFF9-1C28-D394-BA69-C45673F75C5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CE16520-394B-4E15-78A3-F40ED2F8DE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C49FF8B-1C6D-F944-0DC7-C504CBD033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15E778C-DCA5-CDC9-FFD5-56E6AC78F267}"/>
              </a:ext>
            </a:extLst>
          </p:cNvPr>
          <p:cNvSpPr>
            <a:spLocks noGrp="1"/>
          </p:cNvSpPr>
          <p:nvPr>
            <p:ph type="dt" sz="half" idx="10"/>
          </p:nvPr>
        </p:nvSpPr>
        <p:spPr/>
        <p:txBody>
          <a:bodyPr/>
          <a:lstStyle/>
          <a:p>
            <a:fld id="{C775B1C1-96F2-8E49-95EE-2E1C4A97AEC0}" type="datetimeFigureOut">
              <a:rPr lang="en-US" smtClean="0"/>
              <a:t>5/3/2024</a:t>
            </a:fld>
            <a:endParaRPr lang="en-US"/>
          </a:p>
        </p:txBody>
      </p:sp>
      <p:sp>
        <p:nvSpPr>
          <p:cNvPr id="6" name="Footer Placeholder 5">
            <a:extLst>
              <a:ext uri="{FF2B5EF4-FFF2-40B4-BE49-F238E27FC236}">
                <a16:creationId xmlns:a16="http://schemas.microsoft.com/office/drawing/2014/main" id="{F6E91AE6-91DC-8759-E219-8C53BB825B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DEE356-801D-E8BC-247C-69489BC441E1}"/>
              </a:ext>
            </a:extLst>
          </p:cNvPr>
          <p:cNvSpPr>
            <a:spLocks noGrp="1"/>
          </p:cNvSpPr>
          <p:nvPr>
            <p:ph type="sldNum" sz="quarter" idx="12"/>
          </p:nvPr>
        </p:nvSpPr>
        <p:spPr/>
        <p:txBody>
          <a:bodyPr/>
          <a:lstStyle/>
          <a:p>
            <a:fld id="{9B512429-6E8C-8543-BAB4-0DB7B1CFE5A2}" type="slidenum">
              <a:rPr lang="en-US" smtClean="0"/>
              <a:t>‹#›</a:t>
            </a:fld>
            <a:endParaRPr lang="en-US"/>
          </a:p>
        </p:txBody>
      </p:sp>
    </p:spTree>
    <p:extLst>
      <p:ext uri="{BB962C8B-B14F-4D97-AF65-F5344CB8AC3E}">
        <p14:creationId xmlns:p14="http://schemas.microsoft.com/office/powerpoint/2010/main" val="19512408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51A9F-5A93-2517-26DB-675ABB313A9D}"/>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08E5538-3CD5-DE7B-3750-EC857F1C979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4E46E00-007D-824F-2287-8FE3F50842A2}"/>
              </a:ext>
            </a:extLst>
          </p:cNvPr>
          <p:cNvSpPr>
            <a:spLocks noGrp="1"/>
          </p:cNvSpPr>
          <p:nvPr>
            <p:ph type="dt" sz="half" idx="10"/>
          </p:nvPr>
        </p:nvSpPr>
        <p:spPr/>
        <p:txBody>
          <a:bodyPr/>
          <a:lstStyle/>
          <a:p>
            <a:fld id="{C775B1C1-96F2-8E49-95EE-2E1C4A97AEC0}" type="datetimeFigureOut">
              <a:rPr lang="en-US" smtClean="0"/>
              <a:t>5/3/2024</a:t>
            </a:fld>
            <a:endParaRPr lang="en-US"/>
          </a:p>
        </p:txBody>
      </p:sp>
      <p:sp>
        <p:nvSpPr>
          <p:cNvPr id="5" name="Footer Placeholder 4">
            <a:extLst>
              <a:ext uri="{FF2B5EF4-FFF2-40B4-BE49-F238E27FC236}">
                <a16:creationId xmlns:a16="http://schemas.microsoft.com/office/drawing/2014/main" id="{97921DF6-82C1-1973-AC3D-07FAEF8FA4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B43C34-5FAA-1636-7B55-E0CBCB40AE8A}"/>
              </a:ext>
            </a:extLst>
          </p:cNvPr>
          <p:cNvSpPr>
            <a:spLocks noGrp="1"/>
          </p:cNvSpPr>
          <p:nvPr>
            <p:ph type="sldNum" sz="quarter" idx="12"/>
          </p:nvPr>
        </p:nvSpPr>
        <p:spPr/>
        <p:txBody>
          <a:bodyPr/>
          <a:lstStyle/>
          <a:p>
            <a:fld id="{9B512429-6E8C-8543-BAB4-0DB7B1CFE5A2}" type="slidenum">
              <a:rPr lang="en-US" smtClean="0"/>
              <a:t>‹#›</a:t>
            </a:fld>
            <a:endParaRPr lang="en-US"/>
          </a:p>
        </p:txBody>
      </p:sp>
    </p:spTree>
    <p:extLst>
      <p:ext uri="{BB962C8B-B14F-4D97-AF65-F5344CB8AC3E}">
        <p14:creationId xmlns:p14="http://schemas.microsoft.com/office/powerpoint/2010/main" val="17688123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21369B-1AC2-4502-9E11-210837AD2B2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051AFB7-9CF9-5D56-BB56-CF9DA600EB8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EFCB007-410E-C21C-C3B9-1CBCEA253C77}"/>
              </a:ext>
            </a:extLst>
          </p:cNvPr>
          <p:cNvSpPr>
            <a:spLocks noGrp="1"/>
          </p:cNvSpPr>
          <p:nvPr>
            <p:ph type="dt" sz="half" idx="10"/>
          </p:nvPr>
        </p:nvSpPr>
        <p:spPr/>
        <p:txBody>
          <a:bodyPr/>
          <a:lstStyle/>
          <a:p>
            <a:fld id="{C775B1C1-96F2-8E49-95EE-2E1C4A97AEC0}" type="datetimeFigureOut">
              <a:rPr lang="en-US" smtClean="0"/>
              <a:t>5/3/2024</a:t>
            </a:fld>
            <a:endParaRPr lang="en-US"/>
          </a:p>
        </p:txBody>
      </p:sp>
      <p:sp>
        <p:nvSpPr>
          <p:cNvPr id="5" name="Footer Placeholder 4">
            <a:extLst>
              <a:ext uri="{FF2B5EF4-FFF2-40B4-BE49-F238E27FC236}">
                <a16:creationId xmlns:a16="http://schemas.microsoft.com/office/drawing/2014/main" id="{AA397256-0358-DD67-FD5F-BCB15D95D9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52E57E-35C2-4E41-25A6-74D629C60718}"/>
              </a:ext>
            </a:extLst>
          </p:cNvPr>
          <p:cNvSpPr>
            <a:spLocks noGrp="1"/>
          </p:cNvSpPr>
          <p:nvPr>
            <p:ph type="sldNum" sz="quarter" idx="12"/>
          </p:nvPr>
        </p:nvSpPr>
        <p:spPr/>
        <p:txBody>
          <a:bodyPr/>
          <a:lstStyle/>
          <a:p>
            <a:fld id="{9B512429-6E8C-8543-BAB4-0DB7B1CFE5A2}" type="slidenum">
              <a:rPr lang="en-US" smtClean="0"/>
              <a:t>‹#›</a:t>
            </a:fld>
            <a:endParaRPr lang="en-US"/>
          </a:p>
        </p:txBody>
      </p:sp>
    </p:spTree>
    <p:extLst>
      <p:ext uri="{BB962C8B-B14F-4D97-AF65-F5344CB8AC3E}">
        <p14:creationId xmlns:p14="http://schemas.microsoft.com/office/powerpoint/2010/main" val="26965039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le Intr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Text&#10;&#10;Description automatically generated">
            <a:extLst>
              <a:ext uri="{FF2B5EF4-FFF2-40B4-BE49-F238E27FC236}">
                <a16:creationId xmlns:a16="http://schemas.microsoft.com/office/drawing/2014/main" id="{93658FD9-23C6-4E98-87CB-A377C9B3015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299200" y="692"/>
            <a:ext cx="5892800" cy="1919158"/>
          </a:xfrm>
          <a:prstGeom prst="rect">
            <a:avLst/>
          </a:prstGeom>
        </p:spPr>
      </p:pic>
      <p:sp>
        <p:nvSpPr>
          <p:cNvPr id="11" name="Text Placeholder 10">
            <a:extLst>
              <a:ext uri="{FF2B5EF4-FFF2-40B4-BE49-F238E27FC236}">
                <a16:creationId xmlns:a16="http://schemas.microsoft.com/office/drawing/2014/main" id="{F12BC381-67BA-4732-8EB2-2729802D4CA7}"/>
              </a:ext>
            </a:extLst>
          </p:cNvPr>
          <p:cNvSpPr>
            <a:spLocks noGrp="1"/>
          </p:cNvSpPr>
          <p:nvPr>
            <p:ph type="body" sz="quarter" idx="10" hasCustomPrompt="1"/>
          </p:nvPr>
        </p:nvSpPr>
        <p:spPr>
          <a:xfrm>
            <a:off x="1076326" y="1698625"/>
            <a:ext cx="6191250" cy="2862263"/>
          </a:xfrm>
        </p:spPr>
        <p:txBody>
          <a:bodyPr/>
          <a:lstStyle>
            <a:lvl1pPr marL="0" indent="0">
              <a:buNone/>
              <a:defRPr sz="5400" b="1">
                <a:solidFill>
                  <a:srgbClr val="0E0661"/>
                </a:solidFill>
                <a:latin typeface="Arial" panose="020B0604020202020204" pitchFamily="34" charset="0"/>
                <a:cs typeface="Arial" panose="020B0604020202020204" pitchFamily="34" charset="0"/>
              </a:defRPr>
            </a:lvl1pPr>
          </a:lstStyle>
          <a:p>
            <a:pPr lvl="0"/>
            <a:r>
              <a:rPr lang="en-US"/>
              <a:t>Example PowerPoint </a:t>
            </a:r>
            <a:r>
              <a:rPr lang="en-US" err="1"/>
              <a:t>Presentaion</a:t>
            </a:r>
            <a:r>
              <a:rPr lang="en-US"/>
              <a:t> Title</a:t>
            </a:r>
          </a:p>
        </p:txBody>
      </p:sp>
      <p:sp>
        <p:nvSpPr>
          <p:cNvPr id="13" name="Text Placeholder 12">
            <a:extLst>
              <a:ext uri="{FF2B5EF4-FFF2-40B4-BE49-F238E27FC236}">
                <a16:creationId xmlns:a16="http://schemas.microsoft.com/office/drawing/2014/main" id="{5370B790-984D-444A-A6AC-798FFC353534}"/>
              </a:ext>
            </a:extLst>
          </p:cNvPr>
          <p:cNvSpPr>
            <a:spLocks noGrp="1"/>
          </p:cNvSpPr>
          <p:nvPr>
            <p:ph type="body" sz="quarter" idx="11" hasCustomPrompt="1"/>
          </p:nvPr>
        </p:nvSpPr>
        <p:spPr>
          <a:xfrm>
            <a:off x="1076325" y="4791075"/>
            <a:ext cx="6191250" cy="466725"/>
          </a:xfrm>
        </p:spPr>
        <p:txBody>
          <a:bodyPr>
            <a:normAutofit/>
          </a:bodyPr>
          <a:lstStyle>
            <a:lvl1pPr marL="0" indent="0">
              <a:buNone/>
              <a:defRPr sz="1800">
                <a:solidFill>
                  <a:srgbClr val="0E0661"/>
                </a:solidFill>
                <a:latin typeface="Arial" panose="020B0604020202020204" pitchFamily="34" charset="0"/>
                <a:cs typeface="Arial" panose="020B0604020202020204" pitchFamily="34" charset="0"/>
              </a:defRPr>
            </a:lvl1pPr>
          </a:lstStyle>
          <a:p>
            <a:pPr lvl="0"/>
            <a:r>
              <a:rPr lang="en-US"/>
              <a:t>By the Norfolk and Waveney Integrated Care System (ICS)</a:t>
            </a:r>
          </a:p>
        </p:txBody>
      </p:sp>
    </p:spTree>
    <p:extLst>
      <p:ext uri="{BB962C8B-B14F-4D97-AF65-F5344CB8AC3E}">
        <p14:creationId xmlns:p14="http://schemas.microsoft.com/office/powerpoint/2010/main" val="2951383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BDE0C-723F-D646-C98F-A5846C6B9F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2217E1F-0323-F8C9-1705-1654A020E73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1385B5A-955C-1C6F-F326-DB9C624898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AB13E1C-AA68-6187-1F2D-4AEEC9086DDC}"/>
              </a:ext>
            </a:extLst>
          </p:cNvPr>
          <p:cNvSpPr>
            <a:spLocks noGrp="1"/>
          </p:cNvSpPr>
          <p:nvPr>
            <p:ph type="dt" sz="half" idx="10"/>
          </p:nvPr>
        </p:nvSpPr>
        <p:spPr/>
        <p:txBody>
          <a:bodyPr/>
          <a:lstStyle/>
          <a:p>
            <a:fld id="{3A1A888E-23D6-4A95-AFAE-3F30F8B8B827}" type="datetimeFigureOut">
              <a:rPr lang="en-GB" smtClean="0"/>
              <a:t>03/05/2024</a:t>
            </a:fld>
            <a:endParaRPr lang="en-GB"/>
          </a:p>
        </p:txBody>
      </p:sp>
      <p:sp>
        <p:nvSpPr>
          <p:cNvPr id="6" name="Footer Placeholder 5">
            <a:extLst>
              <a:ext uri="{FF2B5EF4-FFF2-40B4-BE49-F238E27FC236}">
                <a16:creationId xmlns:a16="http://schemas.microsoft.com/office/drawing/2014/main" id="{665AD21F-84BF-91E8-791D-764581645EA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1A9EC16-4682-26C3-5326-01C358A31775}"/>
              </a:ext>
            </a:extLst>
          </p:cNvPr>
          <p:cNvSpPr>
            <a:spLocks noGrp="1"/>
          </p:cNvSpPr>
          <p:nvPr>
            <p:ph type="sldNum" sz="quarter" idx="12"/>
          </p:nvPr>
        </p:nvSpPr>
        <p:spPr/>
        <p:txBody>
          <a:bodyPr/>
          <a:lstStyle/>
          <a:p>
            <a:fld id="{AAF6E86A-DC1A-457A-836C-3C557335A4E2}" type="slidenum">
              <a:rPr lang="en-GB" smtClean="0"/>
              <a:t>‹#›</a:t>
            </a:fld>
            <a:endParaRPr lang="en-GB"/>
          </a:p>
        </p:txBody>
      </p:sp>
    </p:spTree>
    <p:extLst>
      <p:ext uri="{BB962C8B-B14F-4D97-AF65-F5344CB8AC3E}">
        <p14:creationId xmlns:p14="http://schemas.microsoft.com/office/powerpoint/2010/main" val="3430818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and Content_Image_Right">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270588" y="350377"/>
            <a:ext cx="7652899" cy="771787"/>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Picture Placeholder 11">
            <a:extLst>
              <a:ext uri="{FF2B5EF4-FFF2-40B4-BE49-F238E27FC236}">
                <a16:creationId xmlns:a16="http://schemas.microsoft.com/office/drawing/2014/main" id="{F1C540EF-449A-40D1-88B2-2BDAB3591D85}"/>
              </a:ext>
            </a:extLst>
          </p:cNvPr>
          <p:cNvSpPr>
            <a:spLocks noGrp="1"/>
          </p:cNvSpPr>
          <p:nvPr>
            <p:ph type="pic" sz="quarter" idx="10"/>
          </p:nvPr>
        </p:nvSpPr>
        <p:spPr>
          <a:xfrm>
            <a:off x="7722697" y="1812925"/>
            <a:ext cx="3690938" cy="3689350"/>
          </a:xfrm>
        </p:spPr>
        <p:txBody>
          <a:bodyPr/>
          <a:lstStyle/>
          <a:p>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606425" y="490538"/>
            <a:ext cx="5570538" cy="515937"/>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606425" y="1812925"/>
            <a:ext cx="6775450"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9106416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nd Content_Image_Right">
  <p:cSld name="1_Title and Content_Image_Right">
    <p:spTree>
      <p:nvGrpSpPr>
        <p:cNvPr id="1" name="Shape 15"/>
        <p:cNvGrpSpPr/>
        <p:nvPr/>
      </p:nvGrpSpPr>
      <p:grpSpPr>
        <a:xfrm>
          <a:off x="0" y="0"/>
          <a:ext cx="0" cy="0"/>
          <a:chOff x="0" y="0"/>
          <a:chExt cx="0" cy="0"/>
        </a:xfrm>
      </p:grpSpPr>
      <p:sp>
        <p:nvSpPr>
          <p:cNvPr id="16" name="Google Shape;16;p3"/>
          <p:cNvSpPr/>
          <p:nvPr/>
        </p:nvSpPr>
        <p:spPr>
          <a:xfrm>
            <a:off x="-270588" y="350377"/>
            <a:ext cx="7652899" cy="771787"/>
          </a:xfrm>
          <a:prstGeom prst="roundRect">
            <a:avLst>
              <a:gd name="adj" fmla="val 16667"/>
            </a:avLst>
          </a:prstGeom>
          <a:solidFill>
            <a:srgbClr val="0E066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 name="Google Shape;17;p3"/>
          <p:cNvSpPr>
            <a:spLocks noGrp="1"/>
          </p:cNvSpPr>
          <p:nvPr>
            <p:ph type="pic" idx="2"/>
          </p:nvPr>
        </p:nvSpPr>
        <p:spPr>
          <a:xfrm>
            <a:off x="7722697" y="1812925"/>
            <a:ext cx="3690938" cy="3689350"/>
          </a:xfrm>
          <a:prstGeom prst="rect">
            <a:avLst/>
          </a:prstGeom>
          <a:noFill/>
          <a:ln>
            <a:noFill/>
          </a:ln>
        </p:spPr>
      </p:sp>
      <p:sp>
        <p:nvSpPr>
          <p:cNvPr id="18" name="Google Shape;18;p3"/>
          <p:cNvSpPr txBox="1">
            <a:spLocks noGrp="1"/>
          </p:cNvSpPr>
          <p:nvPr>
            <p:ph type="body" idx="1"/>
          </p:nvPr>
        </p:nvSpPr>
        <p:spPr>
          <a:xfrm>
            <a:off x="606425" y="490538"/>
            <a:ext cx="5570538" cy="515937"/>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Clr>
                <a:schemeClr val="lt1"/>
              </a:buClr>
              <a:buSzPts val="2800"/>
              <a:buNone/>
              <a:defRPr b="1">
                <a:solidFill>
                  <a:schemeClr val="lt1"/>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 name="Google Shape;19;p3"/>
          <p:cNvSpPr txBox="1">
            <a:spLocks noGrp="1"/>
          </p:cNvSpPr>
          <p:nvPr>
            <p:ph type="body" idx="3"/>
          </p:nvPr>
        </p:nvSpPr>
        <p:spPr>
          <a:xfrm>
            <a:off x="606425" y="1812925"/>
            <a:ext cx="6775450" cy="3873500"/>
          </a:xfrm>
          <a:prstGeom prst="rect">
            <a:avLst/>
          </a:prstGeom>
          <a:noFill/>
          <a:ln>
            <a:noFill/>
          </a:ln>
        </p:spPr>
        <p:txBody>
          <a:bodyPr spcFirstLastPara="1" wrap="square" lIns="91425" tIns="45700" rIns="91425" bIns="45700" anchor="t" anchorCtr="0">
            <a:normAutofit/>
          </a:bodyPr>
          <a:lstStyle>
            <a:lvl1pPr marL="457200" lvl="0" indent="-317500" algn="l">
              <a:lnSpc>
                <a:spcPct val="90000"/>
              </a:lnSpc>
              <a:spcBef>
                <a:spcPts val="1000"/>
              </a:spcBef>
              <a:spcAft>
                <a:spcPts val="0"/>
              </a:spcAft>
              <a:buClr>
                <a:schemeClr val="dk1"/>
              </a:buClr>
              <a:buSzPts val="1400"/>
              <a:buChar char="•"/>
              <a:defRPr sz="1400">
                <a:latin typeface="Arial"/>
                <a:ea typeface="Arial"/>
                <a:cs typeface="Arial"/>
                <a:sym typeface="Arial"/>
              </a:defRPr>
            </a:lvl1pPr>
            <a:lvl2pPr marL="914400" lvl="1" indent="-317500" algn="l">
              <a:lnSpc>
                <a:spcPct val="90000"/>
              </a:lnSpc>
              <a:spcBef>
                <a:spcPts val="500"/>
              </a:spcBef>
              <a:spcAft>
                <a:spcPts val="0"/>
              </a:spcAft>
              <a:buClr>
                <a:schemeClr val="dk1"/>
              </a:buClr>
              <a:buSzPts val="1400"/>
              <a:buChar char="•"/>
              <a:defRPr sz="1400">
                <a:latin typeface="Arial"/>
                <a:ea typeface="Arial"/>
                <a:cs typeface="Arial"/>
                <a:sym typeface="Arial"/>
              </a:defRPr>
            </a:lvl2pPr>
            <a:lvl3pPr marL="1371600" lvl="2" indent="-317500" algn="l">
              <a:lnSpc>
                <a:spcPct val="90000"/>
              </a:lnSpc>
              <a:spcBef>
                <a:spcPts val="500"/>
              </a:spcBef>
              <a:spcAft>
                <a:spcPts val="0"/>
              </a:spcAft>
              <a:buClr>
                <a:schemeClr val="dk1"/>
              </a:buClr>
              <a:buSzPts val="1400"/>
              <a:buChar char="•"/>
              <a:defRPr sz="1400">
                <a:latin typeface="Arial"/>
                <a:ea typeface="Arial"/>
                <a:cs typeface="Arial"/>
                <a:sym typeface="Arial"/>
              </a:defRPr>
            </a:lvl3pPr>
            <a:lvl4pPr marL="1828800" lvl="3" indent="-304800" algn="l">
              <a:lnSpc>
                <a:spcPct val="90000"/>
              </a:lnSpc>
              <a:spcBef>
                <a:spcPts val="500"/>
              </a:spcBef>
              <a:spcAft>
                <a:spcPts val="0"/>
              </a:spcAft>
              <a:buClr>
                <a:schemeClr val="dk1"/>
              </a:buClr>
              <a:buSzPts val="1200"/>
              <a:buChar char="•"/>
              <a:defRPr sz="1200">
                <a:latin typeface="Arial"/>
                <a:ea typeface="Arial"/>
                <a:cs typeface="Arial"/>
                <a:sym typeface="Arial"/>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279168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82676-26F5-CA58-B009-EB6DF34D2CB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11F0654-9C08-997E-5FC7-AB6E0C4B69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E9344B-5971-63B4-CA95-FA6D25B8F59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7BE6EA2-AA2A-D45F-9BF2-2275EBD87A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46B50C-60F7-4E7E-B545-FA596B15B0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113284D-4AF4-5676-3A72-87E38D111F21}"/>
              </a:ext>
            </a:extLst>
          </p:cNvPr>
          <p:cNvSpPr>
            <a:spLocks noGrp="1"/>
          </p:cNvSpPr>
          <p:nvPr>
            <p:ph type="dt" sz="half" idx="10"/>
          </p:nvPr>
        </p:nvSpPr>
        <p:spPr/>
        <p:txBody>
          <a:bodyPr/>
          <a:lstStyle/>
          <a:p>
            <a:fld id="{3A1A888E-23D6-4A95-AFAE-3F30F8B8B827}" type="datetimeFigureOut">
              <a:rPr lang="en-GB" smtClean="0"/>
              <a:t>03/05/2024</a:t>
            </a:fld>
            <a:endParaRPr lang="en-GB"/>
          </a:p>
        </p:txBody>
      </p:sp>
      <p:sp>
        <p:nvSpPr>
          <p:cNvPr id="8" name="Footer Placeholder 7">
            <a:extLst>
              <a:ext uri="{FF2B5EF4-FFF2-40B4-BE49-F238E27FC236}">
                <a16:creationId xmlns:a16="http://schemas.microsoft.com/office/drawing/2014/main" id="{D11FAEFB-BB6D-7515-2B91-0262A4B42FA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37972D4-0E9E-4768-4C5F-4FE09E445429}"/>
              </a:ext>
            </a:extLst>
          </p:cNvPr>
          <p:cNvSpPr>
            <a:spLocks noGrp="1"/>
          </p:cNvSpPr>
          <p:nvPr>
            <p:ph type="sldNum" sz="quarter" idx="12"/>
          </p:nvPr>
        </p:nvSpPr>
        <p:spPr/>
        <p:txBody>
          <a:bodyPr/>
          <a:lstStyle/>
          <a:p>
            <a:fld id="{AAF6E86A-DC1A-457A-836C-3C557335A4E2}" type="slidenum">
              <a:rPr lang="en-GB" smtClean="0"/>
              <a:t>‹#›</a:t>
            </a:fld>
            <a:endParaRPr lang="en-GB"/>
          </a:p>
        </p:txBody>
      </p:sp>
    </p:spTree>
    <p:extLst>
      <p:ext uri="{BB962C8B-B14F-4D97-AF65-F5344CB8AC3E}">
        <p14:creationId xmlns:p14="http://schemas.microsoft.com/office/powerpoint/2010/main" val="2147944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5EA98-56CE-D2D9-34E8-331180E490A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C66F268-91C3-A0BD-6C14-1E67B203617D}"/>
              </a:ext>
            </a:extLst>
          </p:cNvPr>
          <p:cNvSpPr>
            <a:spLocks noGrp="1"/>
          </p:cNvSpPr>
          <p:nvPr>
            <p:ph type="dt" sz="half" idx="10"/>
          </p:nvPr>
        </p:nvSpPr>
        <p:spPr/>
        <p:txBody>
          <a:bodyPr/>
          <a:lstStyle/>
          <a:p>
            <a:fld id="{3A1A888E-23D6-4A95-AFAE-3F30F8B8B827}" type="datetimeFigureOut">
              <a:rPr lang="en-GB" smtClean="0"/>
              <a:t>03/05/2024</a:t>
            </a:fld>
            <a:endParaRPr lang="en-GB"/>
          </a:p>
        </p:txBody>
      </p:sp>
      <p:sp>
        <p:nvSpPr>
          <p:cNvPr id="4" name="Footer Placeholder 3">
            <a:extLst>
              <a:ext uri="{FF2B5EF4-FFF2-40B4-BE49-F238E27FC236}">
                <a16:creationId xmlns:a16="http://schemas.microsoft.com/office/drawing/2014/main" id="{D5F016E0-952C-9634-0643-8C38D6ACC0E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F1EE2A4-1362-4CE9-DA4F-CD6A7F4D62A2}"/>
              </a:ext>
            </a:extLst>
          </p:cNvPr>
          <p:cNvSpPr>
            <a:spLocks noGrp="1"/>
          </p:cNvSpPr>
          <p:nvPr>
            <p:ph type="sldNum" sz="quarter" idx="12"/>
          </p:nvPr>
        </p:nvSpPr>
        <p:spPr/>
        <p:txBody>
          <a:bodyPr/>
          <a:lstStyle/>
          <a:p>
            <a:fld id="{AAF6E86A-DC1A-457A-836C-3C557335A4E2}" type="slidenum">
              <a:rPr lang="en-GB" smtClean="0"/>
              <a:t>‹#›</a:t>
            </a:fld>
            <a:endParaRPr lang="en-GB"/>
          </a:p>
        </p:txBody>
      </p:sp>
    </p:spTree>
    <p:extLst>
      <p:ext uri="{BB962C8B-B14F-4D97-AF65-F5344CB8AC3E}">
        <p14:creationId xmlns:p14="http://schemas.microsoft.com/office/powerpoint/2010/main" val="3633821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58C6D4-5C88-C964-BDB6-5366BFD7D32A}"/>
              </a:ext>
            </a:extLst>
          </p:cNvPr>
          <p:cNvSpPr>
            <a:spLocks noGrp="1"/>
          </p:cNvSpPr>
          <p:nvPr>
            <p:ph type="dt" sz="half" idx="10"/>
          </p:nvPr>
        </p:nvSpPr>
        <p:spPr/>
        <p:txBody>
          <a:bodyPr/>
          <a:lstStyle/>
          <a:p>
            <a:fld id="{3A1A888E-23D6-4A95-AFAE-3F30F8B8B827}" type="datetimeFigureOut">
              <a:rPr lang="en-GB" smtClean="0"/>
              <a:t>03/05/2024</a:t>
            </a:fld>
            <a:endParaRPr lang="en-GB"/>
          </a:p>
        </p:txBody>
      </p:sp>
      <p:sp>
        <p:nvSpPr>
          <p:cNvPr id="3" name="Footer Placeholder 2">
            <a:extLst>
              <a:ext uri="{FF2B5EF4-FFF2-40B4-BE49-F238E27FC236}">
                <a16:creationId xmlns:a16="http://schemas.microsoft.com/office/drawing/2014/main" id="{324B30CA-5AA4-98C8-228E-FB0BD25CA2B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2C07BCC-7D5F-40A1-6374-452C411A3650}"/>
              </a:ext>
            </a:extLst>
          </p:cNvPr>
          <p:cNvSpPr>
            <a:spLocks noGrp="1"/>
          </p:cNvSpPr>
          <p:nvPr>
            <p:ph type="sldNum" sz="quarter" idx="12"/>
          </p:nvPr>
        </p:nvSpPr>
        <p:spPr/>
        <p:txBody>
          <a:bodyPr/>
          <a:lstStyle/>
          <a:p>
            <a:fld id="{AAF6E86A-DC1A-457A-836C-3C557335A4E2}" type="slidenum">
              <a:rPr lang="en-GB" smtClean="0"/>
              <a:t>‹#›</a:t>
            </a:fld>
            <a:endParaRPr lang="en-GB"/>
          </a:p>
        </p:txBody>
      </p:sp>
    </p:spTree>
    <p:extLst>
      <p:ext uri="{BB962C8B-B14F-4D97-AF65-F5344CB8AC3E}">
        <p14:creationId xmlns:p14="http://schemas.microsoft.com/office/powerpoint/2010/main" val="3699762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A4FD1-6949-5D81-DF6F-F989FE62DE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7FB5EC0-C23D-FBFD-094D-4F0F4B07CA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24BBB86-5673-5420-0234-DA38FACCE1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A0904E-16C8-EC04-D661-79B38A42F5C8}"/>
              </a:ext>
            </a:extLst>
          </p:cNvPr>
          <p:cNvSpPr>
            <a:spLocks noGrp="1"/>
          </p:cNvSpPr>
          <p:nvPr>
            <p:ph type="dt" sz="half" idx="10"/>
          </p:nvPr>
        </p:nvSpPr>
        <p:spPr/>
        <p:txBody>
          <a:bodyPr/>
          <a:lstStyle/>
          <a:p>
            <a:fld id="{3A1A888E-23D6-4A95-AFAE-3F30F8B8B827}" type="datetimeFigureOut">
              <a:rPr lang="en-GB" smtClean="0"/>
              <a:t>03/05/2024</a:t>
            </a:fld>
            <a:endParaRPr lang="en-GB"/>
          </a:p>
        </p:txBody>
      </p:sp>
      <p:sp>
        <p:nvSpPr>
          <p:cNvPr id="6" name="Footer Placeholder 5">
            <a:extLst>
              <a:ext uri="{FF2B5EF4-FFF2-40B4-BE49-F238E27FC236}">
                <a16:creationId xmlns:a16="http://schemas.microsoft.com/office/drawing/2014/main" id="{8F667B37-0457-DEE8-D98E-13EA589A39F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381DC1E-9E33-4DB7-BE78-ADDABDF748A6}"/>
              </a:ext>
            </a:extLst>
          </p:cNvPr>
          <p:cNvSpPr>
            <a:spLocks noGrp="1"/>
          </p:cNvSpPr>
          <p:nvPr>
            <p:ph type="sldNum" sz="quarter" idx="12"/>
          </p:nvPr>
        </p:nvSpPr>
        <p:spPr/>
        <p:txBody>
          <a:bodyPr/>
          <a:lstStyle/>
          <a:p>
            <a:fld id="{AAF6E86A-DC1A-457A-836C-3C557335A4E2}" type="slidenum">
              <a:rPr lang="en-GB" smtClean="0"/>
              <a:t>‹#›</a:t>
            </a:fld>
            <a:endParaRPr lang="en-GB"/>
          </a:p>
        </p:txBody>
      </p:sp>
    </p:spTree>
    <p:extLst>
      <p:ext uri="{BB962C8B-B14F-4D97-AF65-F5344CB8AC3E}">
        <p14:creationId xmlns:p14="http://schemas.microsoft.com/office/powerpoint/2010/main" val="3027858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E3341F-4066-2E31-10C0-8E86A61D8D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D02DF0F-9938-3825-532E-45BB30037B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D175378-788F-799F-D097-A11E07ACAF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C7B92C-F110-2637-2611-081B3B75ED07}"/>
              </a:ext>
            </a:extLst>
          </p:cNvPr>
          <p:cNvSpPr>
            <a:spLocks noGrp="1"/>
          </p:cNvSpPr>
          <p:nvPr>
            <p:ph type="dt" sz="half" idx="10"/>
          </p:nvPr>
        </p:nvSpPr>
        <p:spPr/>
        <p:txBody>
          <a:bodyPr/>
          <a:lstStyle/>
          <a:p>
            <a:fld id="{3A1A888E-23D6-4A95-AFAE-3F30F8B8B827}" type="datetimeFigureOut">
              <a:rPr lang="en-GB" smtClean="0"/>
              <a:t>03/05/2024</a:t>
            </a:fld>
            <a:endParaRPr lang="en-GB"/>
          </a:p>
        </p:txBody>
      </p:sp>
      <p:sp>
        <p:nvSpPr>
          <p:cNvPr id="6" name="Footer Placeholder 5">
            <a:extLst>
              <a:ext uri="{FF2B5EF4-FFF2-40B4-BE49-F238E27FC236}">
                <a16:creationId xmlns:a16="http://schemas.microsoft.com/office/drawing/2014/main" id="{298879F0-2379-02ED-89E8-B8A842C0D9C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CB7943-8321-C835-B630-8AD9FA1EC4FE}"/>
              </a:ext>
            </a:extLst>
          </p:cNvPr>
          <p:cNvSpPr>
            <a:spLocks noGrp="1"/>
          </p:cNvSpPr>
          <p:nvPr>
            <p:ph type="sldNum" sz="quarter" idx="12"/>
          </p:nvPr>
        </p:nvSpPr>
        <p:spPr/>
        <p:txBody>
          <a:bodyPr/>
          <a:lstStyle/>
          <a:p>
            <a:fld id="{AAF6E86A-DC1A-457A-836C-3C557335A4E2}" type="slidenum">
              <a:rPr lang="en-GB" smtClean="0"/>
              <a:t>‹#›</a:t>
            </a:fld>
            <a:endParaRPr lang="en-GB"/>
          </a:p>
        </p:txBody>
      </p:sp>
    </p:spTree>
    <p:extLst>
      <p:ext uri="{BB962C8B-B14F-4D97-AF65-F5344CB8AC3E}">
        <p14:creationId xmlns:p14="http://schemas.microsoft.com/office/powerpoint/2010/main" val="715362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3.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3C0DC2-CA76-1233-8452-AF5D0DCAEF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AB79E43-BDA3-7098-024D-EAC9B92AEF4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169629-0E62-C4F1-1F64-A78CF9E971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1A888E-23D6-4A95-AFAE-3F30F8B8B827}" type="datetimeFigureOut">
              <a:rPr lang="en-GB" smtClean="0"/>
              <a:t>03/05/2024</a:t>
            </a:fld>
            <a:endParaRPr lang="en-GB"/>
          </a:p>
        </p:txBody>
      </p:sp>
      <p:sp>
        <p:nvSpPr>
          <p:cNvPr id="5" name="Footer Placeholder 4">
            <a:extLst>
              <a:ext uri="{FF2B5EF4-FFF2-40B4-BE49-F238E27FC236}">
                <a16:creationId xmlns:a16="http://schemas.microsoft.com/office/drawing/2014/main" id="{0131E97F-8D63-BBD5-F2B2-2CB2E44AC0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8114B54-09A7-4874-7BC2-9548C8CB50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F6E86A-DC1A-457A-836C-3C557335A4E2}" type="slidenum">
              <a:rPr lang="en-GB" smtClean="0"/>
              <a:t>‹#›</a:t>
            </a:fld>
            <a:endParaRPr lang="en-GB"/>
          </a:p>
        </p:txBody>
      </p:sp>
    </p:spTree>
    <p:extLst>
      <p:ext uri="{BB962C8B-B14F-4D97-AF65-F5344CB8AC3E}">
        <p14:creationId xmlns:p14="http://schemas.microsoft.com/office/powerpoint/2010/main" val="3420986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3D677B-3B21-48FF-8ED5-CC51D4A38F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7E3A95E-EBDE-41EA-A001-764417D32D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F09586-221A-4124-ADC4-9BF6E6B386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81A4F1-6682-4911-9871-E444B08E985E}" type="datetimeFigureOut">
              <a:rPr lang="en-GB" smtClean="0"/>
              <a:t>03/05/2024</a:t>
            </a:fld>
            <a:endParaRPr lang="en-GB"/>
          </a:p>
        </p:txBody>
      </p:sp>
      <p:sp>
        <p:nvSpPr>
          <p:cNvPr id="5" name="Footer Placeholder 4">
            <a:extLst>
              <a:ext uri="{FF2B5EF4-FFF2-40B4-BE49-F238E27FC236}">
                <a16:creationId xmlns:a16="http://schemas.microsoft.com/office/drawing/2014/main" id="{B1A678C0-72CF-4B1B-9C9E-A46E29C693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966849-8718-42F9-9991-65C0EC953B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55E429-1AF2-4F7E-86E9-6355CA8F2B2E}" type="slidenum">
              <a:rPr lang="en-GB" smtClean="0"/>
              <a:t>‹#›</a:t>
            </a:fld>
            <a:endParaRPr lang="en-GB"/>
          </a:p>
        </p:txBody>
      </p:sp>
    </p:spTree>
    <p:extLst>
      <p:ext uri="{BB962C8B-B14F-4D97-AF65-F5344CB8AC3E}">
        <p14:creationId xmlns:p14="http://schemas.microsoft.com/office/powerpoint/2010/main" val="37703337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F80B6D-B57D-4EDE-AF3A-F2203AC338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130B1AA-DFAD-C30F-8EFB-5A3302CA23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60BD4B9-6BF4-A8A8-6F97-AF0FCADB60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75B1C1-96F2-8E49-95EE-2E1C4A97AEC0}" type="datetimeFigureOut">
              <a:rPr lang="en-US" smtClean="0"/>
              <a:t>5/3/2024</a:t>
            </a:fld>
            <a:endParaRPr lang="en-US"/>
          </a:p>
        </p:txBody>
      </p:sp>
      <p:sp>
        <p:nvSpPr>
          <p:cNvPr id="5" name="Footer Placeholder 4">
            <a:extLst>
              <a:ext uri="{FF2B5EF4-FFF2-40B4-BE49-F238E27FC236}">
                <a16:creationId xmlns:a16="http://schemas.microsoft.com/office/drawing/2014/main" id="{C67F310F-BD16-D262-365B-250A04C673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FC2D37-BDB6-83F8-C8CC-EF02A2F762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512429-6E8C-8543-BAB4-0DB7B1CFE5A2}" type="slidenum">
              <a:rPr lang="en-US" smtClean="0"/>
              <a:t>‹#›</a:t>
            </a:fld>
            <a:endParaRPr lang="en-US"/>
          </a:p>
        </p:txBody>
      </p:sp>
    </p:spTree>
    <p:extLst>
      <p:ext uri="{BB962C8B-B14F-4D97-AF65-F5344CB8AC3E}">
        <p14:creationId xmlns:p14="http://schemas.microsoft.com/office/powerpoint/2010/main" val="41462558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hyperlink" Target="https://improvinglivesnw.org.uk/~documents/route%3A/download/1066/" TargetMode="External"/><Relationship Id="rId2" Type="http://schemas.openxmlformats.org/officeDocument/2006/relationships/hyperlink" Target="https://improvinglivesnw.org.uk/our-work/healthier-communities/primary-care-services/dental-services-norfolk-waveney/short-term-dental-plan/" TargetMode="Externa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7FCE4AF-0550-49E0-9F7B-1D604CECB8B7}"/>
              </a:ext>
            </a:extLst>
          </p:cNvPr>
          <p:cNvSpPr>
            <a:spLocks noGrp="1"/>
          </p:cNvSpPr>
          <p:nvPr>
            <p:ph type="body" sz="quarter" idx="10"/>
          </p:nvPr>
        </p:nvSpPr>
        <p:spPr>
          <a:xfrm>
            <a:off x="969794" y="1414540"/>
            <a:ext cx="7357460" cy="2862263"/>
          </a:xfrm>
        </p:spPr>
        <p:txBody>
          <a:bodyPr>
            <a:normAutofit/>
          </a:bodyPr>
          <a:lstStyle/>
          <a:p>
            <a:r>
              <a:rPr lang="en-GB" dirty="0"/>
              <a:t>Norfolk and Waveney Long-Term Dental Plan 2024 - 2029</a:t>
            </a:r>
          </a:p>
        </p:txBody>
      </p:sp>
      <p:sp>
        <p:nvSpPr>
          <p:cNvPr id="4" name="TextBox 3">
            <a:extLst>
              <a:ext uri="{FF2B5EF4-FFF2-40B4-BE49-F238E27FC236}">
                <a16:creationId xmlns:a16="http://schemas.microsoft.com/office/drawing/2014/main" id="{C3C1CFEB-E43F-23AF-3F76-75B53A7EA959}"/>
              </a:ext>
            </a:extLst>
          </p:cNvPr>
          <p:cNvSpPr txBox="1"/>
          <p:nvPr/>
        </p:nvSpPr>
        <p:spPr>
          <a:xfrm>
            <a:off x="1065320" y="4276803"/>
            <a:ext cx="6223247" cy="523220"/>
          </a:xfrm>
          <a:prstGeom prst="rect">
            <a:avLst/>
          </a:prstGeom>
          <a:noFill/>
        </p:spPr>
        <p:txBody>
          <a:bodyPr wrap="square" rtlCol="0">
            <a:spAutoFit/>
          </a:bodyPr>
          <a:lstStyle/>
          <a:p>
            <a:r>
              <a:rPr lang="en-GB" sz="2800" dirty="0">
                <a:solidFill>
                  <a:srgbClr val="005EB8"/>
                </a:solidFill>
              </a:rPr>
              <a:t>Summary</a:t>
            </a:r>
            <a:endParaRPr lang="en-GB" dirty="0">
              <a:solidFill>
                <a:srgbClr val="005EB8"/>
              </a:solidFill>
            </a:endParaRPr>
          </a:p>
        </p:txBody>
      </p:sp>
    </p:spTree>
    <p:extLst>
      <p:ext uri="{BB962C8B-B14F-4D97-AF65-F5344CB8AC3E}">
        <p14:creationId xmlns:p14="http://schemas.microsoft.com/office/powerpoint/2010/main" val="648819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a:extLst>
              <a:ext uri="{FF2B5EF4-FFF2-40B4-BE49-F238E27FC236}">
                <a16:creationId xmlns:a16="http://schemas.microsoft.com/office/drawing/2014/main" id="{F272CB9A-11DA-403F-8A2C-8ACABB9E55E3}"/>
              </a:ext>
            </a:extLst>
          </p:cNvPr>
          <p:cNvCxnSpPr/>
          <p:nvPr/>
        </p:nvCxnSpPr>
        <p:spPr>
          <a:xfrm>
            <a:off x="6155317" y="3853739"/>
            <a:ext cx="168965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67E87360-F24A-47BA-928F-2F0179FA8620}"/>
              </a:ext>
            </a:extLst>
          </p:cNvPr>
          <p:cNvCxnSpPr/>
          <p:nvPr/>
        </p:nvCxnSpPr>
        <p:spPr>
          <a:xfrm>
            <a:off x="7833762" y="3853739"/>
            <a:ext cx="168965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8346D99-21A2-4F27-AB30-6BF25A60C3AC}"/>
              </a:ext>
            </a:extLst>
          </p:cNvPr>
          <p:cNvCxnSpPr>
            <a:cxnSpLocks/>
          </p:cNvCxnSpPr>
          <p:nvPr/>
        </p:nvCxnSpPr>
        <p:spPr>
          <a:xfrm>
            <a:off x="9523414" y="3853739"/>
            <a:ext cx="1153886"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92DD698-41EA-44B3-A338-53428D7D5050}"/>
              </a:ext>
            </a:extLst>
          </p:cNvPr>
          <p:cNvCxnSpPr/>
          <p:nvPr/>
        </p:nvCxnSpPr>
        <p:spPr>
          <a:xfrm>
            <a:off x="4457505" y="3853739"/>
            <a:ext cx="168965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41C71E-E08E-4C35-AF33-12A46FFB4E28}"/>
              </a:ext>
            </a:extLst>
          </p:cNvPr>
          <p:cNvCxnSpPr/>
          <p:nvPr/>
        </p:nvCxnSpPr>
        <p:spPr>
          <a:xfrm>
            <a:off x="2767430" y="3853739"/>
            <a:ext cx="168965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Arc 10">
            <a:extLst>
              <a:ext uri="{FF2B5EF4-FFF2-40B4-BE49-F238E27FC236}">
                <a16:creationId xmlns:a16="http://schemas.microsoft.com/office/drawing/2014/main" id="{AF54DAFC-72BF-4C18-B451-30110FC8EBCC}"/>
              </a:ext>
            </a:extLst>
          </p:cNvPr>
          <p:cNvSpPr/>
          <p:nvPr/>
        </p:nvSpPr>
        <p:spPr>
          <a:xfrm>
            <a:off x="2386948" y="3509053"/>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7" name="Straight Connector 6">
            <a:extLst>
              <a:ext uri="{FF2B5EF4-FFF2-40B4-BE49-F238E27FC236}">
                <a16:creationId xmlns:a16="http://schemas.microsoft.com/office/drawing/2014/main" id="{6AB54977-33F8-4105-824C-3D0C493D5B00}"/>
              </a:ext>
            </a:extLst>
          </p:cNvPr>
          <p:cNvCxnSpPr>
            <a:cxnSpLocks/>
          </p:cNvCxnSpPr>
          <p:nvPr/>
        </p:nvCxnSpPr>
        <p:spPr>
          <a:xfrm>
            <a:off x="1524000" y="3853739"/>
            <a:ext cx="1153886"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BADB8234-7655-4312-99D5-ACC91B4B894B}"/>
              </a:ext>
            </a:extLst>
          </p:cNvPr>
          <p:cNvSpPr/>
          <p:nvPr/>
        </p:nvSpPr>
        <p:spPr>
          <a:xfrm>
            <a:off x="2660197" y="3782303"/>
            <a:ext cx="142875" cy="142875"/>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Circle: Hollow 8">
            <a:extLst>
              <a:ext uri="{FF2B5EF4-FFF2-40B4-BE49-F238E27FC236}">
                <a16:creationId xmlns:a16="http://schemas.microsoft.com/office/drawing/2014/main" id="{868629C6-9D56-44C4-A90C-D16F2E7AA94B}"/>
              </a:ext>
            </a:extLst>
          </p:cNvPr>
          <p:cNvSpPr/>
          <p:nvPr/>
        </p:nvSpPr>
        <p:spPr>
          <a:xfrm>
            <a:off x="2570899" y="3693004"/>
            <a:ext cx="321470" cy="321470"/>
          </a:xfrm>
          <a:prstGeom prst="donut">
            <a:avLst>
              <a:gd name="adj" fmla="val 5281"/>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0" name="Circle: Hollow 9">
            <a:extLst>
              <a:ext uri="{FF2B5EF4-FFF2-40B4-BE49-F238E27FC236}">
                <a16:creationId xmlns:a16="http://schemas.microsoft.com/office/drawing/2014/main" id="{1E0E5245-3E9D-45CB-A2A2-78E37536928E}"/>
              </a:ext>
            </a:extLst>
          </p:cNvPr>
          <p:cNvSpPr/>
          <p:nvPr/>
        </p:nvSpPr>
        <p:spPr>
          <a:xfrm>
            <a:off x="2471245" y="3593350"/>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12" name="Straight Connector 11">
            <a:extLst>
              <a:ext uri="{FF2B5EF4-FFF2-40B4-BE49-F238E27FC236}">
                <a16:creationId xmlns:a16="http://schemas.microsoft.com/office/drawing/2014/main" id="{1B8353AA-1A28-4FAD-AF44-130B899BAAE4}"/>
              </a:ext>
            </a:extLst>
          </p:cNvPr>
          <p:cNvCxnSpPr>
            <a:cxnSpLocks/>
          </p:cNvCxnSpPr>
          <p:nvPr/>
        </p:nvCxnSpPr>
        <p:spPr>
          <a:xfrm flipV="1">
            <a:off x="2731634" y="4114129"/>
            <a:ext cx="0" cy="775040"/>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36B49B4F-63E8-4430-9059-553CBCA3AB43}"/>
              </a:ext>
            </a:extLst>
          </p:cNvPr>
          <p:cNvSpPr/>
          <p:nvPr/>
        </p:nvSpPr>
        <p:spPr>
          <a:xfrm>
            <a:off x="2685044" y="4870319"/>
            <a:ext cx="93180" cy="93180"/>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E959B938-7387-4E6C-B81C-CA1B61488588}"/>
              </a:ext>
            </a:extLst>
          </p:cNvPr>
          <p:cNvSpPr txBox="1"/>
          <p:nvPr/>
        </p:nvSpPr>
        <p:spPr>
          <a:xfrm>
            <a:off x="2163364" y="3078623"/>
            <a:ext cx="113654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03A1A4"/>
                </a:solidFill>
                <a:effectLst/>
                <a:uLnTx/>
                <a:uFillTx/>
                <a:latin typeface="Arial" panose="020B0604020202020204" pitchFamily="34" charset="0"/>
                <a:ea typeface="+mn-ea"/>
                <a:cs typeface="Arial" panose="020B0604020202020204" pitchFamily="34" charset="0"/>
              </a:rPr>
              <a:t>May 24</a:t>
            </a:r>
          </a:p>
        </p:txBody>
      </p:sp>
      <p:sp>
        <p:nvSpPr>
          <p:cNvPr id="17" name="TextBox 16">
            <a:extLst>
              <a:ext uri="{FF2B5EF4-FFF2-40B4-BE49-F238E27FC236}">
                <a16:creationId xmlns:a16="http://schemas.microsoft.com/office/drawing/2014/main" id="{E623F98E-5FFF-4701-A99F-87B202C66033}"/>
              </a:ext>
            </a:extLst>
          </p:cNvPr>
          <p:cNvSpPr txBox="1"/>
          <p:nvPr/>
        </p:nvSpPr>
        <p:spPr>
          <a:xfrm>
            <a:off x="2100943" y="5075135"/>
            <a:ext cx="137349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Long Term Dental Plan agreed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Workforce plan 2-2024/25 agreed</a:t>
            </a:r>
          </a:p>
        </p:txBody>
      </p:sp>
      <p:sp>
        <p:nvSpPr>
          <p:cNvPr id="18" name="Arc 17">
            <a:extLst>
              <a:ext uri="{FF2B5EF4-FFF2-40B4-BE49-F238E27FC236}">
                <a16:creationId xmlns:a16="http://schemas.microsoft.com/office/drawing/2014/main" id="{B54B9C7B-4DA7-40E1-B723-68758EB971FE}"/>
              </a:ext>
            </a:extLst>
          </p:cNvPr>
          <p:cNvSpPr/>
          <p:nvPr/>
        </p:nvSpPr>
        <p:spPr>
          <a:xfrm rot="5400000">
            <a:off x="3395189" y="3498879"/>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0" name="Oval 19">
            <a:extLst>
              <a:ext uri="{FF2B5EF4-FFF2-40B4-BE49-F238E27FC236}">
                <a16:creationId xmlns:a16="http://schemas.microsoft.com/office/drawing/2014/main" id="{037A3CB3-AA60-41C6-B92B-B84EC0A87E61}"/>
              </a:ext>
            </a:extLst>
          </p:cNvPr>
          <p:cNvSpPr/>
          <p:nvPr/>
        </p:nvSpPr>
        <p:spPr>
          <a:xfrm>
            <a:off x="3683965" y="3779385"/>
            <a:ext cx="142875" cy="142875"/>
          </a:xfrm>
          <a:prstGeom prst="ellipse">
            <a:avLst/>
          </a:prstGeom>
          <a:solidFill>
            <a:srgbClr val="EE95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Circle: Hollow 20">
            <a:extLst>
              <a:ext uri="{FF2B5EF4-FFF2-40B4-BE49-F238E27FC236}">
                <a16:creationId xmlns:a16="http://schemas.microsoft.com/office/drawing/2014/main" id="{5AB77009-91CD-4089-A339-205E1FD860BA}"/>
              </a:ext>
            </a:extLst>
          </p:cNvPr>
          <p:cNvSpPr/>
          <p:nvPr/>
        </p:nvSpPr>
        <p:spPr>
          <a:xfrm>
            <a:off x="3576748" y="3681158"/>
            <a:ext cx="321470" cy="321470"/>
          </a:xfrm>
          <a:prstGeom prst="donut">
            <a:avLst>
              <a:gd name="adj" fmla="val 5281"/>
            </a:avLst>
          </a:prstGeom>
          <a:solidFill>
            <a:srgbClr val="EE95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2" name="Circle: Hollow 21">
            <a:extLst>
              <a:ext uri="{FF2B5EF4-FFF2-40B4-BE49-F238E27FC236}">
                <a16:creationId xmlns:a16="http://schemas.microsoft.com/office/drawing/2014/main" id="{EB4F978A-6973-4038-9D44-C992F6903D28}"/>
              </a:ext>
            </a:extLst>
          </p:cNvPr>
          <p:cNvSpPr/>
          <p:nvPr/>
        </p:nvSpPr>
        <p:spPr>
          <a:xfrm>
            <a:off x="3489114" y="3583176"/>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23" name="Straight Connector 22">
            <a:extLst>
              <a:ext uri="{FF2B5EF4-FFF2-40B4-BE49-F238E27FC236}">
                <a16:creationId xmlns:a16="http://schemas.microsoft.com/office/drawing/2014/main" id="{7982AF7D-7FF0-494C-891D-C601C69FAD64}"/>
              </a:ext>
            </a:extLst>
          </p:cNvPr>
          <p:cNvCxnSpPr>
            <a:cxnSpLocks/>
          </p:cNvCxnSpPr>
          <p:nvPr/>
        </p:nvCxnSpPr>
        <p:spPr>
          <a:xfrm flipV="1">
            <a:off x="3719963" y="2742644"/>
            <a:ext cx="0" cy="775040"/>
          </a:xfrm>
          <a:prstGeom prst="line">
            <a:avLst/>
          </a:prstGeom>
          <a:ln w="19050">
            <a:solidFill>
              <a:srgbClr val="EE9524"/>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D26033AC-E99E-4309-BD9B-47A98BA0DEA7}"/>
              </a:ext>
            </a:extLst>
          </p:cNvPr>
          <p:cNvSpPr/>
          <p:nvPr/>
        </p:nvSpPr>
        <p:spPr>
          <a:xfrm>
            <a:off x="3673373" y="2690228"/>
            <a:ext cx="93180" cy="93180"/>
          </a:xfrm>
          <a:prstGeom prst="ellipse">
            <a:avLst/>
          </a:prstGeom>
          <a:solidFill>
            <a:srgbClr val="EE95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D297ECE7-7E0E-48D0-9C27-6FB0E3DB79DD}"/>
              </a:ext>
            </a:extLst>
          </p:cNvPr>
          <p:cNvSpPr txBox="1"/>
          <p:nvPr/>
        </p:nvSpPr>
        <p:spPr>
          <a:xfrm>
            <a:off x="3144226" y="4165731"/>
            <a:ext cx="113654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EE9524"/>
                </a:solidFill>
                <a:effectLst/>
                <a:uLnTx/>
                <a:uFillTx/>
                <a:latin typeface="Arial" panose="020B0604020202020204" pitchFamily="34" charset="0"/>
                <a:ea typeface="+mn-ea"/>
                <a:cs typeface="Arial" panose="020B0604020202020204" pitchFamily="34" charset="0"/>
              </a:rPr>
              <a:t>Sep 24</a:t>
            </a:r>
          </a:p>
        </p:txBody>
      </p:sp>
      <p:sp>
        <p:nvSpPr>
          <p:cNvPr id="26" name="TextBox 25">
            <a:extLst>
              <a:ext uri="{FF2B5EF4-FFF2-40B4-BE49-F238E27FC236}">
                <a16:creationId xmlns:a16="http://schemas.microsoft.com/office/drawing/2014/main" id="{7DEA27D8-0CF3-496D-AD7D-2076231DE52C}"/>
              </a:ext>
            </a:extLst>
          </p:cNvPr>
          <p:cNvSpPr txBox="1"/>
          <p:nvPr/>
        </p:nvSpPr>
        <p:spPr>
          <a:xfrm>
            <a:off x="3123148" y="1954439"/>
            <a:ext cx="140738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OOH proposal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Medical Needs pathway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RMS pathway</a:t>
            </a:r>
          </a:p>
        </p:txBody>
      </p:sp>
      <p:sp>
        <p:nvSpPr>
          <p:cNvPr id="27" name="Arc 26">
            <a:extLst>
              <a:ext uri="{FF2B5EF4-FFF2-40B4-BE49-F238E27FC236}">
                <a16:creationId xmlns:a16="http://schemas.microsoft.com/office/drawing/2014/main" id="{A2636062-43D3-463C-B6BD-741D547DE965}"/>
              </a:ext>
            </a:extLst>
          </p:cNvPr>
          <p:cNvSpPr/>
          <p:nvPr/>
        </p:nvSpPr>
        <p:spPr>
          <a:xfrm>
            <a:off x="4429951" y="3481284"/>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9" name="Oval 28">
            <a:extLst>
              <a:ext uri="{FF2B5EF4-FFF2-40B4-BE49-F238E27FC236}">
                <a16:creationId xmlns:a16="http://schemas.microsoft.com/office/drawing/2014/main" id="{CDCB9A2B-6699-4804-99AE-7A924FDA4340}"/>
              </a:ext>
            </a:extLst>
          </p:cNvPr>
          <p:cNvSpPr/>
          <p:nvPr/>
        </p:nvSpPr>
        <p:spPr>
          <a:xfrm>
            <a:off x="4705359" y="3792400"/>
            <a:ext cx="142875" cy="142875"/>
          </a:xfrm>
          <a:prstGeom prst="ellipse">
            <a:avLst/>
          </a:prstGeom>
          <a:solidFill>
            <a:srgbClr val="EF3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Circle: Hollow 29">
            <a:extLst>
              <a:ext uri="{FF2B5EF4-FFF2-40B4-BE49-F238E27FC236}">
                <a16:creationId xmlns:a16="http://schemas.microsoft.com/office/drawing/2014/main" id="{3A6CDF07-EF0B-4379-8FBF-3718BD896047}"/>
              </a:ext>
            </a:extLst>
          </p:cNvPr>
          <p:cNvSpPr/>
          <p:nvPr/>
        </p:nvSpPr>
        <p:spPr>
          <a:xfrm>
            <a:off x="4621284" y="3700112"/>
            <a:ext cx="321470" cy="321470"/>
          </a:xfrm>
          <a:prstGeom prst="donut">
            <a:avLst>
              <a:gd name="adj" fmla="val 5281"/>
            </a:avLst>
          </a:prstGeom>
          <a:solidFill>
            <a:srgbClr val="EF3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Circle: Hollow 30">
            <a:extLst>
              <a:ext uri="{FF2B5EF4-FFF2-40B4-BE49-F238E27FC236}">
                <a16:creationId xmlns:a16="http://schemas.microsoft.com/office/drawing/2014/main" id="{FB3E2DCF-4068-4715-BD27-13370B541EAC}"/>
              </a:ext>
            </a:extLst>
          </p:cNvPr>
          <p:cNvSpPr/>
          <p:nvPr/>
        </p:nvSpPr>
        <p:spPr>
          <a:xfrm>
            <a:off x="4516406" y="3570803"/>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32" name="Straight Connector 31">
            <a:extLst>
              <a:ext uri="{FF2B5EF4-FFF2-40B4-BE49-F238E27FC236}">
                <a16:creationId xmlns:a16="http://schemas.microsoft.com/office/drawing/2014/main" id="{EA49CDC4-E9AD-4789-BEA6-BFF07A73111B}"/>
              </a:ext>
            </a:extLst>
          </p:cNvPr>
          <p:cNvCxnSpPr>
            <a:cxnSpLocks/>
          </p:cNvCxnSpPr>
          <p:nvPr/>
        </p:nvCxnSpPr>
        <p:spPr>
          <a:xfrm flipV="1">
            <a:off x="4782019" y="4114380"/>
            <a:ext cx="0" cy="775040"/>
          </a:xfrm>
          <a:prstGeom prst="line">
            <a:avLst/>
          </a:prstGeom>
          <a:ln w="19050">
            <a:solidFill>
              <a:srgbClr val="EF3078"/>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DD4A8794-EADF-4527-95C6-C9D6781E9C8E}"/>
              </a:ext>
            </a:extLst>
          </p:cNvPr>
          <p:cNvSpPr/>
          <p:nvPr/>
        </p:nvSpPr>
        <p:spPr>
          <a:xfrm>
            <a:off x="4730802" y="4842579"/>
            <a:ext cx="93180" cy="93180"/>
          </a:xfrm>
          <a:prstGeom prst="ellipse">
            <a:avLst/>
          </a:prstGeom>
          <a:solidFill>
            <a:srgbClr val="EF30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TextBox 33">
            <a:extLst>
              <a:ext uri="{FF2B5EF4-FFF2-40B4-BE49-F238E27FC236}">
                <a16:creationId xmlns:a16="http://schemas.microsoft.com/office/drawing/2014/main" id="{4BE7D141-E60D-4B00-AA4B-1F588212DCAD}"/>
              </a:ext>
            </a:extLst>
          </p:cNvPr>
          <p:cNvSpPr txBox="1"/>
          <p:nvPr/>
        </p:nvSpPr>
        <p:spPr>
          <a:xfrm>
            <a:off x="4155325" y="3043207"/>
            <a:ext cx="113654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EF3078"/>
                </a:solidFill>
                <a:effectLst/>
                <a:uLnTx/>
                <a:uFillTx/>
                <a:latin typeface="Arial" panose="020B0604020202020204" pitchFamily="34" charset="0"/>
                <a:ea typeface="+mn-ea"/>
                <a:cs typeface="Arial" panose="020B0604020202020204" pitchFamily="34" charset="0"/>
              </a:rPr>
              <a:t>Dec 24</a:t>
            </a:r>
          </a:p>
        </p:txBody>
      </p:sp>
      <p:sp>
        <p:nvSpPr>
          <p:cNvPr id="35" name="TextBox 34">
            <a:extLst>
              <a:ext uri="{FF2B5EF4-FFF2-40B4-BE49-F238E27FC236}">
                <a16:creationId xmlns:a16="http://schemas.microsoft.com/office/drawing/2014/main" id="{0A5C5A36-EC92-462F-BB70-6A797D63B1DD}"/>
              </a:ext>
            </a:extLst>
          </p:cNvPr>
          <p:cNvSpPr txBox="1"/>
          <p:nvPr/>
        </p:nvSpPr>
        <p:spPr>
          <a:xfrm>
            <a:off x="3955655" y="5140627"/>
            <a:ext cx="153587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Children and Young People access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OHE for children and adults</a:t>
            </a:r>
          </a:p>
        </p:txBody>
      </p:sp>
      <p:sp>
        <p:nvSpPr>
          <p:cNvPr id="45" name="Arc 44">
            <a:extLst>
              <a:ext uri="{FF2B5EF4-FFF2-40B4-BE49-F238E27FC236}">
                <a16:creationId xmlns:a16="http://schemas.microsoft.com/office/drawing/2014/main" id="{E3730103-7F8D-4792-83EE-5FFC4A5D2274}"/>
              </a:ext>
            </a:extLst>
          </p:cNvPr>
          <p:cNvSpPr/>
          <p:nvPr/>
        </p:nvSpPr>
        <p:spPr>
          <a:xfrm rot="5400000">
            <a:off x="5395956" y="3501467"/>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6" name="Oval 45">
            <a:extLst>
              <a:ext uri="{FF2B5EF4-FFF2-40B4-BE49-F238E27FC236}">
                <a16:creationId xmlns:a16="http://schemas.microsoft.com/office/drawing/2014/main" id="{86694F26-80D5-467D-94C4-C9C860517F5F}"/>
              </a:ext>
            </a:extLst>
          </p:cNvPr>
          <p:cNvSpPr/>
          <p:nvPr/>
        </p:nvSpPr>
        <p:spPr>
          <a:xfrm>
            <a:off x="5685673" y="3772281"/>
            <a:ext cx="142875" cy="142875"/>
          </a:xfrm>
          <a:prstGeom prst="ellipse">
            <a:avLst/>
          </a:prstGeom>
          <a:solidFill>
            <a:srgbClr val="1C7C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Circle: Hollow 46">
            <a:extLst>
              <a:ext uri="{FF2B5EF4-FFF2-40B4-BE49-F238E27FC236}">
                <a16:creationId xmlns:a16="http://schemas.microsoft.com/office/drawing/2014/main" id="{B0789B4A-0620-4211-9109-6DBE9A07FE51}"/>
              </a:ext>
            </a:extLst>
          </p:cNvPr>
          <p:cNvSpPr/>
          <p:nvPr/>
        </p:nvSpPr>
        <p:spPr>
          <a:xfrm>
            <a:off x="5579907" y="3685418"/>
            <a:ext cx="321470" cy="321470"/>
          </a:xfrm>
          <a:prstGeom prst="donut">
            <a:avLst>
              <a:gd name="adj" fmla="val 5281"/>
            </a:avLst>
          </a:prstGeom>
          <a:solidFill>
            <a:srgbClr val="1C7C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8" name="Circle: Hollow 47">
            <a:extLst>
              <a:ext uri="{FF2B5EF4-FFF2-40B4-BE49-F238E27FC236}">
                <a16:creationId xmlns:a16="http://schemas.microsoft.com/office/drawing/2014/main" id="{9C63B36C-028C-4461-9179-02E81EA9B830}"/>
              </a:ext>
            </a:extLst>
          </p:cNvPr>
          <p:cNvSpPr/>
          <p:nvPr/>
        </p:nvSpPr>
        <p:spPr>
          <a:xfrm>
            <a:off x="5469347" y="3580609"/>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49" name="Straight Connector 48">
            <a:extLst>
              <a:ext uri="{FF2B5EF4-FFF2-40B4-BE49-F238E27FC236}">
                <a16:creationId xmlns:a16="http://schemas.microsoft.com/office/drawing/2014/main" id="{15E6C7CE-0DCB-4A82-B08E-519AC3270B85}"/>
              </a:ext>
            </a:extLst>
          </p:cNvPr>
          <p:cNvCxnSpPr>
            <a:cxnSpLocks/>
          </p:cNvCxnSpPr>
          <p:nvPr/>
        </p:nvCxnSpPr>
        <p:spPr>
          <a:xfrm flipV="1">
            <a:off x="5741610" y="2813289"/>
            <a:ext cx="0" cy="775040"/>
          </a:xfrm>
          <a:prstGeom prst="line">
            <a:avLst/>
          </a:prstGeom>
          <a:ln w="19050">
            <a:solidFill>
              <a:srgbClr val="1C7CBB"/>
            </a:solidFill>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4CFE38F3-7830-46D8-95EE-69DB62ED465D}"/>
              </a:ext>
            </a:extLst>
          </p:cNvPr>
          <p:cNvSpPr/>
          <p:nvPr/>
        </p:nvSpPr>
        <p:spPr>
          <a:xfrm>
            <a:off x="5683146" y="2713809"/>
            <a:ext cx="93180" cy="93180"/>
          </a:xfrm>
          <a:prstGeom prst="ellipse">
            <a:avLst/>
          </a:prstGeom>
          <a:solidFill>
            <a:srgbClr val="1C7C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TextBox 50">
            <a:extLst>
              <a:ext uri="{FF2B5EF4-FFF2-40B4-BE49-F238E27FC236}">
                <a16:creationId xmlns:a16="http://schemas.microsoft.com/office/drawing/2014/main" id="{65F62DC2-C651-4B22-B4CB-1846861868F6}"/>
              </a:ext>
            </a:extLst>
          </p:cNvPr>
          <p:cNvSpPr txBox="1"/>
          <p:nvPr/>
        </p:nvSpPr>
        <p:spPr>
          <a:xfrm>
            <a:off x="5172436" y="4130290"/>
            <a:ext cx="113654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1C7CBB"/>
                </a:solidFill>
                <a:effectLst/>
                <a:uLnTx/>
                <a:uFillTx/>
                <a:latin typeface="Arial" panose="020B0604020202020204" pitchFamily="34" charset="0"/>
                <a:ea typeface="+mn-ea"/>
                <a:cs typeface="Arial" panose="020B0604020202020204" pitchFamily="34" charset="0"/>
              </a:rPr>
              <a:t>Mar 25</a:t>
            </a:r>
          </a:p>
        </p:txBody>
      </p:sp>
      <p:sp>
        <p:nvSpPr>
          <p:cNvPr id="53" name="Arc 52">
            <a:extLst>
              <a:ext uri="{FF2B5EF4-FFF2-40B4-BE49-F238E27FC236}">
                <a16:creationId xmlns:a16="http://schemas.microsoft.com/office/drawing/2014/main" id="{FC85B459-7BA2-4C61-9178-E1CE5EFAEC56}"/>
              </a:ext>
            </a:extLst>
          </p:cNvPr>
          <p:cNvSpPr/>
          <p:nvPr/>
        </p:nvSpPr>
        <p:spPr>
          <a:xfrm>
            <a:off x="6430804" y="3488172"/>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55" name="Oval 54">
            <a:extLst>
              <a:ext uri="{FF2B5EF4-FFF2-40B4-BE49-F238E27FC236}">
                <a16:creationId xmlns:a16="http://schemas.microsoft.com/office/drawing/2014/main" id="{4A6EEA54-5314-432F-B5DF-B223248AB8AA}"/>
              </a:ext>
            </a:extLst>
          </p:cNvPr>
          <p:cNvSpPr/>
          <p:nvPr/>
        </p:nvSpPr>
        <p:spPr>
          <a:xfrm>
            <a:off x="6697521" y="3765836"/>
            <a:ext cx="142875" cy="142875"/>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Circle: Hollow 55">
            <a:extLst>
              <a:ext uri="{FF2B5EF4-FFF2-40B4-BE49-F238E27FC236}">
                <a16:creationId xmlns:a16="http://schemas.microsoft.com/office/drawing/2014/main" id="{0C983C23-7914-456E-AA37-90FEEBD851C0}"/>
              </a:ext>
            </a:extLst>
          </p:cNvPr>
          <p:cNvSpPr/>
          <p:nvPr/>
        </p:nvSpPr>
        <p:spPr>
          <a:xfrm>
            <a:off x="6598238" y="3653318"/>
            <a:ext cx="321470" cy="321470"/>
          </a:xfrm>
          <a:prstGeom prst="donut">
            <a:avLst>
              <a:gd name="adj" fmla="val 5281"/>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57" name="Circle: Hollow 56">
            <a:extLst>
              <a:ext uri="{FF2B5EF4-FFF2-40B4-BE49-F238E27FC236}">
                <a16:creationId xmlns:a16="http://schemas.microsoft.com/office/drawing/2014/main" id="{CD810234-B3DF-4AE8-B7F5-9B91C3FEE8A3}"/>
              </a:ext>
            </a:extLst>
          </p:cNvPr>
          <p:cNvSpPr/>
          <p:nvPr/>
        </p:nvSpPr>
        <p:spPr>
          <a:xfrm>
            <a:off x="6501174" y="3551038"/>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58" name="Straight Connector 57">
            <a:extLst>
              <a:ext uri="{FF2B5EF4-FFF2-40B4-BE49-F238E27FC236}">
                <a16:creationId xmlns:a16="http://schemas.microsoft.com/office/drawing/2014/main" id="{A61A79A1-830D-43A5-991E-41089FE309F5}"/>
              </a:ext>
            </a:extLst>
          </p:cNvPr>
          <p:cNvCxnSpPr>
            <a:cxnSpLocks/>
          </p:cNvCxnSpPr>
          <p:nvPr/>
        </p:nvCxnSpPr>
        <p:spPr>
          <a:xfrm flipV="1">
            <a:off x="6755192" y="4066940"/>
            <a:ext cx="0" cy="77504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91D217BA-6735-41FC-ADDE-ADA84BF5E891}"/>
              </a:ext>
            </a:extLst>
          </p:cNvPr>
          <p:cNvSpPr/>
          <p:nvPr/>
        </p:nvSpPr>
        <p:spPr>
          <a:xfrm>
            <a:off x="6696765" y="4836753"/>
            <a:ext cx="93180" cy="93180"/>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TextBox 59">
            <a:extLst>
              <a:ext uri="{FF2B5EF4-FFF2-40B4-BE49-F238E27FC236}">
                <a16:creationId xmlns:a16="http://schemas.microsoft.com/office/drawing/2014/main" id="{493BBA26-6FB6-4EDA-AE7C-332D388F6619}"/>
              </a:ext>
            </a:extLst>
          </p:cNvPr>
          <p:cNvSpPr txBox="1"/>
          <p:nvPr/>
        </p:nvSpPr>
        <p:spPr>
          <a:xfrm>
            <a:off x="6176971" y="3014383"/>
            <a:ext cx="113654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6D3A8E">
                    <a:lumMod val="50000"/>
                  </a:srgbClr>
                </a:solidFill>
                <a:effectLst/>
                <a:uLnTx/>
                <a:uFillTx/>
                <a:latin typeface="Arial" panose="020B0604020202020204" pitchFamily="34" charset="0"/>
                <a:ea typeface="+mn-ea"/>
                <a:cs typeface="Arial" panose="020B0604020202020204" pitchFamily="34" charset="0"/>
              </a:rPr>
              <a:t>Jun 25</a:t>
            </a:r>
          </a:p>
        </p:txBody>
      </p:sp>
      <p:cxnSp>
        <p:nvCxnSpPr>
          <p:cNvPr id="64" name="Straight Connector 63">
            <a:extLst>
              <a:ext uri="{FF2B5EF4-FFF2-40B4-BE49-F238E27FC236}">
                <a16:creationId xmlns:a16="http://schemas.microsoft.com/office/drawing/2014/main" id="{5CE23E97-80CA-4DCE-905B-0371552128FB}"/>
              </a:ext>
            </a:extLst>
          </p:cNvPr>
          <p:cNvCxnSpPr>
            <a:cxnSpLocks/>
          </p:cNvCxnSpPr>
          <p:nvPr/>
        </p:nvCxnSpPr>
        <p:spPr>
          <a:xfrm>
            <a:off x="2040099" y="5971404"/>
            <a:ext cx="1536649" cy="0"/>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6AF9195-D1C7-4EAB-9766-CBBD5AC04E3E}"/>
              </a:ext>
            </a:extLst>
          </p:cNvPr>
          <p:cNvCxnSpPr>
            <a:cxnSpLocks/>
          </p:cNvCxnSpPr>
          <p:nvPr/>
        </p:nvCxnSpPr>
        <p:spPr>
          <a:xfrm>
            <a:off x="4033148" y="5971404"/>
            <a:ext cx="1536649" cy="0"/>
          </a:xfrm>
          <a:prstGeom prst="line">
            <a:avLst/>
          </a:prstGeom>
          <a:ln w="19050">
            <a:solidFill>
              <a:srgbClr val="EF3078"/>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7FD0854-B613-4503-8F9F-7EBA21977DB6}"/>
              </a:ext>
            </a:extLst>
          </p:cNvPr>
          <p:cNvCxnSpPr>
            <a:cxnSpLocks/>
          </p:cNvCxnSpPr>
          <p:nvPr/>
        </p:nvCxnSpPr>
        <p:spPr>
          <a:xfrm>
            <a:off x="6058921" y="5971404"/>
            <a:ext cx="1536649"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AC17817C-AF36-4468-94FC-44DCFF825290}"/>
              </a:ext>
            </a:extLst>
          </p:cNvPr>
          <p:cNvSpPr txBox="1"/>
          <p:nvPr/>
        </p:nvSpPr>
        <p:spPr>
          <a:xfrm>
            <a:off x="47328" y="101415"/>
            <a:ext cx="11992660" cy="523220"/>
          </a:xfrm>
          <a:prstGeom prst="rect">
            <a:avLst/>
          </a:prstGeom>
          <a:solidFill>
            <a:srgbClr val="0070C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w="0"/>
                <a:solidFill>
                  <a:prstClr val="white"/>
                </a:solidFill>
                <a:effectLst>
                  <a:outerShdw blurRad="38100" dist="19050" dir="2700000" algn="tl" rotWithShape="0">
                    <a:srgbClr val="000000">
                      <a:alpha val="40000"/>
                    </a:srgbClr>
                  </a:outerShdw>
                </a:effectLst>
                <a:uLnTx/>
                <a:uFillTx/>
                <a:latin typeface="Arial" panose="020B0604020202020204" pitchFamily="34" charset="0"/>
                <a:ea typeface="+mn-ea"/>
                <a:cs typeface="Arial" panose="020B0604020202020204" pitchFamily="34" charset="0"/>
              </a:rPr>
              <a:t>Timeline in summary</a:t>
            </a:r>
            <a:endParaRPr kumimoji="0" lang="en-US" sz="2800" b="0" i="0" u="none" strike="noStrike" kern="1200" cap="none" spc="0" normalizeH="0" baseline="0" noProof="0">
              <a:ln w="0"/>
              <a:solidFill>
                <a:srgbClr val="FF0000"/>
              </a:solidFill>
              <a:effectLst>
                <a:outerShdw blurRad="38100" dist="19050" dir="2700000" algn="tl" rotWithShape="0">
                  <a:srgbClr val="000000">
                    <a:alpha val="40000"/>
                  </a:srgbClr>
                </a:outerShdw>
              </a:effectLst>
              <a:uLnTx/>
              <a:uFillTx/>
              <a:latin typeface="Arial" panose="020B0604020202020204" pitchFamily="34" charset="0"/>
              <a:ea typeface="+mn-ea"/>
              <a:cs typeface="Arial" panose="020B0604020202020204" pitchFamily="34" charset="0"/>
            </a:endParaRPr>
          </a:p>
        </p:txBody>
      </p:sp>
      <p:sp>
        <p:nvSpPr>
          <p:cNvPr id="62" name="Content Placeholder 2">
            <a:extLst>
              <a:ext uri="{FF2B5EF4-FFF2-40B4-BE49-F238E27FC236}">
                <a16:creationId xmlns:a16="http://schemas.microsoft.com/office/drawing/2014/main" id="{8D860BD2-2E07-4B6D-A9B5-D6527FD4519C}"/>
              </a:ext>
            </a:extLst>
          </p:cNvPr>
          <p:cNvSpPr txBox="1">
            <a:spLocks/>
          </p:cNvSpPr>
          <p:nvPr/>
        </p:nvSpPr>
        <p:spPr>
          <a:xfrm>
            <a:off x="1934930" y="-41968"/>
            <a:ext cx="10209742" cy="2959858"/>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a:ln>
                <a:noFill/>
              </a:ln>
              <a:solidFill>
                <a:srgbClr val="000000">
                  <a:tint val="75000"/>
                </a:srgbClr>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a:ln>
                <a:noFill/>
              </a:ln>
              <a:solidFill>
                <a:srgbClr val="000000">
                  <a:tint val="75000"/>
                </a:srgbClr>
              </a:solidFill>
              <a:effectLst/>
              <a:uLnTx/>
              <a:uFillTx/>
              <a:latin typeface="Arial" panose="020B0604020202020204" pitchFamily="34" charset="0"/>
              <a:ea typeface="+mn-ea"/>
              <a:cs typeface="Arial" panose="020B0604020202020204" pitchFamily="34" charset="0"/>
            </a:endParaRPr>
          </a:p>
        </p:txBody>
      </p:sp>
      <p:sp>
        <p:nvSpPr>
          <p:cNvPr id="71" name="Circle: Hollow 70">
            <a:extLst>
              <a:ext uri="{FF2B5EF4-FFF2-40B4-BE49-F238E27FC236}">
                <a16:creationId xmlns:a16="http://schemas.microsoft.com/office/drawing/2014/main" id="{B8D561B8-3D27-4137-87D3-D2E13A5D612D}"/>
              </a:ext>
            </a:extLst>
          </p:cNvPr>
          <p:cNvSpPr/>
          <p:nvPr/>
        </p:nvSpPr>
        <p:spPr>
          <a:xfrm>
            <a:off x="8517852" y="3695495"/>
            <a:ext cx="321470" cy="321470"/>
          </a:xfrm>
          <a:prstGeom prst="donut">
            <a:avLst>
              <a:gd name="adj" fmla="val 5281"/>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2" name="Circle: Hollow 71">
            <a:extLst>
              <a:ext uri="{FF2B5EF4-FFF2-40B4-BE49-F238E27FC236}">
                <a16:creationId xmlns:a16="http://schemas.microsoft.com/office/drawing/2014/main" id="{2E3B86E7-1888-4D61-999C-589D6577591F}"/>
              </a:ext>
            </a:extLst>
          </p:cNvPr>
          <p:cNvSpPr/>
          <p:nvPr/>
        </p:nvSpPr>
        <p:spPr>
          <a:xfrm>
            <a:off x="8428938" y="3600458"/>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3" name="TextBox 72">
            <a:extLst>
              <a:ext uri="{FF2B5EF4-FFF2-40B4-BE49-F238E27FC236}">
                <a16:creationId xmlns:a16="http://schemas.microsoft.com/office/drawing/2014/main" id="{7171C101-6386-4DE5-8A8C-E779390F18A5}"/>
              </a:ext>
            </a:extLst>
          </p:cNvPr>
          <p:cNvSpPr txBox="1"/>
          <p:nvPr/>
        </p:nvSpPr>
        <p:spPr>
          <a:xfrm>
            <a:off x="8043807" y="2951963"/>
            <a:ext cx="1491651"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a:ln>
                  <a:noFill/>
                </a:ln>
                <a:solidFill>
                  <a:srgbClr val="03A1A4"/>
                </a:solidFill>
                <a:effectLst/>
                <a:uLnTx/>
                <a:uFillTx/>
                <a:latin typeface="Arial" panose="020B0604020202020204" pitchFamily="34" charset="0"/>
                <a:ea typeface="+mn-ea"/>
                <a:cs typeface="Arial" panose="020B0604020202020204" pitchFamily="34" charset="0"/>
              </a:rPr>
              <a:t>Mar 26</a:t>
            </a:r>
          </a:p>
        </p:txBody>
      </p:sp>
      <p:cxnSp>
        <p:nvCxnSpPr>
          <p:cNvPr id="75" name="Straight Connector 74">
            <a:extLst>
              <a:ext uri="{FF2B5EF4-FFF2-40B4-BE49-F238E27FC236}">
                <a16:creationId xmlns:a16="http://schemas.microsoft.com/office/drawing/2014/main" id="{22108F29-A112-4EAC-AD30-4E022F303D9A}"/>
              </a:ext>
            </a:extLst>
          </p:cNvPr>
          <p:cNvCxnSpPr>
            <a:cxnSpLocks/>
          </p:cNvCxnSpPr>
          <p:nvPr/>
        </p:nvCxnSpPr>
        <p:spPr>
          <a:xfrm>
            <a:off x="8181391" y="5971404"/>
            <a:ext cx="1536649" cy="0"/>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4ACE3D19-34B1-41BA-BCE1-68548707803F}"/>
              </a:ext>
            </a:extLst>
          </p:cNvPr>
          <p:cNvSpPr/>
          <p:nvPr/>
        </p:nvSpPr>
        <p:spPr>
          <a:xfrm>
            <a:off x="8599862" y="3796063"/>
            <a:ext cx="142875" cy="142875"/>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Arc 76">
            <a:extLst>
              <a:ext uri="{FF2B5EF4-FFF2-40B4-BE49-F238E27FC236}">
                <a16:creationId xmlns:a16="http://schemas.microsoft.com/office/drawing/2014/main" id="{0DB18802-9C84-4053-8FE7-85046E6C2212}"/>
              </a:ext>
            </a:extLst>
          </p:cNvPr>
          <p:cNvSpPr/>
          <p:nvPr/>
        </p:nvSpPr>
        <p:spPr>
          <a:xfrm>
            <a:off x="8355256" y="3509053"/>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8" name="Circle: Hollow 77">
            <a:extLst>
              <a:ext uri="{FF2B5EF4-FFF2-40B4-BE49-F238E27FC236}">
                <a16:creationId xmlns:a16="http://schemas.microsoft.com/office/drawing/2014/main" id="{2BAC6BCE-3276-4EF2-83F1-2D552F3AA554}"/>
              </a:ext>
            </a:extLst>
          </p:cNvPr>
          <p:cNvSpPr/>
          <p:nvPr/>
        </p:nvSpPr>
        <p:spPr>
          <a:xfrm>
            <a:off x="7450712" y="3599878"/>
            <a:ext cx="520778" cy="520778"/>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79" name="Straight Connector 78">
            <a:extLst>
              <a:ext uri="{FF2B5EF4-FFF2-40B4-BE49-F238E27FC236}">
                <a16:creationId xmlns:a16="http://schemas.microsoft.com/office/drawing/2014/main" id="{C3D297B3-0770-4A66-B9C2-4B1B7967B08D}"/>
              </a:ext>
            </a:extLst>
          </p:cNvPr>
          <p:cNvCxnSpPr>
            <a:cxnSpLocks/>
          </p:cNvCxnSpPr>
          <p:nvPr/>
        </p:nvCxnSpPr>
        <p:spPr>
          <a:xfrm flipV="1">
            <a:off x="7700778" y="2795763"/>
            <a:ext cx="0" cy="775040"/>
          </a:xfrm>
          <a:prstGeom prst="line">
            <a:avLst/>
          </a:prstGeom>
          <a:ln w="19050">
            <a:solidFill>
              <a:srgbClr val="EE9524"/>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1BB6118F-380A-471F-A3CC-A1C2632D5DEA}"/>
              </a:ext>
            </a:extLst>
          </p:cNvPr>
          <p:cNvSpPr txBox="1"/>
          <p:nvPr/>
        </p:nvSpPr>
        <p:spPr>
          <a:xfrm>
            <a:off x="7088045" y="4159149"/>
            <a:ext cx="113654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EE9524"/>
                </a:solidFill>
                <a:effectLst/>
                <a:uLnTx/>
                <a:uFillTx/>
                <a:latin typeface="Arial" panose="020B0604020202020204" pitchFamily="34" charset="0"/>
                <a:ea typeface="+mn-ea"/>
                <a:cs typeface="Arial" panose="020B0604020202020204" pitchFamily="34" charset="0"/>
              </a:rPr>
              <a:t>Sep 25</a:t>
            </a:r>
          </a:p>
        </p:txBody>
      </p:sp>
      <p:sp>
        <p:nvSpPr>
          <p:cNvPr id="82" name="Circle: Hollow 81">
            <a:extLst>
              <a:ext uri="{FF2B5EF4-FFF2-40B4-BE49-F238E27FC236}">
                <a16:creationId xmlns:a16="http://schemas.microsoft.com/office/drawing/2014/main" id="{324A9307-05D7-4A46-B454-CDC381B05EBC}"/>
              </a:ext>
            </a:extLst>
          </p:cNvPr>
          <p:cNvSpPr/>
          <p:nvPr/>
        </p:nvSpPr>
        <p:spPr>
          <a:xfrm>
            <a:off x="7547406" y="3700112"/>
            <a:ext cx="321470" cy="321470"/>
          </a:xfrm>
          <a:prstGeom prst="donut">
            <a:avLst>
              <a:gd name="adj" fmla="val 5281"/>
            </a:avLst>
          </a:prstGeom>
          <a:solidFill>
            <a:srgbClr val="EE95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83" name="Oval 82">
            <a:extLst>
              <a:ext uri="{FF2B5EF4-FFF2-40B4-BE49-F238E27FC236}">
                <a16:creationId xmlns:a16="http://schemas.microsoft.com/office/drawing/2014/main" id="{A6933E34-D276-4323-BCAC-D808764761BF}"/>
              </a:ext>
            </a:extLst>
          </p:cNvPr>
          <p:cNvSpPr/>
          <p:nvPr/>
        </p:nvSpPr>
        <p:spPr>
          <a:xfrm>
            <a:off x="7629342" y="3772281"/>
            <a:ext cx="142875" cy="142875"/>
          </a:xfrm>
          <a:prstGeom prst="ellipse">
            <a:avLst/>
          </a:prstGeom>
          <a:solidFill>
            <a:srgbClr val="EE95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84" name="Straight Connector 83">
            <a:extLst>
              <a:ext uri="{FF2B5EF4-FFF2-40B4-BE49-F238E27FC236}">
                <a16:creationId xmlns:a16="http://schemas.microsoft.com/office/drawing/2014/main" id="{6886532A-43DC-4D01-85E1-3609CC7EC527}"/>
              </a:ext>
            </a:extLst>
          </p:cNvPr>
          <p:cNvCxnSpPr>
            <a:cxnSpLocks/>
          </p:cNvCxnSpPr>
          <p:nvPr/>
        </p:nvCxnSpPr>
        <p:spPr>
          <a:xfrm flipV="1">
            <a:off x="8699942" y="4126604"/>
            <a:ext cx="0" cy="775040"/>
          </a:xfrm>
          <a:prstGeom prst="line">
            <a:avLst/>
          </a:prstGeom>
          <a:ln w="19050">
            <a:solidFill>
              <a:srgbClr val="03A1A4"/>
            </a:solidFill>
          </a:ln>
        </p:spPr>
        <p:style>
          <a:lnRef idx="1">
            <a:schemeClr val="accent1"/>
          </a:lnRef>
          <a:fillRef idx="0">
            <a:schemeClr val="accent1"/>
          </a:fillRef>
          <a:effectRef idx="0">
            <a:schemeClr val="accent1"/>
          </a:effectRef>
          <a:fontRef idx="minor">
            <a:schemeClr val="tx1"/>
          </a:fontRef>
        </p:style>
      </p:cxnSp>
      <p:sp>
        <p:nvSpPr>
          <p:cNvPr id="85" name="Arc 84">
            <a:extLst>
              <a:ext uri="{FF2B5EF4-FFF2-40B4-BE49-F238E27FC236}">
                <a16:creationId xmlns:a16="http://schemas.microsoft.com/office/drawing/2014/main" id="{4C40888A-39AC-4750-828D-CA2DE087CD44}"/>
              </a:ext>
            </a:extLst>
          </p:cNvPr>
          <p:cNvSpPr/>
          <p:nvPr/>
        </p:nvSpPr>
        <p:spPr>
          <a:xfrm rot="5400000">
            <a:off x="7338089" y="3522813"/>
            <a:ext cx="689372" cy="68937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86" name="Oval 85">
            <a:extLst>
              <a:ext uri="{FF2B5EF4-FFF2-40B4-BE49-F238E27FC236}">
                <a16:creationId xmlns:a16="http://schemas.microsoft.com/office/drawing/2014/main" id="{CD29C601-7BCA-4312-BC9B-6955C2219360}"/>
              </a:ext>
            </a:extLst>
          </p:cNvPr>
          <p:cNvSpPr/>
          <p:nvPr/>
        </p:nvSpPr>
        <p:spPr>
          <a:xfrm>
            <a:off x="7645094" y="2692573"/>
            <a:ext cx="93180" cy="93180"/>
          </a:xfrm>
          <a:prstGeom prst="ellipse">
            <a:avLst/>
          </a:prstGeom>
          <a:solidFill>
            <a:srgbClr val="EE95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7" name="Oval 86">
            <a:extLst>
              <a:ext uri="{FF2B5EF4-FFF2-40B4-BE49-F238E27FC236}">
                <a16:creationId xmlns:a16="http://schemas.microsoft.com/office/drawing/2014/main" id="{1B6BEF2E-B76A-465A-940A-BE3F0ADAF638}"/>
              </a:ext>
            </a:extLst>
          </p:cNvPr>
          <p:cNvSpPr/>
          <p:nvPr/>
        </p:nvSpPr>
        <p:spPr>
          <a:xfrm>
            <a:off x="8653352" y="4862601"/>
            <a:ext cx="93180" cy="93180"/>
          </a:xfrm>
          <a:prstGeom prst="ellipse">
            <a:avLst/>
          </a:prstGeom>
          <a:solidFill>
            <a:srgbClr val="03A1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Arrow: Right 1">
            <a:extLst>
              <a:ext uri="{FF2B5EF4-FFF2-40B4-BE49-F238E27FC236}">
                <a16:creationId xmlns:a16="http://schemas.microsoft.com/office/drawing/2014/main" id="{2E931B78-C29A-4005-93B4-6CB98F777C24}"/>
              </a:ext>
            </a:extLst>
          </p:cNvPr>
          <p:cNvSpPr/>
          <p:nvPr/>
        </p:nvSpPr>
        <p:spPr>
          <a:xfrm>
            <a:off x="1508663" y="1456328"/>
            <a:ext cx="9144000" cy="528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w="0"/>
                <a:solidFill>
                  <a:srgbClr val="E7E6E6"/>
                </a:solidFill>
                <a:effectLst>
                  <a:outerShdw blurRad="38100" dist="25400" dir="5400000" algn="ctr" rotWithShape="0">
                    <a:srgbClr val="6E747A">
                      <a:alpha val="43000"/>
                    </a:srgbClr>
                  </a:outerShdw>
                </a:effectLst>
                <a:uLnTx/>
                <a:uFillTx/>
                <a:latin typeface="Calibri" panose="020F0502020204030204"/>
                <a:ea typeface="+mn-ea"/>
                <a:cs typeface="+mn-cs"/>
              </a:rPr>
              <a:t>                                                                                                   Workstreams for delivery of LONG TERM PLAN – REVIEW AND UPDATE ANNUALLY</a:t>
            </a:r>
          </a:p>
        </p:txBody>
      </p:sp>
      <p:sp>
        <p:nvSpPr>
          <p:cNvPr id="89" name="Arrow: Right 88">
            <a:extLst>
              <a:ext uri="{FF2B5EF4-FFF2-40B4-BE49-F238E27FC236}">
                <a16:creationId xmlns:a16="http://schemas.microsoft.com/office/drawing/2014/main" id="{DA258BE5-3495-4745-9728-DD8705606029}"/>
              </a:ext>
            </a:extLst>
          </p:cNvPr>
          <p:cNvSpPr/>
          <p:nvPr/>
        </p:nvSpPr>
        <p:spPr>
          <a:xfrm>
            <a:off x="1564581" y="815240"/>
            <a:ext cx="5931900" cy="641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w="0"/>
                <a:solidFill>
                  <a:srgbClr val="E7E6E6"/>
                </a:solidFill>
                <a:effectLst>
                  <a:outerShdw blurRad="38100" dist="25400" dir="5400000" algn="ctr" rotWithShape="0">
                    <a:srgbClr val="6E747A">
                      <a:alpha val="43000"/>
                    </a:srgbClr>
                  </a:outerShdw>
                </a:effectLst>
                <a:uLnTx/>
                <a:uFillTx/>
                <a:latin typeface="Calibri" panose="020F0502020204030204"/>
                <a:ea typeface="+mn-ea"/>
                <a:cs typeface="+mn-cs"/>
              </a:rPr>
              <a:t>Continuous improvement in access and resilience</a:t>
            </a:r>
          </a:p>
        </p:txBody>
      </p:sp>
      <p:sp>
        <p:nvSpPr>
          <p:cNvPr id="3" name="Arrow: Right 2">
            <a:extLst>
              <a:ext uri="{FF2B5EF4-FFF2-40B4-BE49-F238E27FC236}">
                <a16:creationId xmlns:a16="http://schemas.microsoft.com/office/drawing/2014/main" id="{A0B38A29-D366-385D-E9A2-01122C0AEBD2}"/>
              </a:ext>
            </a:extLst>
          </p:cNvPr>
          <p:cNvSpPr/>
          <p:nvPr/>
        </p:nvSpPr>
        <p:spPr>
          <a:xfrm>
            <a:off x="1736976" y="6221248"/>
            <a:ext cx="9144000" cy="528047"/>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w="0"/>
                <a:solidFill>
                  <a:srgbClr val="E7E6E6"/>
                </a:solidFill>
                <a:effectLst>
                  <a:outerShdw blurRad="38100" dist="25400" dir="5400000" algn="ctr" rotWithShape="0">
                    <a:srgbClr val="6E747A">
                      <a:alpha val="43000"/>
                    </a:srgbClr>
                  </a:outerShdw>
                </a:effectLst>
                <a:uLnTx/>
                <a:uFillTx/>
                <a:latin typeface="Calibri" panose="020F0502020204030204"/>
                <a:ea typeface="+mn-ea"/>
                <a:cs typeface="+mn-cs"/>
              </a:rPr>
              <a:t>                                                                                                                                                                                   </a:t>
            </a:r>
            <a:r>
              <a:rPr kumimoji="0" lang="en-GB" sz="1200" b="0" i="0" u="none" strike="noStrike" kern="1200" cap="none" spc="0" normalizeH="0" baseline="0" noProof="0">
                <a:ln w="12700"/>
                <a:solidFill>
                  <a:sysClr val="windowText" lastClr="000000"/>
                </a:solidFill>
                <a:effectLst>
                  <a:outerShdw blurRad="38100" dist="25400" dir="5400000" algn="ctr" rotWithShape="0">
                    <a:srgbClr val="6E747A">
                      <a:alpha val="43000"/>
                    </a:srgbClr>
                  </a:outerShdw>
                </a:effectLst>
                <a:uLnTx/>
                <a:uFillTx/>
                <a:latin typeface="Calibri" panose="020F0502020204030204"/>
                <a:ea typeface="+mn-ea"/>
                <a:cs typeface="+mn-cs"/>
              </a:rPr>
              <a:t>Quality Improvement and CQC Support</a:t>
            </a:r>
          </a:p>
        </p:txBody>
      </p:sp>
      <p:sp>
        <p:nvSpPr>
          <p:cNvPr id="5" name="TextBox 4">
            <a:extLst>
              <a:ext uri="{FF2B5EF4-FFF2-40B4-BE49-F238E27FC236}">
                <a16:creationId xmlns:a16="http://schemas.microsoft.com/office/drawing/2014/main" id="{20B4AB4D-3098-5C08-F361-FE436809E959}"/>
              </a:ext>
            </a:extLst>
          </p:cNvPr>
          <p:cNvSpPr txBox="1"/>
          <p:nvPr/>
        </p:nvSpPr>
        <p:spPr>
          <a:xfrm>
            <a:off x="4730802" y="1939596"/>
            <a:ext cx="186743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Investment for access 2025/26 agreed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Level 2 service plan</a:t>
            </a:r>
            <a:r>
              <a:rPr lang="en-US" sz="1000">
                <a:solidFill>
                  <a:srgbClr val="E7E6E6">
                    <a:lumMod val="50000"/>
                  </a:srgbClr>
                </a:solidFill>
                <a:latin typeface="Century Gothic" panose="020B0502020202020204" pitchFamily="34" charset="0"/>
              </a:rPr>
              <a:t>: MOS</a:t>
            </a:r>
            <a:endPar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E7E6E6">
                    <a:lumMod val="50000"/>
                  </a:srgbClr>
                </a:solidFill>
                <a:latin typeface="Century Gothic" panose="020B0502020202020204" pitchFamily="34" charset="0"/>
              </a:rPr>
              <a:t>Workforce plan 2025/26</a:t>
            </a:r>
            <a:endPar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endParaRPr>
          </a:p>
        </p:txBody>
      </p:sp>
      <p:sp>
        <p:nvSpPr>
          <p:cNvPr id="6" name="TextBox 5">
            <a:extLst>
              <a:ext uri="{FF2B5EF4-FFF2-40B4-BE49-F238E27FC236}">
                <a16:creationId xmlns:a16="http://schemas.microsoft.com/office/drawing/2014/main" id="{13E0A3AC-DBFB-C2E5-18CE-619E696DBA94}"/>
              </a:ext>
            </a:extLst>
          </p:cNvPr>
          <p:cNvSpPr txBox="1"/>
          <p:nvPr/>
        </p:nvSpPr>
        <p:spPr>
          <a:xfrm>
            <a:off x="5936954" y="5097406"/>
            <a:ext cx="1535879"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Orthodontic services plan: commissioning &amp; workforce</a:t>
            </a:r>
          </a:p>
        </p:txBody>
      </p:sp>
      <p:sp>
        <p:nvSpPr>
          <p:cNvPr id="15" name="TextBox 14">
            <a:extLst>
              <a:ext uri="{FF2B5EF4-FFF2-40B4-BE49-F238E27FC236}">
                <a16:creationId xmlns:a16="http://schemas.microsoft.com/office/drawing/2014/main" id="{DD1DD9B4-97CF-BADA-F5D0-2BEDB5BFC6E6}"/>
              </a:ext>
            </a:extLst>
          </p:cNvPr>
          <p:cNvSpPr txBox="1"/>
          <p:nvPr/>
        </p:nvSpPr>
        <p:spPr>
          <a:xfrm>
            <a:off x="8071382" y="5097406"/>
            <a:ext cx="21902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Investment for access 2026/27 agreed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E7E6E6">
                    <a:lumMod val="50000"/>
                  </a:srgbClr>
                </a:solidFill>
                <a:latin typeface="Century Gothic" panose="020B0502020202020204" pitchFamily="34" charset="0"/>
              </a:rPr>
              <a:t>Level 2 service plan 2</a:t>
            </a:r>
            <a:r>
              <a:rPr lang="en-US" sz="1000" baseline="30000">
                <a:solidFill>
                  <a:srgbClr val="E7E6E6">
                    <a:lumMod val="50000"/>
                  </a:srgbClr>
                </a:solidFill>
                <a:latin typeface="Century Gothic" panose="020B0502020202020204" pitchFamily="34" charset="0"/>
              </a:rPr>
              <a:t>nd</a:t>
            </a:r>
            <a:r>
              <a:rPr lang="en-US" sz="1000">
                <a:solidFill>
                  <a:srgbClr val="E7E6E6">
                    <a:lumMod val="50000"/>
                  </a:srgbClr>
                </a:solidFill>
                <a:latin typeface="Century Gothic" panose="020B0502020202020204" pitchFamily="34" charset="0"/>
              </a:rPr>
              <a:t> phase</a:t>
            </a:r>
          </a:p>
        </p:txBody>
      </p:sp>
      <p:sp>
        <p:nvSpPr>
          <p:cNvPr id="13" name="TextBox 12">
            <a:extLst>
              <a:ext uri="{FF2B5EF4-FFF2-40B4-BE49-F238E27FC236}">
                <a16:creationId xmlns:a16="http://schemas.microsoft.com/office/drawing/2014/main" id="{72ADAF60-071A-E585-08CD-45B8697C65D1}"/>
              </a:ext>
            </a:extLst>
          </p:cNvPr>
          <p:cNvSpPr txBox="1"/>
          <p:nvPr/>
        </p:nvSpPr>
        <p:spPr>
          <a:xfrm>
            <a:off x="6857071" y="1927927"/>
            <a:ext cx="154165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Special</a:t>
            </a:r>
            <a:r>
              <a:rPr kumimoji="0" lang="en-US" sz="1000" b="0" i="0" u="none" strike="noStrike" kern="1200" cap="none" spc="0" normalizeH="0" noProof="0">
                <a:ln>
                  <a:noFill/>
                </a:ln>
                <a:solidFill>
                  <a:srgbClr val="E7E6E6">
                    <a:lumMod val="50000"/>
                  </a:srgbClr>
                </a:solidFill>
                <a:effectLst/>
                <a:uLnTx/>
                <a:uFillTx/>
                <a:latin typeface="Century Gothic" panose="020B0502020202020204" pitchFamily="34" charset="0"/>
                <a:ea typeface="+mn-ea"/>
                <a:cs typeface="+mn-cs"/>
              </a:rPr>
              <a:t> Care Dental Services plan</a:t>
            </a:r>
            <a:endPar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endParaRPr>
          </a:p>
        </p:txBody>
      </p:sp>
      <p:sp>
        <p:nvSpPr>
          <p:cNvPr id="4" name="TextBox 3">
            <a:extLst>
              <a:ext uri="{FF2B5EF4-FFF2-40B4-BE49-F238E27FC236}">
                <a16:creationId xmlns:a16="http://schemas.microsoft.com/office/drawing/2014/main" id="{1AF6A967-1FA7-8D63-1489-C42E7322E259}"/>
              </a:ext>
            </a:extLst>
          </p:cNvPr>
          <p:cNvSpPr txBox="1"/>
          <p:nvPr/>
        </p:nvSpPr>
        <p:spPr>
          <a:xfrm>
            <a:off x="6857071" y="2277279"/>
            <a:ext cx="154165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Community </a:t>
            </a:r>
            <a:r>
              <a:rPr kumimoji="0" lang="en-US" sz="1000" b="0" i="0" u="none" strike="noStrike" kern="1200" cap="none" spc="0" normalizeH="0" noProof="0">
                <a:ln>
                  <a:noFill/>
                </a:ln>
                <a:solidFill>
                  <a:srgbClr val="E7E6E6">
                    <a:lumMod val="50000"/>
                  </a:srgbClr>
                </a:solidFill>
                <a:effectLst/>
                <a:uLnTx/>
                <a:uFillTx/>
                <a:latin typeface="Century Gothic" panose="020B0502020202020204" pitchFamily="34" charset="0"/>
                <a:ea typeface="+mn-ea"/>
                <a:cs typeface="+mn-cs"/>
              </a:rPr>
              <a:t>Dental Services plan</a:t>
            </a:r>
            <a:endParaRPr kumimoji="0" lang="en-US" sz="1000" b="0" i="0" u="none"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2240315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47"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anim calcmode="lin" valueType="num">
                                      <p:cBhvr>
                                        <p:cTn id="45" dur="500" fill="hold"/>
                                        <p:tgtEl>
                                          <p:spTgt spid="16"/>
                                        </p:tgtEl>
                                        <p:attrNameLst>
                                          <p:attrName>ppt_x</p:attrName>
                                        </p:attrNameLst>
                                      </p:cBhvr>
                                      <p:tavLst>
                                        <p:tav tm="0">
                                          <p:val>
                                            <p:strVal val="#ppt_x"/>
                                          </p:val>
                                        </p:tav>
                                        <p:tav tm="100000">
                                          <p:val>
                                            <p:strVal val="#ppt_x"/>
                                          </p:val>
                                        </p:tav>
                                      </p:tavLst>
                                    </p:anim>
                                    <p:anim calcmode="lin" valueType="num">
                                      <p:cBhvr>
                                        <p:cTn id="46" dur="5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anim calcmode="lin" valueType="num">
                                      <p:cBhvr>
                                        <p:cTn id="50" dur="500" fill="hold"/>
                                        <p:tgtEl>
                                          <p:spTgt spid="17"/>
                                        </p:tgtEl>
                                        <p:attrNameLst>
                                          <p:attrName>ppt_x</p:attrName>
                                        </p:attrNameLst>
                                      </p:cBhvr>
                                      <p:tavLst>
                                        <p:tav tm="0">
                                          <p:val>
                                            <p:strVal val="#ppt_x"/>
                                          </p:val>
                                        </p:tav>
                                        <p:tav tm="100000">
                                          <p:val>
                                            <p:strVal val="#ppt_x"/>
                                          </p:val>
                                        </p:tav>
                                      </p:tavLst>
                                    </p:anim>
                                    <p:anim calcmode="lin" valueType="num">
                                      <p:cBhvr>
                                        <p:cTn id="51" dur="500" fill="hold"/>
                                        <p:tgtEl>
                                          <p:spTgt spid="17"/>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wipe(left)">
                                      <p:cBhvr>
                                        <p:cTn id="55" dur="500"/>
                                        <p:tgtEl>
                                          <p:spTgt spid="64"/>
                                        </p:tgtEl>
                                      </p:cBhvr>
                                    </p:animEffect>
                                  </p:childTnLst>
                                </p:cTn>
                              </p:par>
                            </p:childTnLst>
                          </p:cTn>
                        </p:par>
                        <p:par>
                          <p:cTn id="56" fill="hold">
                            <p:stCondLst>
                              <p:cond delay="4000"/>
                            </p:stCondLst>
                            <p:childTnLst>
                              <p:par>
                                <p:cTn id="57" presetID="2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left)">
                                      <p:cBhvr>
                                        <p:cTn id="59" dur="500"/>
                                        <p:tgtEl>
                                          <p:spTgt spid="19"/>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childTnLst>
                          </p:cTn>
                        </p:par>
                        <p:par>
                          <p:cTn id="66" fill="hold">
                            <p:stCondLst>
                              <p:cond delay="5000"/>
                            </p:stCondLst>
                            <p:childTnLst>
                              <p:par>
                                <p:cTn id="67" presetID="53" presetClass="entr" presetSubtype="16"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Effect transition="in" filter="fade">
                                      <p:cBhvr>
                                        <p:cTn id="77" dur="500"/>
                                        <p:tgtEl>
                                          <p:spTgt spid="22"/>
                                        </p:tgtEl>
                                      </p:cBhvr>
                                    </p:animEffect>
                                  </p:childTnLst>
                                </p:cTn>
                              </p:par>
                            </p:childTnLst>
                          </p:cTn>
                        </p:par>
                        <p:par>
                          <p:cTn id="78" fill="hold">
                            <p:stCondLst>
                              <p:cond delay="6000"/>
                            </p:stCondLst>
                            <p:childTnLst>
                              <p:par>
                                <p:cTn id="79" presetID="22" presetClass="entr" presetSubtype="4" fill="hold"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down)">
                                      <p:cBhvr>
                                        <p:cTn id="81" dur="500"/>
                                        <p:tgtEl>
                                          <p:spTgt spid="23"/>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ppt_w</p:attrName>
                                        </p:attrNameLst>
                                      </p:cBhvr>
                                      <p:tavLst>
                                        <p:tav tm="0">
                                          <p:val>
                                            <p:fltVal val="0"/>
                                          </p:val>
                                        </p:tav>
                                        <p:tav tm="100000">
                                          <p:val>
                                            <p:strVal val="#ppt_w"/>
                                          </p:val>
                                        </p:tav>
                                      </p:tavLst>
                                    </p:anim>
                                    <p:anim calcmode="lin" valueType="num">
                                      <p:cBhvr>
                                        <p:cTn id="86" dur="500" fill="hold"/>
                                        <p:tgtEl>
                                          <p:spTgt spid="24"/>
                                        </p:tgtEl>
                                        <p:attrNameLst>
                                          <p:attrName>ppt_h</p:attrName>
                                        </p:attrNameLst>
                                      </p:cBhvr>
                                      <p:tavLst>
                                        <p:tav tm="0">
                                          <p:val>
                                            <p:fltVal val="0"/>
                                          </p:val>
                                        </p:tav>
                                        <p:tav tm="100000">
                                          <p:val>
                                            <p:strVal val="#ppt_h"/>
                                          </p:val>
                                        </p:tav>
                                      </p:tavLst>
                                    </p:anim>
                                    <p:animEffect transition="in" filter="fade">
                                      <p:cBhvr>
                                        <p:cTn id="87" dur="500"/>
                                        <p:tgtEl>
                                          <p:spTgt spid="24"/>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childTnLst>
                                </p:cTn>
                              </p:par>
                              <p:par>
                                <p:cTn id="94" presetID="42" presetClass="entr" presetSubtype="0" fill="hold" grpId="0" nodeType="with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anim calcmode="lin" valueType="num">
                                      <p:cBhvr>
                                        <p:cTn id="97" dur="500" fill="hold"/>
                                        <p:tgtEl>
                                          <p:spTgt spid="25"/>
                                        </p:tgtEl>
                                        <p:attrNameLst>
                                          <p:attrName>ppt_x</p:attrName>
                                        </p:attrNameLst>
                                      </p:cBhvr>
                                      <p:tavLst>
                                        <p:tav tm="0">
                                          <p:val>
                                            <p:strVal val="#ppt_x"/>
                                          </p:val>
                                        </p:tav>
                                        <p:tav tm="100000">
                                          <p:val>
                                            <p:strVal val="#ppt_x"/>
                                          </p:val>
                                        </p:tav>
                                      </p:tavLst>
                                    </p:anim>
                                    <p:anim calcmode="lin" valueType="num">
                                      <p:cBhvr>
                                        <p:cTn id="98" dur="500" fill="hold"/>
                                        <p:tgtEl>
                                          <p:spTgt spid="25"/>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anim calcmode="lin" valueType="num">
                                      <p:cBhvr>
                                        <p:cTn id="102" dur="500" fill="hold"/>
                                        <p:tgtEl>
                                          <p:spTgt spid="26"/>
                                        </p:tgtEl>
                                        <p:attrNameLst>
                                          <p:attrName>ppt_x</p:attrName>
                                        </p:attrNameLst>
                                      </p:cBhvr>
                                      <p:tavLst>
                                        <p:tav tm="0">
                                          <p:val>
                                            <p:strVal val="#ppt_x"/>
                                          </p:val>
                                        </p:tav>
                                        <p:tav tm="100000">
                                          <p:val>
                                            <p:strVal val="#ppt_x"/>
                                          </p:val>
                                        </p:tav>
                                      </p:tavLst>
                                    </p:anim>
                                    <p:anim calcmode="lin" valueType="num">
                                      <p:cBhvr>
                                        <p:cTn id="103" dur="500" fill="hold"/>
                                        <p:tgtEl>
                                          <p:spTgt spid="26"/>
                                        </p:tgtEl>
                                        <p:attrNameLst>
                                          <p:attrName>ppt_y</p:attrName>
                                        </p:attrNameLst>
                                      </p:cBhvr>
                                      <p:tavLst>
                                        <p:tav tm="0">
                                          <p:val>
                                            <p:strVal val="#ppt_y-.1"/>
                                          </p:val>
                                        </p:tav>
                                        <p:tav tm="100000">
                                          <p:val>
                                            <p:strVal val="#ppt_y"/>
                                          </p:val>
                                        </p:tav>
                                      </p:tavLst>
                                    </p:anim>
                                  </p:childTnLst>
                                </p:cTn>
                              </p:par>
                            </p:childTnLst>
                          </p:cTn>
                        </p:par>
                        <p:par>
                          <p:cTn id="104" fill="hold">
                            <p:stCondLst>
                              <p:cond delay="7500"/>
                            </p:stCondLst>
                            <p:childTnLst>
                              <p:par>
                                <p:cTn id="105" presetID="22" presetClass="entr" presetSubtype="8" fill="hold"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left)">
                                      <p:cBhvr>
                                        <p:cTn id="107" dur="500"/>
                                        <p:tgtEl>
                                          <p:spTgt spid="28"/>
                                        </p:tgtEl>
                                      </p:cBhvr>
                                    </p:animEffect>
                                  </p:childTnLst>
                                </p:cTn>
                              </p:par>
                            </p:childTnLst>
                          </p:cTn>
                        </p:par>
                        <p:par>
                          <p:cTn id="108" fill="hold">
                            <p:stCondLst>
                              <p:cond delay="8000"/>
                            </p:stCondLst>
                            <p:childTnLst>
                              <p:par>
                                <p:cTn id="109" presetID="53" presetClass="entr" presetSubtype="16" fill="hold" grpId="0" nodeType="afterEffect">
                                  <p:stCondLst>
                                    <p:cond delay="0"/>
                                  </p:stCondLst>
                                  <p:childTnLst>
                                    <p:set>
                                      <p:cBhvr>
                                        <p:cTn id="110" dur="1" fill="hold">
                                          <p:stCondLst>
                                            <p:cond delay="0"/>
                                          </p:stCondLst>
                                        </p:cTn>
                                        <p:tgtEl>
                                          <p:spTgt spid="29"/>
                                        </p:tgtEl>
                                        <p:attrNameLst>
                                          <p:attrName>style.visibility</p:attrName>
                                        </p:attrNameLst>
                                      </p:cBhvr>
                                      <p:to>
                                        <p:strVal val="visible"/>
                                      </p:to>
                                    </p:set>
                                    <p:anim calcmode="lin" valueType="num">
                                      <p:cBhvr>
                                        <p:cTn id="111" dur="500" fill="hold"/>
                                        <p:tgtEl>
                                          <p:spTgt spid="29"/>
                                        </p:tgtEl>
                                        <p:attrNameLst>
                                          <p:attrName>ppt_w</p:attrName>
                                        </p:attrNameLst>
                                      </p:cBhvr>
                                      <p:tavLst>
                                        <p:tav tm="0">
                                          <p:val>
                                            <p:fltVal val="0"/>
                                          </p:val>
                                        </p:tav>
                                        <p:tav tm="100000">
                                          <p:val>
                                            <p:strVal val="#ppt_w"/>
                                          </p:val>
                                        </p:tav>
                                      </p:tavLst>
                                    </p:anim>
                                    <p:anim calcmode="lin" valueType="num">
                                      <p:cBhvr>
                                        <p:cTn id="112" dur="500" fill="hold"/>
                                        <p:tgtEl>
                                          <p:spTgt spid="29"/>
                                        </p:tgtEl>
                                        <p:attrNameLst>
                                          <p:attrName>ppt_h</p:attrName>
                                        </p:attrNameLst>
                                      </p:cBhvr>
                                      <p:tavLst>
                                        <p:tav tm="0">
                                          <p:val>
                                            <p:fltVal val="0"/>
                                          </p:val>
                                        </p:tav>
                                        <p:tav tm="100000">
                                          <p:val>
                                            <p:strVal val="#ppt_h"/>
                                          </p:val>
                                        </p:tav>
                                      </p:tavLst>
                                    </p:anim>
                                    <p:animEffect transition="in" filter="fade">
                                      <p:cBhvr>
                                        <p:cTn id="113" dur="500"/>
                                        <p:tgtEl>
                                          <p:spTgt spid="29"/>
                                        </p:tgtEl>
                                      </p:cBhvr>
                                    </p:animEffect>
                                  </p:childTnLst>
                                </p:cTn>
                              </p:par>
                            </p:childTnLst>
                          </p:cTn>
                        </p:par>
                        <p:par>
                          <p:cTn id="114" fill="hold">
                            <p:stCondLst>
                              <p:cond delay="8500"/>
                            </p:stCondLst>
                            <p:childTnLst>
                              <p:par>
                                <p:cTn id="115" presetID="53" presetClass="entr" presetSubtype="16" fill="hold" grpId="0" nodeType="afterEffect">
                                  <p:stCondLst>
                                    <p:cond delay="0"/>
                                  </p:stCondLst>
                                  <p:childTnLst>
                                    <p:set>
                                      <p:cBhvr>
                                        <p:cTn id="116" dur="1" fill="hold">
                                          <p:stCondLst>
                                            <p:cond delay="0"/>
                                          </p:stCondLst>
                                        </p:cTn>
                                        <p:tgtEl>
                                          <p:spTgt spid="30"/>
                                        </p:tgtEl>
                                        <p:attrNameLst>
                                          <p:attrName>style.visibility</p:attrName>
                                        </p:attrNameLst>
                                      </p:cBhvr>
                                      <p:to>
                                        <p:strVal val="visible"/>
                                      </p:to>
                                    </p:set>
                                    <p:anim calcmode="lin" valueType="num">
                                      <p:cBhvr>
                                        <p:cTn id="117" dur="500" fill="hold"/>
                                        <p:tgtEl>
                                          <p:spTgt spid="30"/>
                                        </p:tgtEl>
                                        <p:attrNameLst>
                                          <p:attrName>ppt_w</p:attrName>
                                        </p:attrNameLst>
                                      </p:cBhvr>
                                      <p:tavLst>
                                        <p:tav tm="0">
                                          <p:val>
                                            <p:fltVal val="0"/>
                                          </p:val>
                                        </p:tav>
                                        <p:tav tm="100000">
                                          <p:val>
                                            <p:strVal val="#ppt_w"/>
                                          </p:val>
                                        </p:tav>
                                      </p:tavLst>
                                    </p:anim>
                                    <p:anim calcmode="lin" valueType="num">
                                      <p:cBhvr>
                                        <p:cTn id="118" dur="500" fill="hold"/>
                                        <p:tgtEl>
                                          <p:spTgt spid="30"/>
                                        </p:tgtEl>
                                        <p:attrNameLst>
                                          <p:attrName>ppt_h</p:attrName>
                                        </p:attrNameLst>
                                      </p:cBhvr>
                                      <p:tavLst>
                                        <p:tav tm="0">
                                          <p:val>
                                            <p:fltVal val="0"/>
                                          </p:val>
                                        </p:tav>
                                        <p:tav tm="100000">
                                          <p:val>
                                            <p:strVal val="#ppt_h"/>
                                          </p:val>
                                        </p:tav>
                                      </p:tavLst>
                                    </p:anim>
                                    <p:animEffect transition="in" filter="fade">
                                      <p:cBhvr>
                                        <p:cTn id="119" dur="500"/>
                                        <p:tgtEl>
                                          <p:spTgt spid="30"/>
                                        </p:tgtEl>
                                      </p:cBhvr>
                                    </p:animEffect>
                                  </p:childTnLst>
                                </p:cTn>
                              </p:par>
                            </p:childTnLst>
                          </p:cTn>
                        </p:par>
                        <p:par>
                          <p:cTn id="120" fill="hold">
                            <p:stCondLst>
                              <p:cond delay="9000"/>
                            </p:stCondLst>
                            <p:childTnLst>
                              <p:par>
                                <p:cTn id="121" presetID="53" presetClass="entr" presetSubtype="16" fill="hold" grpId="0" nodeType="afterEffect">
                                  <p:stCondLst>
                                    <p:cond delay="0"/>
                                  </p:stCondLst>
                                  <p:childTnLst>
                                    <p:set>
                                      <p:cBhvr>
                                        <p:cTn id="122" dur="1" fill="hold">
                                          <p:stCondLst>
                                            <p:cond delay="0"/>
                                          </p:stCondLst>
                                        </p:cTn>
                                        <p:tgtEl>
                                          <p:spTgt spid="31"/>
                                        </p:tgtEl>
                                        <p:attrNameLst>
                                          <p:attrName>style.visibility</p:attrName>
                                        </p:attrNameLst>
                                      </p:cBhvr>
                                      <p:to>
                                        <p:strVal val="visible"/>
                                      </p:to>
                                    </p:set>
                                    <p:anim calcmode="lin" valueType="num">
                                      <p:cBhvr>
                                        <p:cTn id="123" dur="500" fill="hold"/>
                                        <p:tgtEl>
                                          <p:spTgt spid="31"/>
                                        </p:tgtEl>
                                        <p:attrNameLst>
                                          <p:attrName>ppt_w</p:attrName>
                                        </p:attrNameLst>
                                      </p:cBhvr>
                                      <p:tavLst>
                                        <p:tav tm="0">
                                          <p:val>
                                            <p:fltVal val="0"/>
                                          </p:val>
                                        </p:tav>
                                        <p:tav tm="100000">
                                          <p:val>
                                            <p:strVal val="#ppt_w"/>
                                          </p:val>
                                        </p:tav>
                                      </p:tavLst>
                                    </p:anim>
                                    <p:anim calcmode="lin" valueType="num">
                                      <p:cBhvr>
                                        <p:cTn id="124" dur="500" fill="hold"/>
                                        <p:tgtEl>
                                          <p:spTgt spid="31"/>
                                        </p:tgtEl>
                                        <p:attrNameLst>
                                          <p:attrName>ppt_h</p:attrName>
                                        </p:attrNameLst>
                                      </p:cBhvr>
                                      <p:tavLst>
                                        <p:tav tm="0">
                                          <p:val>
                                            <p:fltVal val="0"/>
                                          </p:val>
                                        </p:tav>
                                        <p:tav tm="100000">
                                          <p:val>
                                            <p:strVal val="#ppt_h"/>
                                          </p:val>
                                        </p:tav>
                                      </p:tavLst>
                                    </p:anim>
                                    <p:animEffect transition="in" filter="fade">
                                      <p:cBhvr>
                                        <p:cTn id="125" dur="500"/>
                                        <p:tgtEl>
                                          <p:spTgt spid="31"/>
                                        </p:tgtEl>
                                      </p:cBhvr>
                                    </p:animEffect>
                                  </p:childTnLst>
                                </p:cTn>
                              </p:par>
                            </p:childTnLst>
                          </p:cTn>
                        </p:par>
                        <p:par>
                          <p:cTn id="126" fill="hold">
                            <p:stCondLst>
                              <p:cond delay="9500"/>
                            </p:stCondLst>
                            <p:childTnLst>
                              <p:par>
                                <p:cTn id="127" presetID="22" presetClass="entr" presetSubtype="1" fill="hold" nodeType="afterEffect">
                                  <p:stCondLst>
                                    <p:cond delay="0"/>
                                  </p:stCondLst>
                                  <p:childTnLst>
                                    <p:set>
                                      <p:cBhvr>
                                        <p:cTn id="128" dur="1" fill="hold">
                                          <p:stCondLst>
                                            <p:cond delay="0"/>
                                          </p:stCondLst>
                                        </p:cTn>
                                        <p:tgtEl>
                                          <p:spTgt spid="32"/>
                                        </p:tgtEl>
                                        <p:attrNameLst>
                                          <p:attrName>style.visibility</p:attrName>
                                        </p:attrNameLst>
                                      </p:cBhvr>
                                      <p:to>
                                        <p:strVal val="visible"/>
                                      </p:to>
                                    </p:set>
                                    <p:animEffect transition="in" filter="wipe(up)">
                                      <p:cBhvr>
                                        <p:cTn id="129" dur="500"/>
                                        <p:tgtEl>
                                          <p:spTgt spid="32"/>
                                        </p:tgtEl>
                                      </p:cBhvr>
                                    </p:animEffect>
                                  </p:childTnLst>
                                </p:cTn>
                              </p:par>
                            </p:childTnLst>
                          </p:cTn>
                        </p:par>
                        <p:par>
                          <p:cTn id="130" fill="hold">
                            <p:stCondLst>
                              <p:cond delay="10000"/>
                            </p:stCondLst>
                            <p:childTnLst>
                              <p:par>
                                <p:cTn id="131" presetID="53" presetClass="entr" presetSubtype="16" fill="hold" grpId="0" nodeType="afterEffect">
                                  <p:stCondLst>
                                    <p:cond delay="0"/>
                                  </p:stCondLst>
                                  <p:childTnLst>
                                    <p:set>
                                      <p:cBhvr>
                                        <p:cTn id="132" dur="1" fill="hold">
                                          <p:stCondLst>
                                            <p:cond delay="0"/>
                                          </p:stCondLst>
                                        </p:cTn>
                                        <p:tgtEl>
                                          <p:spTgt spid="33"/>
                                        </p:tgtEl>
                                        <p:attrNameLst>
                                          <p:attrName>style.visibility</p:attrName>
                                        </p:attrNameLst>
                                      </p:cBhvr>
                                      <p:to>
                                        <p:strVal val="visible"/>
                                      </p:to>
                                    </p:set>
                                    <p:anim calcmode="lin" valueType="num">
                                      <p:cBhvr>
                                        <p:cTn id="133" dur="500" fill="hold"/>
                                        <p:tgtEl>
                                          <p:spTgt spid="33"/>
                                        </p:tgtEl>
                                        <p:attrNameLst>
                                          <p:attrName>ppt_w</p:attrName>
                                        </p:attrNameLst>
                                      </p:cBhvr>
                                      <p:tavLst>
                                        <p:tav tm="0">
                                          <p:val>
                                            <p:fltVal val="0"/>
                                          </p:val>
                                        </p:tav>
                                        <p:tav tm="100000">
                                          <p:val>
                                            <p:strVal val="#ppt_w"/>
                                          </p:val>
                                        </p:tav>
                                      </p:tavLst>
                                    </p:anim>
                                    <p:anim calcmode="lin" valueType="num">
                                      <p:cBhvr>
                                        <p:cTn id="134" dur="500" fill="hold"/>
                                        <p:tgtEl>
                                          <p:spTgt spid="33"/>
                                        </p:tgtEl>
                                        <p:attrNameLst>
                                          <p:attrName>ppt_h</p:attrName>
                                        </p:attrNameLst>
                                      </p:cBhvr>
                                      <p:tavLst>
                                        <p:tav tm="0">
                                          <p:val>
                                            <p:fltVal val="0"/>
                                          </p:val>
                                        </p:tav>
                                        <p:tav tm="100000">
                                          <p:val>
                                            <p:strVal val="#ppt_h"/>
                                          </p:val>
                                        </p:tav>
                                      </p:tavLst>
                                    </p:anim>
                                    <p:animEffect transition="in" filter="fade">
                                      <p:cBhvr>
                                        <p:cTn id="135" dur="500"/>
                                        <p:tgtEl>
                                          <p:spTgt spid="33"/>
                                        </p:tgtEl>
                                      </p:cBhvr>
                                    </p:animEffect>
                                  </p:childTnLst>
                                </p:cTn>
                              </p:par>
                            </p:childTnLst>
                          </p:cTn>
                        </p:par>
                        <p:par>
                          <p:cTn id="136" fill="hold">
                            <p:stCondLst>
                              <p:cond delay="10500"/>
                            </p:stCondLst>
                            <p:childTnLst>
                              <p:par>
                                <p:cTn id="137" presetID="53" presetClass="entr" presetSubtype="16" fill="hold" grpId="0" nodeType="afterEffect">
                                  <p:stCondLst>
                                    <p:cond delay="0"/>
                                  </p:stCondLst>
                                  <p:childTnLst>
                                    <p:set>
                                      <p:cBhvr>
                                        <p:cTn id="138" dur="1" fill="hold">
                                          <p:stCondLst>
                                            <p:cond delay="0"/>
                                          </p:stCondLst>
                                        </p:cTn>
                                        <p:tgtEl>
                                          <p:spTgt spid="27"/>
                                        </p:tgtEl>
                                        <p:attrNameLst>
                                          <p:attrName>style.visibility</p:attrName>
                                        </p:attrNameLst>
                                      </p:cBhvr>
                                      <p:to>
                                        <p:strVal val="visible"/>
                                      </p:to>
                                    </p:set>
                                    <p:anim calcmode="lin" valueType="num">
                                      <p:cBhvr>
                                        <p:cTn id="139" dur="500" fill="hold"/>
                                        <p:tgtEl>
                                          <p:spTgt spid="27"/>
                                        </p:tgtEl>
                                        <p:attrNameLst>
                                          <p:attrName>ppt_w</p:attrName>
                                        </p:attrNameLst>
                                      </p:cBhvr>
                                      <p:tavLst>
                                        <p:tav tm="0">
                                          <p:val>
                                            <p:fltVal val="0"/>
                                          </p:val>
                                        </p:tav>
                                        <p:tav tm="100000">
                                          <p:val>
                                            <p:strVal val="#ppt_w"/>
                                          </p:val>
                                        </p:tav>
                                      </p:tavLst>
                                    </p:anim>
                                    <p:anim calcmode="lin" valueType="num">
                                      <p:cBhvr>
                                        <p:cTn id="140" dur="500" fill="hold"/>
                                        <p:tgtEl>
                                          <p:spTgt spid="27"/>
                                        </p:tgtEl>
                                        <p:attrNameLst>
                                          <p:attrName>ppt_h</p:attrName>
                                        </p:attrNameLst>
                                      </p:cBhvr>
                                      <p:tavLst>
                                        <p:tav tm="0">
                                          <p:val>
                                            <p:fltVal val="0"/>
                                          </p:val>
                                        </p:tav>
                                        <p:tav tm="100000">
                                          <p:val>
                                            <p:strVal val="#ppt_h"/>
                                          </p:val>
                                        </p:tav>
                                      </p:tavLst>
                                    </p:anim>
                                    <p:animEffect transition="in" filter="fade">
                                      <p:cBhvr>
                                        <p:cTn id="141" dur="500"/>
                                        <p:tgtEl>
                                          <p:spTgt spid="27"/>
                                        </p:tgtEl>
                                      </p:cBhvr>
                                    </p:animEffect>
                                  </p:childTnLst>
                                </p:cTn>
                              </p:par>
                              <p:par>
                                <p:cTn id="142" presetID="47" presetClass="entr" presetSubtype="0" fill="hold" grpId="0" nodeType="withEffect">
                                  <p:stCondLst>
                                    <p:cond delay="0"/>
                                  </p:stCondLst>
                                  <p:childTnLst>
                                    <p:set>
                                      <p:cBhvr>
                                        <p:cTn id="143" dur="1" fill="hold">
                                          <p:stCondLst>
                                            <p:cond delay="0"/>
                                          </p:stCondLst>
                                        </p:cTn>
                                        <p:tgtEl>
                                          <p:spTgt spid="34"/>
                                        </p:tgtEl>
                                        <p:attrNameLst>
                                          <p:attrName>style.visibility</p:attrName>
                                        </p:attrNameLst>
                                      </p:cBhvr>
                                      <p:to>
                                        <p:strVal val="visible"/>
                                      </p:to>
                                    </p:set>
                                    <p:animEffect transition="in" filter="fade">
                                      <p:cBhvr>
                                        <p:cTn id="144" dur="500"/>
                                        <p:tgtEl>
                                          <p:spTgt spid="34"/>
                                        </p:tgtEl>
                                      </p:cBhvr>
                                    </p:animEffect>
                                    <p:anim calcmode="lin" valueType="num">
                                      <p:cBhvr>
                                        <p:cTn id="145" dur="500" fill="hold"/>
                                        <p:tgtEl>
                                          <p:spTgt spid="34"/>
                                        </p:tgtEl>
                                        <p:attrNameLst>
                                          <p:attrName>ppt_x</p:attrName>
                                        </p:attrNameLst>
                                      </p:cBhvr>
                                      <p:tavLst>
                                        <p:tav tm="0">
                                          <p:val>
                                            <p:strVal val="#ppt_x"/>
                                          </p:val>
                                        </p:tav>
                                        <p:tav tm="100000">
                                          <p:val>
                                            <p:strVal val="#ppt_x"/>
                                          </p:val>
                                        </p:tav>
                                      </p:tavLst>
                                    </p:anim>
                                    <p:anim calcmode="lin" valueType="num">
                                      <p:cBhvr>
                                        <p:cTn id="146" dur="500" fill="hold"/>
                                        <p:tgtEl>
                                          <p:spTgt spid="34"/>
                                        </p:tgtEl>
                                        <p:attrNameLst>
                                          <p:attrName>ppt_y</p:attrName>
                                        </p:attrNameLst>
                                      </p:cBhvr>
                                      <p:tavLst>
                                        <p:tav tm="0">
                                          <p:val>
                                            <p:strVal val="#ppt_y-.1"/>
                                          </p:val>
                                        </p:tav>
                                        <p:tav tm="100000">
                                          <p:val>
                                            <p:strVal val="#ppt_y"/>
                                          </p:val>
                                        </p:tav>
                                      </p:tavLst>
                                    </p:anim>
                                  </p:childTnLst>
                                </p:cTn>
                              </p:par>
                              <p:par>
                                <p:cTn id="147" presetID="42" presetClass="entr" presetSubtype="0" fill="hold" grpId="0" nodeType="withEffect">
                                  <p:stCondLst>
                                    <p:cond delay="0"/>
                                  </p:stCondLst>
                                  <p:childTnLst>
                                    <p:set>
                                      <p:cBhvr>
                                        <p:cTn id="148" dur="1" fill="hold">
                                          <p:stCondLst>
                                            <p:cond delay="0"/>
                                          </p:stCondLst>
                                        </p:cTn>
                                        <p:tgtEl>
                                          <p:spTgt spid="35"/>
                                        </p:tgtEl>
                                        <p:attrNameLst>
                                          <p:attrName>style.visibility</p:attrName>
                                        </p:attrNameLst>
                                      </p:cBhvr>
                                      <p:to>
                                        <p:strVal val="visible"/>
                                      </p:to>
                                    </p:set>
                                    <p:animEffect transition="in" filter="fade">
                                      <p:cBhvr>
                                        <p:cTn id="149" dur="500"/>
                                        <p:tgtEl>
                                          <p:spTgt spid="35"/>
                                        </p:tgtEl>
                                      </p:cBhvr>
                                    </p:animEffect>
                                    <p:anim calcmode="lin" valueType="num">
                                      <p:cBhvr>
                                        <p:cTn id="150" dur="500" fill="hold"/>
                                        <p:tgtEl>
                                          <p:spTgt spid="35"/>
                                        </p:tgtEl>
                                        <p:attrNameLst>
                                          <p:attrName>ppt_x</p:attrName>
                                        </p:attrNameLst>
                                      </p:cBhvr>
                                      <p:tavLst>
                                        <p:tav tm="0">
                                          <p:val>
                                            <p:strVal val="#ppt_x"/>
                                          </p:val>
                                        </p:tav>
                                        <p:tav tm="100000">
                                          <p:val>
                                            <p:strVal val="#ppt_x"/>
                                          </p:val>
                                        </p:tav>
                                      </p:tavLst>
                                    </p:anim>
                                    <p:anim calcmode="lin" valueType="num">
                                      <p:cBhvr>
                                        <p:cTn id="151" dur="500" fill="hold"/>
                                        <p:tgtEl>
                                          <p:spTgt spid="35"/>
                                        </p:tgtEl>
                                        <p:attrNameLst>
                                          <p:attrName>ppt_y</p:attrName>
                                        </p:attrNameLst>
                                      </p:cBhvr>
                                      <p:tavLst>
                                        <p:tav tm="0">
                                          <p:val>
                                            <p:strVal val="#ppt_y+.1"/>
                                          </p:val>
                                        </p:tav>
                                        <p:tav tm="100000">
                                          <p:val>
                                            <p:strVal val="#ppt_y"/>
                                          </p:val>
                                        </p:tav>
                                      </p:tavLst>
                                    </p:anim>
                                  </p:childTnLst>
                                </p:cTn>
                              </p:par>
                            </p:childTnLst>
                          </p:cTn>
                        </p:par>
                        <p:par>
                          <p:cTn id="152" fill="hold">
                            <p:stCondLst>
                              <p:cond delay="11000"/>
                            </p:stCondLst>
                            <p:childTnLst>
                              <p:par>
                                <p:cTn id="153" presetID="22" presetClass="entr" presetSubtype="8" fill="hold" nodeType="afterEffect">
                                  <p:stCondLst>
                                    <p:cond delay="0"/>
                                  </p:stCondLst>
                                  <p:childTnLst>
                                    <p:set>
                                      <p:cBhvr>
                                        <p:cTn id="154" dur="1" fill="hold">
                                          <p:stCondLst>
                                            <p:cond delay="0"/>
                                          </p:stCondLst>
                                        </p:cTn>
                                        <p:tgtEl>
                                          <p:spTgt spid="66"/>
                                        </p:tgtEl>
                                        <p:attrNameLst>
                                          <p:attrName>style.visibility</p:attrName>
                                        </p:attrNameLst>
                                      </p:cBhvr>
                                      <p:to>
                                        <p:strVal val="visible"/>
                                      </p:to>
                                    </p:set>
                                    <p:animEffect transition="in" filter="wipe(left)">
                                      <p:cBhvr>
                                        <p:cTn id="155" dur="500"/>
                                        <p:tgtEl>
                                          <p:spTgt spid="66"/>
                                        </p:tgtEl>
                                      </p:cBhvr>
                                    </p:animEffect>
                                  </p:childTnLst>
                                </p:cTn>
                              </p:par>
                            </p:childTnLst>
                          </p:cTn>
                        </p:par>
                        <p:par>
                          <p:cTn id="156" fill="hold">
                            <p:stCondLst>
                              <p:cond delay="11500"/>
                            </p:stCondLst>
                            <p:childTnLst>
                              <p:par>
                                <p:cTn id="157" presetID="22" presetClass="entr" presetSubtype="8" fill="hold" nodeType="afterEffect">
                                  <p:stCondLst>
                                    <p:cond delay="0"/>
                                  </p:stCondLst>
                                  <p:childTnLst>
                                    <p:set>
                                      <p:cBhvr>
                                        <p:cTn id="158" dur="1" fill="hold">
                                          <p:stCondLst>
                                            <p:cond delay="0"/>
                                          </p:stCondLst>
                                        </p:cTn>
                                        <p:tgtEl>
                                          <p:spTgt spid="44"/>
                                        </p:tgtEl>
                                        <p:attrNameLst>
                                          <p:attrName>style.visibility</p:attrName>
                                        </p:attrNameLst>
                                      </p:cBhvr>
                                      <p:to>
                                        <p:strVal val="visible"/>
                                      </p:to>
                                    </p:set>
                                    <p:animEffect transition="in" filter="wipe(left)">
                                      <p:cBhvr>
                                        <p:cTn id="159" dur="500"/>
                                        <p:tgtEl>
                                          <p:spTgt spid="44"/>
                                        </p:tgtEl>
                                      </p:cBhvr>
                                    </p:animEffect>
                                  </p:childTnLst>
                                </p:cTn>
                              </p:par>
                            </p:childTnLst>
                          </p:cTn>
                        </p:par>
                        <p:par>
                          <p:cTn id="160" fill="hold">
                            <p:stCondLst>
                              <p:cond delay="12000"/>
                            </p:stCondLst>
                            <p:childTnLst>
                              <p:par>
                                <p:cTn id="161" presetID="53" presetClass="entr" presetSubtype="16" fill="hold" grpId="0" nodeType="afterEffect">
                                  <p:stCondLst>
                                    <p:cond delay="0"/>
                                  </p:stCondLst>
                                  <p:childTnLst>
                                    <p:set>
                                      <p:cBhvr>
                                        <p:cTn id="162" dur="1" fill="hold">
                                          <p:stCondLst>
                                            <p:cond delay="0"/>
                                          </p:stCondLst>
                                        </p:cTn>
                                        <p:tgtEl>
                                          <p:spTgt spid="46"/>
                                        </p:tgtEl>
                                        <p:attrNameLst>
                                          <p:attrName>style.visibility</p:attrName>
                                        </p:attrNameLst>
                                      </p:cBhvr>
                                      <p:to>
                                        <p:strVal val="visible"/>
                                      </p:to>
                                    </p:set>
                                    <p:anim calcmode="lin" valueType="num">
                                      <p:cBhvr>
                                        <p:cTn id="163" dur="500" fill="hold"/>
                                        <p:tgtEl>
                                          <p:spTgt spid="46"/>
                                        </p:tgtEl>
                                        <p:attrNameLst>
                                          <p:attrName>ppt_w</p:attrName>
                                        </p:attrNameLst>
                                      </p:cBhvr>
                                      <p:tavLst>
                                        <p:tav tm="0">
                                          <p:val>
                                            <p:fltVal val="0"/>
                                          </p:val>
                                        </p:tav>
                                        <p:tav tm="100000">
                                          <p:val>
                                            <p:strVal val="#ppt_w"/>
                                          </p:val>
                                        </p:tav>
                                      </p:tavLst>
                                    </p:anim>
                                    <p:anim calcmode="lin" valueType="num">
                                      <p:cBhvr>
                                        <p:cTn id="164" dur="500" fill="hold"/>
                                        <p:tgtEl>
                                          <p:spTgt spid="46"/>
                                        </p:tgtEl>
                                        <p:attrNameLst>
                                          <p:attrName>ppt_h</p:attrName>
                                        </p:attrNameLst>
                                      </p:cBhvr>
                                      <p:tavLst>
                                        <p:tav tm="0">
                                          <p:val>
                                            <p:fltVal val="0"/>
                                          </p:val>
                                        </p:tav>
                                        <p:tav tm="100000">
                                          <p:val>
                                            <p:strVal val="#ppt_h"/>
                                          </p:val>
                                        </p:tav>
                                      </p:tavLst>
                                    </p:anim>
                                    <p:animEffect transition="in" filter="fade">
                                      <p:cBhvr>
                                        <p:cTn id="165" dur="500"/>
                                        <p:tgtEl>
                                          <p:spTgt spid="46"/>
                                        </p:tgtEl>
                                      </p:cBhvr>
                                    </p:animEffect>
                                  </p:childTnLst>
                                </p:cTn>
                              </p:par>
                            </p:childTnLst>
                          </p:cTn>
                        </p:par>
                        <p:par>
                          <p:cTn id="166" fill="hold">
                            <p:stCondLst>
                              <p:cond delay="12500"/>
                            </p:stCondLst>
                            <p:childTnLst>
                              <p:par>
                                <p:cTn id="167" presetID="53" presetClass="entr" presetSubtype="16" fill="hold" grpId="0" nodeType="afterEffect">
                                  <p:stCondLst>
                                    <p:cond delay="0"/>
                                  </p:stCondLst>
                                  <p:childTnLst>
                                    <p:set>
                                      <p:cBhvr>
                                        <p:cTn id="168" dur="1" fill="hold">
                                          <p:stCondLst>
                                            <p:cond delay="0"/>
                                          </p:stCondLst>
                                        </p:cTn>
                                        <p:tgtEl>
                                          <p:spTgt spid="47"/>
                                        </p:tgtEl>
                                        <p:attrNameLst>
                                          <p:attrName>style.visibility</p:attrName>
                                        </p:attrNameLst>
                                      </p:cBhvr>
                                      <p:to>
                                        <p:strVal val="visible"/>
                                      </p:to>
                                    </p:set>
                                    <p:anim calcmode="lin" valueType="num">
                                      <p:cBhvr>
                                        <p:cTn id="169" dur="500" fill="hold"/>
                                        <p:tgtEl>
                                          <p:spTgt spid="47"/>
                                        </p:tgtEl>
                                        <p:attrNameLst>
                                          <p:attrName>ppt_w</p:attrName>
                                        </p:attrNameLst>
                                      </p:cBhvr>
                                      <p:tavLst>
                                        <p:tav tm="0">
                                          <p:val>
                                            <p:fltVal val="0"/>
                                          </p:val>
                                        </p:tav>
                                        <p:tav tm="100000">
                                          <p:val>
                                            <p:strVal val="#ppt_w"/>
                                          </p:val>
                                        </p:tav>
                                      </p:tavLst>
                                    </p:anim>
                                    <p:anim calcmode="lin" valueType="num">
                                      <p:cBhvr>
                                        <p:cTn id="170" dur="500" fill="hold"/>
                                        <p:tgtEl>
                                          <p:spTgt spid="47"/>
                                        </p:tgtEl>
                                        <p:attrNameLst>
                                          <p:attrName>ppt_h</p:attrName>
                                        </p:attrNameLst>
                                      </p:cBhvr>
                                      <p:tavLst>
                                        <p:tav tm="0">
                                          <p:val>
                                            <p:fltVal val="0"/>
                                          </p:val>
                                        </p:tav>
                                        <p:tav tm="100000">
                                          <p:val>
                                            <p:strVal val="#ppt_h"/>
                                          </p:val>
                                        </p:tav>
                                      </p:tavLst>
                                    </p:anim>
                                    <p:animEffect transition="in" filter="fade">
                                      <p:cBhvr>
                                        <p:cTn id="171" dur="500"/>
                                        <p:tgtEl>
                                          <p:spTgt spid="47"/>
                                        </p:tgtEl>
                                      </p:cBhvr>
                                    </p:animEffect>
                                  </p:childTnLst>
                                </p:cTn>
                              </p:par>
                            </p:childTnLst>
                          </p:cTn>
                        </p:par>
                        <p:par>
                          <p:cTn id="172" fill="hold">
                            <p:stCondLst>
                              <p:cond delay="13000"/>
                            </p:stCondLst>
                            <p:childTnLst>
                              <p:par>
                                <p:cTn id="173" presetID="53" presetClass="entr" presetSubtype="16" fill="hold" grpId="0" nodeType="afterEffect">
                                  <p:stCondLst>
                                    <p:cond delay="0"/>
                                  </p:stCondLst>
                                  <p:childTnLst>
                                    <p:set>
                                      <p:cBhvr>
                                        <p:cTn id="174" dur="1" fill="hold">
                                          <p:stCondLst>
                                            <p:cond delay="0"/>
                                          </p:stCondLst>
                                        </p:cTn>
                                        <p:tgtEl>
                                          <p:spTgt spid="48"/>
                                        </p:tgtEl>
                                        <p:attrNameLst>
                                          <p:attrName>style.visibility</p:attrName>
                                        </p:attrNameLst>
                                      </p:cBhvr>
                                      <p:to>
                                        <p:strVal val="visible"/>
                                      </p:to>
                                    </p:set>
                                    <p:anim calcmode="lin" valueType="num">
                                      <p:cBhvr>
                                        <p:cTn id="175" dur="500" fill="hold"/>
                                        <p:tgtEl>
                                          <p:spTgt spid="48"/>
                                        </p:tgtEl>
                                        <p:attrNameLst>
                                          <p:attrName>ppt_w</p:attrName>
                                        </p:attrNameLst>
                                      </p:cBhvr>
                                      <p:tavLst>
                                        <p:tav tm="0">
                                          <p:val>
                                            <p:fltVal val="0"/>
                                          </p:val>
                                        </p:tav>
                                        <p:tav tm="100000">
                                          <p:val>
                                            <p:strVal val="#ppt_w"/>
                                          </p:val>
                                        </p:tav>
                                      </p:tavLst>
                                    </p:anim>
                                    <p:anim calcmode="lin" valueType="num">
                                      <p:cBhvr>
                                        <p:cTn id="176" dur="500" fill="hold"/>
                                        <p:tgtEl>
                                          <p:spTgt spid="48"/>
                                        </p:tgtEl>
                                        <p:attrNameLst>
                                          <p:attrName>ppt_h</p:attrName>
                                        </p:attrNameLst>
                                      </p:cBhvr>
                                      <p:tavLst>
                                        <p:tav tm="0">
                                          <p:val>
                                            <p:fltVal val="0"/>
                                          </p:val>
                                        </p:tav>
                                        <p:tav tm="100000">
                                          <p:val>
                                            <p:strVal val="#ppt_h"/>
                                          </p:val>
                                        </p:tav>
                                      </p:tavLst>
                                    </p:anim>
                                    <p:animEffect transition="in" filter="fade">
                                      <p:cBhvr>
                                        <p:cTn id="177" dur="500"/>
                                        <p:tgtEl>
                                          <p:spTgt spid="48"/>
                                        </p:tgtEl>
                                      </p:cBhvr>
                                    </p:animEffect>
                                  </p:childTnLst>
                                </p:cTn>
                              </p:par>
                            </p:childTnLst>
                          </p:cTn>
                        </p:par>
                        <p:par>
                          <p:cTn id="178" fill="hold">
                            <p:stCondLst>
                              <p:cond delay="13500"/>
                            </p:stCondLst>
                            <p:childTnLst>
                              <p:par>
                                <p:cTn id="179" presetID="22" presetClass="entr" presetSubtype="4" fill="hold" nodeType="afterEffect">
                                  <p:stCondLst>
                                    <p:cond delay="0"/>
                                  </p:stCondLst>
                                  <p:childTnLst>
                                    <p:set>
                                      <p:cBhvr>
                                        <p:cTn id="180" dur="1" fill="hold">
                                          <p:stCondLst>
                                            <p:cond delay="0"/>
                                          </p:stCondLst>
                                        </p:cTn>
                                        <p:tgtEl>
                                          <p:spTgt spid="49"/>
                                        </p:tgtEl>
                                        <p:attrNameLst>
                                          <p:attrName>style.visibility</p:attrName>
                                        </p:attrNameLst>
                                      </p:cBhvr>
                                      <p:to>
                                        <p:strVal val="visible"/>
                                      </p:to>
                                    </p:set>
                                    <p:animEffect transition="in" filter="wipe(down)">
                                      <p:cBhvr>
                                        <p:cTn id="181" dur="500"/>
                                        <p:tgtEl>
                                          <p:spTgt spid="49"/>
                                        </p:tgtEl>
                                      </p:cBhvr>
                                    </p:animEffect>
                                  </p:childTnLst>
                                </p:cTn>
                              </p:par>
                            </p:childTnLst>
                          </p:cTn>
                        </p:par>
                        <p:par>
                          <p:cTn id="182" fill="hold">
                            <p:stCondLst>
                              <p:cond delay="14000"/>
                            </p:stCondLst>
                            <p:childTnLst>
                              <p:par>
                                <p:cTn id="183" presetID="53" presetClass="entr" presetSubtype="16" fill="hold" grpId="0" nodeType="afterEffect">
                                  <p:stCondLst>
                                    <p:cond delay="0"/>
                                  </p:stCondLst>
                                  <p:childTnLst>
                                    <p:set>
                                      <p:cBhvr>
                                        <p:cTn id="184" dur="1" fill="hold">
                                          <p:stCondLst>
                                            <p:cond delay="0"/>
                                          </p:stCondLst>
                                        </p:cTn>
                                        <p:tgtEl>
                                          <p:spTgt spid="50"/>
                                        </p:tgtEl>
                                        <p:attrNameLst>
                                          <p:attrName>style.visibility</p:attrName>
                                        </p:attrNameLst>
                                      </p:cBhvr>
                                      <p:to>
                                        <p:strVal val="visible"/>
                                      </p:to>
                                    </p:set>
                                    <p:anim calcmode="lin" valueType="num">
                                      <p:cBhvr>
                                        <p:cTn id="185" dur="500" fill="hold"/>
                                        <p:tgtEl>
                                          <p:spTgt spid="50"/>
                                        </p:tgtEl>
                                        <p:attrNameLst>
                                          <p:attrName>ppt_w</p:attrName>
                                        </p:attrNameLst>
                                      </p:cBhvr>
                                      <p:tavLst>
                                        <p:tav tm="0">
                                          <p:val>
                                            <p:fltVal val="0"/>
                                          </p:val>
                                        </p:tav>
                                        <p:tav tm="100000">
                                          <p:val>
                                            <p:strVal val="#ppt_w"/>
                                          </p:val>
                                        </p:tav>
                                      </p:tavLst>
                                    </p:anim>
                                    <p:anim calcmode="lin" valueType="num">
                                      <p:cBhvr>
                                        <p:cTn id="186" dur="500" fill="hold"/>
                                        <p:tgtEl>
                                          <p:spTgt spid="50"/>
                                        </p:tgtEl>
                                        <p:attrNameLst>
                                          <p:attrName>ppt_h</p:attrName>
                                        </p:attrNameLst>
                                      </p:cBhvr>
                                      <p:tavLst>
                                        <p:tav tm="0">
                                          <p:val>
                                            <p:fltVal val="0"/>
                                          </p:val>
                                        </p:tav>
                                        <p:tav tm="100000">
                                          <p:val>
                                            <p:strVal val="#ppt_h"/>
                                          </p:val>
                                        </p:tav>
                                      </p:tavLst>
                                    </p:anim>
                                    <p:animEffect transition="in" filter="fade">
                                      <p:cBhvr>
                                        <p:cTn id="187" dur="500"/>
                                        <p:tgtEl>
                                          <p:spTgt spid="50"/>
                                        </p:tgtEl>
                                      </p:cBhvr>
                                    </p:animEffect>
                                  </p:childTnLst>
                                </p:cTn>
                              </p:par>
                            </p:childTnLst>
                          </p:cTn>
                        </p:par>
                        <p:par>
                          <p:cTn id="188" fill="hold">
                            <p:stCondLst>
                              <p:cond delay="14500"/>
                            </p:stCondLst>
                            <p:childTnLst>
                              <p:par>
                                <p:cTn id="189" presetID="53" presetClass="entr" presetSubtype="16" fill="hold" grpId="0" nodeType="afterEffect">
                                  <p:stCondLst>
                                    <p:cond delay="0"/>
                                  </p:stCondLst>
                                  <p:childTnLst>
                                    <p:set>
                                      <p:cBhvr>
                                        <p:cTn id="190" dur="1" fill="hold">
                                          <p:stCondLst>
                                            <p:cond delay="0"/>
                                          </p:stCondLst>
                                        </p:cTn>
                                        <p:tgtEl>
                                          <p:spTgt spid="45"/>
                                        </p:tgtEl>
                                        <p:attrNameLst>
                                          <p:attrName>style.visibility</p:attrName>
                                        </p:attrNameLst>
                                      </p:cBhvr>
                                      <p:to>
                                        <p:strVal val="visible"/>
                                      </p:to>
                                    </p:set>
                                    <p:anim calcmode="lin" valueType="num">
                                      <p:cBhvr>
                                        <p:cTn id="191" dur="500" fill="hold"/>
                                        <p:tgtEl>
                                          <p:spTgt spid="45"/>
                                        </p:tgtEl>
                                        <p:attrNameLst>
                                          <p:attrName>ppt_w</p:attrName>
                                        </p:attrNameLst>
                                      </p:cBhvr>
                                      <p:tavLst>
                                        <p:tav tm="0">
                                          <p:val>
                                            <p:fltVal val="0"/>
                                          </p:val>
                                        </p:tav>
                                        <p:tav tm="100000">
                                          <p:val>
                                            <p:strVal val="#ppt_w"/>
                                          </p:val>
                                        </p:tav>
                                      </p:tavLst>
                                    </p:anim>
                                    <p:anim calcmode="lin" valueType="num">
                                      <p:cBhvr>
                                        <p:cTn id="192" dur="500" fill="hold"/>
                                        <p:tgtEl>
                                          <p:spTgt spid="45"/>
                                        </p:tgtEl>
                                        <p:attrNameLst>
                                          <p:attrName>ppt_h</p:attrName>
                                        </p:attrNameLst>
                                      </p:cBhvr>
                                      <p:tavLst>
                                        <p:tav tm="0">
                                          <p:val>
                                            <p:fltVal val="0"/>
                                          </p:val>
                                        </p:tav>
                                        <p:tav tm="100000">
                                          <p:val>
                                            <p:strVal val="#ppt_h"/>
                                          </p:val>
                                        </p:tav>
                                      </p:tavLst>
                                    </p:anim>
                                    <p:animEffect transition="in" filter="fade">
                                      <p:cBhvr>
                                        <p:cTn id="193" dur="500"/>
                                        <p:tgtEl>
                                          <p:spTgt spid="45"/>
                                        </p:tgtEl>
                                      </p:cBhvr>
                                    </p:animEffect>
                                  </p:childTnLst>
                                </p:cTn>
                              </p:par>
                              <p:par>
                                <p:cTn id="194" presetID="42" presetClass="entr" presetSubtype="0" fill="hold" grpId="0" nodeType="withEffect">
                                  <p:stCondLst>
                                    <p:cond delay="0"/>
                                  </p:stCondLst>
                                  <p:childTnLst>
                                    <p:set>
                                      <p:cBhvr>
                                        <p:cTn id="195" dur="1" fill="hold">
                                          <p:stCondLst>
                                            <p:cond delay="0"/>
                                          </p:stCondLst>
                                        </p:cTn>
                                        <p:tgtEl>
                                          <p:spTgt spid="51"/>
                                        </p:tgtEl>
                                        <p:attrNameLst>
                                          <p:attrName>style.visibility</p:attrName>
                                        </p:attrNameLst>
                                      </p:cBhvr>
                                      <p:to>
                                        <p:strVal val="visible"/>
                                      </p:to>
                                    </p:set>
                                    <p:animEffect transition="in" filter="fade">
                                      <p:cBhvr>
                                        <p:cTn id="196" dur="500"/>
                                        <p:tgtEl>
                                          <p:spTgt spid="51"/>
                                        </p:tgtEl>
                                      </p:cBhvr>
                                    </p:animEffect>
                                    <p:anim calcmode="lin" valueType="num">
                                      <p:cBhvr>
                                        <p:cTn id="197" dur="500" fill="hold"/>
                                        <p:tgtEl>
                                          <p:spTgt spid="51"/>
                                        </p:tgtEl>
                                        <p:attrNameLst>
                                          <p:attrName>ppt_x</p:attrName>
                                        </p:attrNameLst>
                                      </p:cBhvr>
                                      <p:tavLst>
                                        <p:tav tm="0">
                                          <p:val>
                                            <p:strVal val="#ppt_x"/>
                                          </p:val>
                                        </p:tav>
                                        <p:tav tm="100000">
                                          <p:val>
                                            <p:strVal val="#ppt_x"/>
                                          </p:val>
                                        </p:tav>
                                      </p:tavLst>
                                    </p:anim>
                                    <p:anim calcmode="lin" valueType="num">
                                      <p:cBhvr>
                                        <p:cTn id="198" dur="500" fill="hold"/>
                                        <p:tgtEl>
                                          <p:spTgt spid="51"/>
                                        </p:tgtEl>
                                        <p:attrNameLst>
                                          <p:attrName>ppt_y</p:attrName>
                                        </p:attrNameLst>
                                      </p:cBhvr>
                                      <p:tavLst>
                                        <p:tav tm="0">
                                          <p:val>
                                            <p:strVal val="#ppt_y+.1"/>
                                          </p:val>
                                        </p:tav>
                                        <p:tav tm="100000">
                                          <p:val>
                                            <p:strVal val="#ppt_y"/>
                                          </p:val>
                                        </p:tav>
                                      </p:tavLst>
                                    </p:anim>
                                  </p:childTnLst>
                                </p:cTn>
                              </p:par>
                            </p:childTnLst>
                          </p:cTn>
                        </p:par>
                        <p:par>
                          <p:cTn id="199" fill="hold">
                            <p:stCondLst>
                              <p:cond delay="15000"/>
                            </p:stCondLst>
                            <p:childTnLst>
                              <p:par>
                                <p:cTn id="200" presetID="22" presetClass="entr" presetSubtype="8" fill="hold" nodeType="afterEffect">
                                  <p:stCondLst>
                                    <p:cond delay="0"/>
                                  </p:stCondLst>
                                  <p:childTnLst>
                                    <p:set>
                                      <p:cBhvr>
                                        <p:cTn id="201" dur="1" fill="hold">
                                          <p:stCondLst>
                                            <p:cond delay="0"/>
                                          </p:stCondLst>
                                        </p:cTn>
                                        <p:tgtEl>
                                          <p:spTgt spid="54"/>
                                        </p:tgtEl>
                                        <p:attrNameLst>
                                          <p:attrName>style.visibility</p:attrName>
                                        </p:attrNameLst>
                                      </p:cBhvr>
                                      <p:to>
                                        <p:strVal val="visible"/>
                                      </p:to>
                                    </p:set>
                                    <p:animEffect transition="in" filter="wipe(left)">
                                      <p:cBhvr>
                                        <p:cTn id="202" dur="500"/>
                                        <p:tgtEl>
                                          <p:spTgt spid="54"/>
                                        </p:tgtEl>
                                      </p:cBhvr>
                                    </p:animEffect>
                                  </p:childTnLst>
                                </p:cTn>
                              </p:par>
                            </p:childTnLst>
                          </p:cTn>
                        </p:par>
                        <p:par>
                          <p:cTn id="203" fill="hold">
                            <p:stCondLst>
                              <p:cond delay="15500"/>
                            </p:stCondLst>
                            <p:childTnLst>
                              <p:par>
                                <p:cTn id="204" presetID="53" presetClass="entr" presetSubtype="16" fill="hold" grpId="0" nodeType="afterEffect">
                                  <p:stCondLst>
                                    <p:cond delay="0"/>
                                  </p:stCondLst>
                                  <p:childTnLst>
                                    <p:set>
                                      <p:cBhvr>
                                        <p:cTn id="205" dur="1" fill="hold">
                                          <p:stCondLst>
                                            <p:cond delay="0"/>
                                          </p:stCondLst>
                                        </p:cTn>
                                        <p:tgtEl>
                                          <p:spTgt spid="55"/>
                                        </p:tgtEl>
                                        <p:attrNameLst>
                                          <p:attrName>style.visibility</p:attrName>
                                        </p:attrNameLst>
                                      </p:cBhvr>
                                      <p:to>
                                        <p:strVal val="visible"/>
                                      </p:to>
                                    </p:set>
                                    <p:anim calcmode="lin" valueType="num">
                                      <p:cBhvr>
                                        <p:cTn id="206" dur="500" fill="hold"/>
                                        <p:tgtEl>
                                          <p:spTgt spid="55"/>
                                        </p:tgtEl>
                                        <p:attrNameLst>
                                          <p:attrName>ppt_w</p:attrName>
                                        </p:attrNameLst>
                                      </p:cBhvr>
                                      <p:tavLst>
                                        <p:tav tm="0">
                                          <p:val>
                                            <p:fltVal val="0"/>
                                          </p:val>
                                        </p:tav>
                                        <p:tav tm="100000">
                                          <p:val>
                                            <p:strVal val="#ppt_w"/>
                                          </p:val>
                                        </p:tav>
                                      </p:tavLst>
                                    </p:anim>
                                    <p:anim calcmode="lin" valueType="num">
                                      <p:cBhvr>
                                        <p:cTn id="207" dur="500" fill="hold"/>
                                        <p:tgtEl>
                                          <p:spTgt spid="55"/>
                                        </p:tgtEl>
                                        <p:attrNameLst>
                                          <p:attrName>ppt_h</p:attrName>
                                        </p:attrNameLst>
                                      </p:cBhvr>
                                      <p:tavLst>
                                        <p:tav tm="0">
                                          <p:val>
                                            <p:fltVal val="0"/>
                                          </p:val>
                                        </p:tav>
                                        <p:tav tm="100000">
                                          <p:val>
                                            <p:strVal val="#ppt_h"/>
                                          </p:val>
                                        </p:tav>
                                      </p:tavLst>
                                    </p:anim>
                                    <p:animEffect transition="in" filter="fade">
                                      <p:cBhvr>
                                        <p:cTn id="208" dur="500"/>
                                        <p:tgtEl>
                                          <p:spTgt spid="55"/>
                                        </p:tgtEl>
                                      </p:cBhvr>
                                    </p:animEffect>
                                  </p:childTnLst>
                                </p:cTn>
                              </p:par>
                            </p:childTnLst>
                          </p:cTn>
                        </p:par>
                        <p:par>
                          <p:cTn id="209" fill="hold">
                            <p:stCondLst>
                              <p:cond delay="16000"/>
                            </p:stCondLst>
                            <p:childTnLst>
                              <p:par>
                                <p:cTn id="210" presetID="53" presetClass="entr" presetSubtype="16" fill="hold" grpId="0" nodeType="afterEffect">
                                  <p:stCondLst>
                                    <p:cond delay="0"/>
                                  </p:stCondLst>
                                  <p:childTnLst>
                                    <p:set>
                                      <p:cBhvr>
                                        <p:cTn id="211" dur="1" fill="hold">
                                          <p:stCondLst>
                                            <p:cond delay="0"/>
                                          </p:stCondLst>
                                        </p:cTn>
                                        <p:tgtEl>
                                          <p:spTgt spid="56"/>
                                        </p:tgtEl>
                                        <p:attrNameLst>
                                          <p:attrName>style.visibility</p:attrName>
                                        </p:attrNameLst>
                                      </p:cBhvr>
                                      <p:to>
                                        <p:strVal val="visible"/>
                                      </p:to>
                                    </p:set>
                                    <p:anim calcmode="lin" valueType="num">
                                      <p:cBhvr>
                                        <p:cTn id="212" dur="500" fill="hold"/>
                                        <p:tgtEl>
                                          <p:spTgt spid="56"/>
                                        </p:tgtEl>
                                        <p:attrNameLst>
                                          <p:attrName>ppt_w</p:attrName>
                                        </p:attrNameLst>
                                      </p:cBhvr>
                                      <p:tavLst>
                                        <p:tav tm="0">
                                          <p:val>
                                            <p:fltVal val="0"/>
                                          </p:val>
                                        </p:tav>
                                        <p:tav tm="100000">
                                          <p:val>
                                            <p:strVal val="#ppt_w"/>
                                          </p:val>
                                        </p:tav>
                                      </p:tavLst>
                                    </p:anim>
                                    <p:anim calcmode="lin" valueType="num">
                                      <p:cBhvr>
                                        <p:cTn id="213" dur="500" fill="hold"/>
                                        <p:tgtEl>
                                          <p:spTgt spid="56"/>
                                        </p:tgtEl>
                                        <p:attrNameLst>
                                          <p:attrName>ppt_h</p:attrName>
                                        </p:attrNameLst>
                                      </p:cBhvr>
                                      <p:tavLst>
                                        <p:tav tm="0">
                                          <p:val>
                                            <p:fltVal val="0"/>
                                          </p:val>
                                        </p:tav>
                                        <p:tav tm="100000">
                                          <p:val>
                                            <p:strVal val="#ppt_h"/>
                                          </p:val>
                                        </p:tav>
                                      </p:tavLst>
                                    </p:anim>
                                    <p:animEffect transition="in" filter="fade">
                                      <p:cBhvr>
                                        <p:cTn id="214" dur="500"/>
                                        <p:tgtEl>
                                          <p:spTgt spid="56"/>
                                        </p:tgtEl>
                                      </p:cBhvr>
                                    </p:animEffect>
                                  </p:childTnLst>
                                </p:cTn>
                              </p:par>
                            </p:childTnLst>
                          </p:cTn>
                        </p:par>
                        <p:par>
                          <p:cTn id="215" fill="hold">
                            <p:stCondLst>
                              <p:cond delay="16500"/>
                            </p:stCondLst>
                            <p:childTnLst>
                              <p:par>
                                <p:cTn id="216" presetID="53" presetClass="entr" presetSubtype="16" fill="hold" grpId="0" nodeType="afterEffect">
                                  <p:stCondLst>
                                    <p:cond delay="0"/>
                                  </p:stCondLst>
                                  <p:childTnLst>
                                    <p:set>
                                      <p:cBhvr>
                                        <p:cTn id="217" dur="1" fill="hold">
                                          <p:stCondLst>
                                            <p:cond delay="0"/>
                                          </p:stCondLst>
                                        </p:cTn>
                                        <p:tgtEl>
                                          <p:spTgt spid="57"/>
                                        </p:tgtEl>
                                        <p:attrNameLst>
                                          <p:attrName>style.visibility</p:attrName>
                                        </p:attrNameLst>
                                      </p:cBhvr>
                                      <p:to>
                                        <p:strVal val="visible"/>
                                      </p:to>
                                    </p:set>
                                    <p:anim calcmode="lin" valueType="num">
                                      <p:cBhvr>
                                        <p:cTn id="218" dur="500" fill="hold"/>
                                        <p:tgtEl>
                                          <p:spTgt spid="57"/>
                                        </p:tgtEl>
                                        <p:attrNameLst>
                                          <p:attrName>ppt_w</p:attrName>
                                        </p:attrNameLst>
                                      </p:cBhvr>
                                      <p:tavLst>
                                        <p:tav tm="0">
                                          <p:val>
                                            <p:fltVal val="0"/>
                                          </p:val>
                                        </p:tav>
                                        <p:tav tm="100000">
                                          <p:val>
                                            <p:strVal val="#ppt_w"/>
                                          </p:val>
                                        </p:tav>
                                      </p:tavLst>
                                    </p:anim>
                                    <p:anim calcmode="lin" valueType="num">
                                      <p:cBhvr>
                                        <p:cTn id="219" dur="500" fill="hold"/>
                                        <p:tgtEl>
                                          <p:spTgt spid="57"/>
                                        </p:tgtEl>
                                        <p:attrNameLst>
                                          <p:attrName>ppt_h</p:attrName>
                                        </p:attrNameLst>
                                      </p:cBhvr>
                                      <p:tavLst>
                                        <p:tav tm="0">
                                          <p:val>
                                            <p:fltVal val="0"/>
                                          </p:val>
                                        </p:tav>
                                        <p:tav tm="100000">
                                          <p:val>
                                            <p:strVal val="#ppt_h"/>
                                          </p:val>
                                        </p:tav>
                                      </p:tavLst>
                                    </p:anim>
                                    <p:animEffect transition="in" filter="fade">
                                      <p:cBhvr>
                                        <p:cTn id="220" dur="500"/>
                                        <p:tgtEl>
                                          <p:spTgt spid="57"/>
                                        </p:tgtEl>
                                      </p:cBhvr>
                                    </p:animEffect>
                                  </p:childTnLst>
                                </p:cTn>
                              </p:par>
                            </p:childTnLst>
                          </p:cTn>
                        </p:par>
                        <p:par>
                          <p:cTn id="221" fill="hold">
                            <p:stCondLst>
                              <p:cond delay="17000"/>
                            </p:stCondLst>
                            <p:childTnLst>
                              <p:par>
                                <p:cTn id="222" presetID="22" presetClass="entr" presetSubtype="1" fill="hold" nodeType="afterEffect">
                                  <p:stCondLst>
                                    <p:cond delay="0"/>
                                  </p:stCondLst>
                                  <p:childTnLst>
                                    <p:set>
                                      <p:cBhvr>
                                        <p:cTn id="223" dur="1" fill="hold">
                                          <p:stCondLst>
                                            <p:cond delay="0"/>
                                          </p:stCondLst>
                                        </p:cTn>
                                        <p:tgtEl>
                                          <p:spTgt spid="58"/>
                                        </p:tgtEl>
                                        <p:attrNameLst>
                                          <p:attrName>style.visibility</p:attrName>
                                        </p:attrNameLst>
                                      </p:cBhvr>
                                      <p:to>
                                        <p:strVal val="visible"/>
                                      </p:to>
                                    </p:set>
                                    <p:animEffect transition="in" filter="wipe(up)">
                                      <p:cBhvr>
                                        <p:cTn id="224" dur="500"/>
                                        <p:tgtEl>
                                          <p:spTgt spid="58"/>
                                        </p:tgtEl>
                                      </p:cBhvr>
                                    </p:animEffect>
                                  </p:childTnLst>
                                </p:cTn>
                              </p:par>
                            </p:childTnLst>
                          </p:cTn>
                        </p:par>
                        <p:par>
                          <p:cTn id="225" fill="hold">
                            <p:stCondLst>
                              <p:cond delay="17500"/>
                            </p:stCondLst>
                            <p:childTnLst>
                              <p:par>
                                <p:cTn id="226" presetID="53" presetClass="entr" presetSubtype="16" fill="hold" grpId="0" nodeType="afterEffect">
                                  <p:stCondLst>
                                    <p:cond delay="0"/>
                                  </p:stCondLst>
                                  <p:childTnLst>
                                    <p:set>
                                      <p:cBhvr>
                                        <p:cTn id="227" dur="1" fill="hold">
                                          <p:stCondLst>
                                            <p:cond delay="0"/>
                                          </p:stCondLst>
                                        </p:cTn>
                                        <p:tgtEl>
                                          <p:spTgt spid="59"/>
                                        </p:tgtEl>
                                        <p:attrNameLst>
                                          <p:attrName>style.visibility</p:attrName>
                                        </p:attrNameLst>
                                      </p:cBhvr>
                                      <p:to>
                                        <p:strVal val="visible"/>
                                      </p:to>
                                    </p:set>
                                    <p:anim calcmode="lin" valueType="num">
                                      <p:cBhvr>
                                        <p:cTn id="228" dur="500" fill="hold"/>
                                        <p:tgtEl>
                                          <p:spTgt spid="59"/>
                                        </p:tgtEl>
                                        <p:attrNameLst>
                                          <p:attrName>ppt_w</p:attrName>
                                        </p:attrNameLst>
                                      </p:cBhvr>
                                      <p:tavLst>
                                        <p:tav tm="0">
                                          <p:val>
                                            <p:fltVal val="0"/>
                                          </p:val>
                                        </p:tav>
                                        <p:tav tm="100000">
                                          <p:val>
                                            <p:strVal val="#ppt_w"/>
                                          </p:val>
                                        </p:tav>
                                      </p:tavLst>
                                    </p:anim>
                                    <p:anim calcmode="lin" valueType="num">
                                      <p:cBhvr>
                                        <p:cTn id="229" dur="500" fill="hold"/>
                                        <p:tgtEl>
                                          <p:spTgt spid="59"/>
                                        </p:tgtEl>
                                        <p:attrNameLst>
                                          <p:attrName>ppt_h</p:attrName>
                                        </p:attrNameLst>
                                      </p:cBhvr>
                                      <p:tavLst>
                                        <p:tav tm="0">
                                          <p:val>
                                            <p:fltVal val="0"/>
                                          </p:val>
                                        </p:tav>
                                        <p:tav tm="100000">
                                          <p:val>
                                            <p:strVal val="#ppt_h"/>
                                          </p:val>
                                        </p:tav>
                                      </p:tavLst>
                                    </p:anim>
                                    <p:animEffect transition="in" filter="fade">
                                      <p:cBhvr>
                                        <p:cTn id="230" dur="500"/>
                                        <p:tgtEl>
                                          <p:spTgt spid="59"/>
                                        </p:tgtEl>
                                      </p:cBhvr>
                                    </p:animEffect>
                                  </p:childTnLst>
                                </p:cTn>
                              </p:par>
                            </p:childTnLst>
                          </p:cTn>
                        </p:par>
                        <p:par>
                          <p:cTn id="231" fill="hold">
                            <p:stCondLst>
                              <p:cond delay="18000"/>
                            </p:stCondLst>
                            <p:childTnLst>
                              <p:par>
                                <p:cTn id="232" presetID="53" presetClass="entr" presetSubtype="16" fill="hold" grpId="0" nodeType="afterEffect">
                                  <p:stCondLst>
                                    <p:cond delay="0"/>
                                  </p:stCondLst>
                                  <p:childTnLst>
                                    <p:set>
                                      <p:cBhvr>
                                        <p:cTn id="233" dur="1" fill="hold">
                                          <p:stCondLst>
                                            <p:cond delay="0"/>
                                          </p:stCondLst>
                                        </p:cTn>
                                        <p:tgtEl>
                                          <p:spTgt spid="53"/>
                                        </p:tgtEl>
                                        <p:attrNameLst>
                                          <p:attrName>style.visibility</p:attrName>
                                        </p:attrNameLst>
                                      </p:cBhvr>
                                      <p:to>
                                        <p:strVal val="visible"/>
                                      </p:to>
                                    </p:set>
                                    <p:anim calcmode="lin" valueType="num">
                                      <p:cBhvr>
                                        <p:cTn id="234" dur="500" fill="hold"/>
                                        <p:tgtEl>
                                          <p:spTgt spid="53"/>
                                        </p:tgtEl>
                                        <p:attrNameLst>
                                          <p:attrName>ppt_w</p:attrName>
                                        </p:attrNameLst>
                                      </p:cBhvr>
                                      <p:tavLst>
                                        <p:tav tm="0">
                                          <p:val>
                                            <p:fltVal val="0"/>
                                          </p:val>
                                        </p:tav>
                                        <p:tav tm="100000">
                                          <p:val>
                                            <p:strVal val="#ppt_w"/>
                                          </p:val>
                                        </p:tav>
                                      </p:tavLst>
                                    </p:anim>
                                    <p:anim calcmode="lin" valueType="num">
                                      <p:cBhvr>
                                        <p:cTn id="235" dur="500" fill="hold"/>
                                        <p:tgtEl>
                                          <p:spTgt spid="53"/>
                                        </p:tgtEl>
                                        <p:attrNameLst>
                                          <p:attrName>ppt_h</p:attrName>
                                        </p:attrNameLst>
                                      </p:cBhvr>
                                      <p:tavLst>
                                        <p:tav tm="0">
                                          <p:val>
                                            <p:fltVal val="0"/>
                                          </p:val>
                                        </p:tav>
                                        <p:tav tm="100000">
                                          <p:val>
                                            <p:strVal val="#ppt_h"/>
                                          </p:val>
                                        </p:tav>
                                      </p:tavLst>
                                    </p:anim>
                                    <p:animEffect transition="in" filter="fade">
                                      <p:cBhvr>
                                        <p:cTn id="236" dur="500"/>
                                        <p:tgtEl>
                                          <p:spTgt spid="53"/>
                                        </p:tgtEl>
                                      </p:cBhvr>
                                    </p:animEffect>
                                  </p:childTnLst>
                                </p:cTn>
                              </p:par>
                              <p:par>
                                <p:cTn id="237" presetID="47" presetClass="entr" presetSubtype="0" fill="hold" grpId="0" nodeType="withEffect">
                                  <p:stCondLst>
                                    <p:cond delay="0"/>
                                  </p:stCondLst>
                                  <p:childTnLst>
                                    <p:set>
                                      <p:cBhvr>
                                        <p:cTn id="238" dur="1" fill="hold">
                                          <p:stCondLst>
                                            <p:cond delay="0"/>
                                          </p:stCondLst>
                                        </p:cTn>
                                        <p:tgtEl>
                                          <p:spTgt spid="60"/>
                                        </p:tgtEl>
                                        <p:attrNameLst>
                                          <p:attrName>style.visibility</p:attrName>
                                        </p:attrNameLst>
                                      </p:cBhvr>
                                      <p:to>
                                        <p:strVal val="visible"/>
                                      </p:to>
                                    </p:set>
                                    <p:animEffect transition="in" filter="fade">
                                      <p:cBhvr>
                                        <p:cTn id="239" dur="1000"/>
                                        <p:tgtEl>
                                          <p:spTgt spid="60"/>
                                        </p:tgtEl>
                                      </p:cBhvr>
                                    </p:animEffect>
                                    <p:anim calcmode="lin" valueType="num">
                                      <p:cBhvr>
                                        <p:cTn id="240" dur="1000" fill="hold"/>
                                        <p:tgtEl>
                                          <p:spTgt spid="60"/>
                                        </p:tgtEl>
                                        <p:attrNameLst>
                                          <p:attrName>ppt_x</p:attrName>
                                        </p:attrNameLst>
                                      </p:cBhvr>
                                      <p:tavLst>
                                        <p:tav tm="0">
                                          <p:val>
                                            <p:strVal val="#ppt_x"/>
                                          </p:val>
                                        </p:tav>
                                        <p:tav tm="100000">
                                          <p:val>
                                            <p:strVal val="#ppt_x"/>
                                          </p:val>
                                        </p:tav>
                                      </p:tavLst>
                                    </p:anim>
                                    <p:anim calcmode="lin" valueType="num">
                                      <p:cBhvr>
                                        <p:cTn id="241" dur="1000" fill="hold"/>
                                        <p:tgtEl>
                                          <p:spTgt spid="60"/>
                                        </p:tgtEl>
                                        <p:attrNameLst>
                                          <p:attrName>ppt_y</p:attrName>
                                        </p:attrNameLst>
                                      </p:cBhvr>
                                      <p:tavLst>
                                        <p:tav tm="0">
                                          <p:val>
                                            <p:strVal val="#ppt_y-.1"/>
                                          </p:val>
                                        </p:tav>
                                        <p:tav tm="100000">
                                          <p:val>
                                            <p:strVal val="#ppt_y"/>
                                          </p:val>
                                        </p:tav>
                                      </p:tavLst>
                                    </p:anim>
                                  </p:childTnLst>
                                </p:cTn>
                              </p:par>
                            </p:childTnLst>
                          </p:cTn>
                        </p:par>
                        <p:par>
                          <p:cTn id="242" fill="hold">
                            <p:stCondLst>
                              <p:cond delay="19000"/>
                            </p:stCondLst>
                            <p:childTnLst>
                              <p:par>
                                <p:cTn id="243" presetID="22" presetClass="entr" presetSubtype="8" fill="hold" nodeType="afterEffect">
                                  <p:stCondLst>
                                    <p:cond delay="0"/>
                                  </p:stCondLst>
                                  <p:childTnLst>
                                    <p:set>
                                      <p:cBhvr>
                                        <p:cTn id="244" dur="1" fill="hold">
                                          <p:stCondLst>
                                            <p:cond delay="0"/>
                                          </p:stCondLst>
                                        </p:cTn>
                                        <p:tgtEl>
                                          <p:spTgt spid="67"/>
                                        </p:tgtEl>
                                        <p:attrNameLst>
                                          <p:attrName>style.visibility</p:attrName>
                                        </p:attrNameLst>
                                      </p:cBhvr>
                                      <p:to>
                                        <p:strVal val="visible"/>
                                      </p:to>
                                    </p:set>
                                    <p:animEffect transition="in" filter="wipe(left)">
                                      <p:cBhvr>
                                        <p:cTn id="245" dur="500"/>
                                        <p:tgtEl>
                                          <p:spTgt spid="67"/>
                                        </p:tgtEl>
                                      </p:cBhvr>
                                    </p:animEffect>
                                  </p:childTnLst>
                                </p:cTn>
                              </p:par>
                            </p:childTnLst>
                          </p:cTn>
                        </p:par>
                        <p:par>
                          <p:cTn id="246" fill="hold">
                            <p:stCondLst>
                              <p:cond delay="19500"/>
                            </p:stCondLst>
                            <p:childTnLst>
                              <p:par>
                                <p:cTn id="247" presetID="22" presetClass="entr" presetSubtype="8" fill="hold" nodeType="afterEffect">
                                  <p:stCondLst>
                                    <p:cond delay="0"/>
                                  </p:stCondLst>
                                  <p:childTnLst>
                                    <p:set>
                                      <p:cBhvr>
                                        <p:cTn id="248" dur="1" fill="hold">
                                          <p:stCondLst>
                                            <p:cond delay="0"/>
                                          </p:stCondLst>
                                        </p:cTn>
                                        <p:tgtEl>
                                          <p:spTgt spid="63"/>
                                        </p:tgtEl>
                                        <p:attrNameLst>
                                          <p:attrName>style.visibility</p:attrName>
                                        </p:attrNameLst>
                                      </p:cBhvr>
                                      <p:to>
                                        <p:strVal val="visible"/>
                                      </p:to>
                                    </p:set>
                                    <p:animEffect transition="in" filter="wipe(left)">
                                      <p:cBhvr>
                                        <p:cTn id="249" dur="500"/>
                                        <p:tgtEl>
                                          <p:spTgt spid="63"/>
                                        </p:tgtEl>
                                      </p:cBhvr>
                                    </p:animEffect>
                                  </p:childTnLst>
                                </p:cTn>
                              </p:par>
                            </p:childTnLst>
                          </p:cTn>
                        </p:par>
                        <p:par>
                          <p:cTn id="250" fill="hold">
                            <p:stCondLst>
                              <p:cond delay="20000"/>
                            </p:stCondLst>
                            <p:childTnLst>
                              <p:par>
                                <p:cTn id="251" presetID="53" presetClass="entr" presetSubtype="16" fill="hold" grpId="0" nodeType="afterEffect">
                                  <p:stCondLst>
                                    <p:cond delay="0"/>
                                  </p:stCondLst>
                                  <p:childTnLst>
                                    <p:set>
                                      <p:cBhvr>
                                        <p:cTn id="252" dur="1" fill="hold">
                                          <p:stCondLst>
                                            <p:cond delay="0"/>
                                          </p:stCondLst>
                                        </p:cTn>
                                        <p:tgtEl>
                                          <p:spTgt spid="71"/>
                                        </p:tgtEl>
                                        <p:attrNameLst>
                                          <p:attrName>style.visibility</p:attrName>
                                        </p:attrNameLst>
                                      </p:cBhvr>
                                      <p:to>
                                        <p:strVal val="visible"/>
                                      </p:to>
                                    </p:set>
                                    <p:anim calcmode="lin" valueType="num">
                                      <p:cBhvr>
                                        <p:cTn id="253" dur="500" fill="hold"/>
                                        <p:tgtEl>
                                          <p:spTgt spid="71"/>
                                        </p:tgtEl>
                                        <p:attrNameLst>
                                          <p:attrName>ppt_w</p:attrName>
                                        </p:attrNameLst>
                                      </p:cBhvr>
                                      <p:tavLst>
                                        <p:tav tm="0">
                                          <p:val>
                                            <p:fltVal val="0"/>
                                          </p:val>
                                        </p:tav>
                                        <p:tav tm="100000">
                                          <p:val>
                                            <p:strVal val="#ppt_w"/>
                                          </p:val>
                                        </p:tav>
                                      </p:tavLst>
                                    </p:anim>
                                    <p:anim calcmode="lin" valueType="num">
                                      <p:cBhvr>
                                        <p:cTn id="254" dur="500" fill="hold"/>
                                        <p:tgtEl>
                                          <p:spTgt spid="71"/>
                                        </p:tgtEl>
                                        <p:attrNameLst>
                                          <p:attrName>ppt_h</p:attrName>
                                        </p:attrNameLst>
                                      </p:cBhvr>
                                      <p:tavLst>
                                        <p:tav tm="0">
                                          <p:val>
                                            <p:fltVal val="0"/>
                                          </p:val>
                                        </p:tav>
                                        <p:tav tm="100000">
                                          <p:val>
                                            <p:strVal val="#ppt_h"/>
                                          </p:val>
                                        </p:tav>
                                      </p:tavLst>
                                    </p:anim>
                                    <p:animEffect transition="in" filter="fade">
                                      <p:cBhvr>
                                        <p:cTn id="255" dur="500"/>
                                        <p:tgtEl>
                                          <p:spTgt spid="71"/>
                                        </p:tgtEl>
                                      </p:cBhvr>
                                    </p:animEffect>
                                  </p:childTnLst>
                                </p:cTn>
                              </p:par>
                            </p:childTnLst>
                          </p:cTn>
                        </p:par>
                        <p:par>
                          <p:cTn id="256" fill="hold">
                            <p:stCondLst>
                              <p:cond delay="20500"/>
                            </p:stCondLst>
                            <p:childTnLst>
                              <p:par>
                                <p:cTn id="257" presetID="53" presetClass="entr" presetSubtype="16" fill="hold" grpId="0" nodeType="afterEffect">
                                  <p:stCondLst>
                                    <p:cond delay="0"/>
                                  </p:stCondLst>
                                  <p:childTnLst>
                                    <p:set>
                                      <p:cBhvr>
                                        <p:cTn id="258" dur="1" fill="hold">
                                          <p:stCondLst>
                                            <p:cond delay="0"/>
                                          </p:stCondLst>
                                        </p:cTn>
                                        <p:tgtEl>
                                          <p:spTgt spid="72"/>
                                        </p:tgtEl>
                                        <p:attrNameLst>
                                          <p:attrName>style.visibility</p:attrName>
                                        </p:attrNameLst>
                                      </p:cBhvr>
                                      <p:to>
                                        <p:strVal val="visible"/>
                                      </p:to>
                                    </p:set>
                                    <p:anim calcmode="lin" valueType="num">
                                      <p:cBhvr>
                                        <p:cTn id="259" dur="500" fill="hold"/>
                                        <p:tgtEl>
                                          <p:spTgt spid="72"/>
                                        </p:tgtEl>
                                        <p:attrNameLst>
                                          <p:attrName>ppt_w</p:attrName>
                                        </p:attrNameLst>
                                      </p:cBhvr>
                                      <p:tavLst>
                                        <p:tav tm="0">
                                          <p:val>
                                            <p:fltVal val="0"/>
                                          </p:val>
                                        </p:tav>
                                        <p:tav tm="100000">
                                          <p:val>
                                            <p:strVal val="#ppt_w"/>
                                          </p:val>
                                        </p:tav>
                                      </p:tavLst>
                                    </p:anim>
                                    <p:anim calcmode="lin" valueType="num">
                                      <p:cBhvr>
                                        <p:cTn id="260" dur="500" fill="hold"/>
                                        <p:tgtEl>
                                          <p:spTgt spid="72"/>
                                        </p:tgtEl>
                                        <p:attrNameLst>
                                          <p:attrName>ppt_h</p:attrName>
                                        </p:attrNameLst>
                                      </p:cBhvr>
                                      <p:tavLst>
                                        <p:tav tm="0">
                                          <p:val>
                                            <p:fltVal val="0"/>
                                          </p:val>
                                        </p:tav>
                                        <p:tav tm="100000">
                                          <p:val>
                                            <p:strVal val="#ppt_h"/>
                                          </p:val>
                                        </p:tav>
                                      </p:tavLst>
                                    </p:anim>
                                    <p:animEffect transition="in" filter="fade">
                                      <p:cBhvr>
                                        <p:cTn id="261" dur="500"/>
                                        <p:tgtEl>
                                          <p:spTgt spid="72"/>
                                        </p:tgtEl>
                                      </p:cBhvr>
                                    </p:animEffect>
                                  </p:childTnLst>
                                </p:cTn>
                              </p:par>
                              <p:par>
                                <p:cTn id="262" presetID="47" presetClass="entr" presetSubtype="0" fill="hold" grpId="0" nodeType="withEffect">
                                  <p:stCondLst>
                                    <p:cond delay="0"/>
                                  </p:stCondLst>
                                  <p:childTnLst>
                                    <p:set>
                                      <p:cBhvr>
                                        <p:cTn id="263" dur="1" fill="hold">
                                          <p:stCondLst>
                                            <p:cond delay="0"/>
                                          </p:stCondLst>
                                        </p:cTn>
                                        <p:tgtEl>
                                          <p:spTgt spid="73"/>
                                        </p:tgtEl>
                                        <p:attrNameLst>
                                          <p:attrName>style.visibility</p:attrName>
                                        </p:attrNameLst>
                                      </p:cBhvr>
                                      <p:to>
                                        <p:strVal val="visible"/>
                                      </p:to>
                                    </p:set>
                                    <p:animEffect transition="in" filter="fade">
                                      <p:cBhvr>
                                        <p:cTn id="264" dur="500"/>
                                        <p:tgtEl>
                                          <p:spTgt spid="73"/>
                                        </p:tgtEl>
                                      </p:cBhvr>
                                    </p:animEffect>
                                    <p:anim calcmode="lin" valueType="num">
                                      <p:cBhvr>
                                        <p:cTn id="265" dur="500" fill="hold"/>
                                        <p:tgtEl>
                                          <p:spTgt spid="73"/>
                                        </p:tgtEl>
                                        <p:attrNameLst>
                                          <p:attrName>ppt_x</p:attrName>
                                        </p:attrNameLst>
                                      </p:cBhvr>
                                      <p:tavLst>
                                        <p:tav tm="0">
                                          <p:val>
                                            <p:strVal val="#ppt_x"/>
                                          </p:val>
                                        </p:tav>
                                        <p:tav tm="100000">
                                          <p:val>
                                            <p:strVal val="#ppt_x"/>
                                          </p:val>
                                        </p:tav>
                                      </p:tavLst>
                                    </p:anim>
                                    <p:anim calcmode="lin" valueType="num">
                                      <p:cBhvr>
                                        <p:cTn id="266" dur="500" fill="hold"/>
                                        <p:tgtEl>
                                          <p:spTgt spid="73"/>
                                        </p:tgtEl>
                                        <p:attrNameLst>
                                          <p:attrName>ppt_y</p:attrName>
                                        </p:attrNameLst>
                                      </p:cBhvr>
                                      <p:tavLst>
                                        <p:tav tm="0">
                                          <p:val>
                                            <p:strVal val="#ppt_y-.1"/>
                                          </p:val>
                                        </p:tav>
                                        <p:tav tm="100000">
                                          <p:val>
                                            <p:strVal val="#ppt_y"/>
                                          </p:val>
                                        </p:tav>
                                      </p:tavLst>
                                    </p:anim>
                                  </p:childTnLst>
                                </p:cTn>
                              </p:par>
                            </p:childTnLst>
                          </p:cTn>
                        </p:par>
                        <p:par>
                          <p:cTn id="267" fill="hold">
                            <p:stCondLst>
                              <p:cond delay="21000"/>
                            </p:stCondLst>
                            <p:childTnLst>
                              <p:par>
                                <p:cTn id="268" presetID="22" presetClass="entr" presetSubtype="8" fill="hold" nodeType="afterEffect">
                                  <p:stCondLst>
                                    <p:cond delay="0"/>
                                  </p:stCondLst>
                                  <p:childTnLst>
                                    <p:set>
                                      <p:cBhvr>
                                        <p:cTn id="269" dur="1" fill="hold">
                                          <p:stCondLst>
                                            <p:cond delay="0"/>
                                          </p:stCondLst>
                                        </p:cTn>
                                        <p:tgtEl>
                                          <p:spTgt spid="75"/>
                                        </p:tgtEl>
                                        <p:attrNameLst>
                                          <p:attrName>style.visibility</p:attrName>
                                        </p:attrNameLst>
                                      </p:cBhvr>
                                      <p:to>
                                        <p:strVal val="visible"/>
                                      </p:to>
                                    </p:set>
                                    <p:animEffect transition="in" filter="wipe(left)">
                                      <p:cBhvr>
                                        <p:cTn id="270" dur="500"/>
                                        <p:tgtEl>
                                          <p:spTgt spid="75"/>
                                        </p:tgtEl>
                                      </p:cBhvr>
                                    </p:animEffect>
                                  </p:childTnLst>
                                </p:cTn>
                              </p:par>
                            </p:childTnLst>
                          </p:cTn>
                        </p:par>
                        <p:par>
                          <p:cTn id="271" fill="hold">
                            <p:stCondLst>
                              <p:cond delay="21500"/>
                            </p:stCondLst>
                            <p:childTnLst>
                              <p:par>
                                <p:cTn id="272" presetID="53" presetClass="entr" presetSubtype="16" fill="hold" grpId="0" nodeType="afterEffect">
                                  <p:stCondLst>
                                    <p:cond delay="0"/>
                                  </p:stCondLst>
                                  <p:childTnLst>
                                    <p:set>
                                      <p:cBhvr>
                                        <p:cTn id="273" dur="1" fill="hold">
                                          <p:stCondLst>
                                            <p:cond delay="0"/>
                                          </p:stCondLst>
                                        </p:cTn>
                                        <p:tgtEl>
                                          <p:spTgt spid="76"/>
                                        </p:tgtEl>
                                        <p:attrNameLst>
                                          <p:attrName>style.visibility</p:attrName>
                                        </p:attrNameLst>
                                      </p:cBhvr>
                                      <p:to>
                                        <p:strVal val="visible"/>
                                      </p:to>
                                    </p:set>
                                    <p:anim calcmode="lin" valueType="num">
                                      <p:cBhvr>
                                        <p:cTn id="274" dur="500" fill="hold"/>
                                        <p:tgtEl>
                                          <p:spTgt spid="76"/>
                                        </p:tgtEl>
                                        <p:attrNameLst>
                                          <p:attrName>ppt_w</p:attrName>
                                        </p:attrNameLst>
                                      </p:cBhvr>
                                      <p:tavLst>
                                        <p:tav tm="0">
                                          <p:val>
                                            <p:fltVal val="0"/>
                                          </p:val>
                                        </p:tav>
                                        <p:tav tm="100000">
                                          <p:val>
                                            <p:strVal val="#ppt_w"/>
                                          </p:val>
                                        </p:tav>
                                      </p:tavLst>
                                    </p:anim>
                                    <p:anim calcmode="lin" valueType="num">
                                      <p:cBhvr>
                                        <p:cTn id="275" dur="500" fill="hold"/>
                                        <p:tgtEl>
                                          <p:spTgt spid="76"/>
                                        </p:tgtEl>
                                        <p:attrNameLst>
                                          <p:attrName>ppt_h</p:attrName>
                                        </p:attrNameLst>
                                      </p:cBhvr>
                                      <p:tavLst>
                                        <p:tav tm="0">
                                          <p:val>
                                            <p:fltVal val="0"/>
                                          </p:val>
                                        </p:tav>
                                        <p:tav tm="100000">
                                          <p:val>
                                            <p:strVal val="#ppt_h"/>
                                          </p:val>
                                        </p:tav>
                                      </p:tavLst>
                                    </p:anim>
                                    <p:animEffect transition="in" filter="fade">
                                      <p:cBhvr>
                                        <p:cTn id="276" dur="500"/>
                                        <p:tgtEl>
                                          <p:spTgt spid="76"/>
                                        </p:tgtEl>
                                      </p:cBhvr>
                                    </p:animEffect>
                                  </p:childTnLst>
                                </p:cTn>
                              </p:par>
                            </p:childTnLst>
                          </p:cTn>
                        </p:par>
                        <p:par>
                          <p:cTn id="277" fill="hold">
                            <p:stCondLst>
                              <p:cond delay="22000"/>
                            </p:stCondLst>
                            <p:childTnLst>
                              <p:par>
                                <p:cTn id="278" presetID="53" presetClass="entr" presetSubtype="16" fill="hold" grpId="0" nodeType="afterEffect">
                                  <p:stCondLst>
                                    <p:cond delay="0"/>
                                  </p:stCondLst>
                                  <p:childTnLst>
                                    <p:set>
                                      <p:cBhvr>
                                        <p:cTn id="279" dur="1" fill="hold">
                                          <p:stCondLst>
                                            <p:cond delay="0"/>
                                          </p:stCondLst>
                                        </p:cTn>
                                        <p:tgtEl>
                                          <p:spTgt spid="77"/>
                                        </p:tgtEl>
                                        <p:attrNameLst>
                                          <p:attrName>style.visibility</p:attrName>
                                        </p:attrNameLst>
                                      </p:cBhvr>
                                      <p:to>
                                        <p:strVal val="visible"/>
                                      </p:to>
                                    </p:set>
                                    <p:anim calcmode="lin" valueType="num">
                                      <p:cBhvr>
                                        <p:cTn id="280" dur="500" fill="hold"/>
                                        <p:tgtEl>
                                          <p:spTgt spid="77"/>
                                        </p:tgtEl>
                                        <p:attrNameLst>
                                          <p:attrName>ppt_w</p:attrName>
                                        </p:attrNameLst>
                                      </p:cBhvr>
                                      <p:tavLst>
                                        <p:tav tm="0">
                                          <p:val>
                                            <p:fltVal val="0"/>
                                          </p:val>
                                        </p:tav>
                                        <p:tav tm="100000">
                                          <p:val>
                                            <p:strVal val="#ppt_w"/>
                                          </p:val>
                                        </p:tav>
                                      </p:tavLst>
                                    </p:anim>
                                    <p:anim calcmode="lin" valueType="num">
                                      <p:cBhvr>
                                        <p:cTn id="281" dur="500" fill="hold"/>
                                        <p:tgtEl>
                                          <p:spTgt spid="77"/>
                                        </p:tgtEl>
                                        <p:attrNameLst>
                                          <p:attrName>ppt_h</p:attrName>
                                        </p:attrNameLst>
                                      </p:cBhvr>
                                      <p:tavLst>
                                        <p:tav tm="0">
                                          <p:val>
                                            <p:fltVal val="0"/>
                                          </p:val>
                                        </p:tav>
                                        <p:tav tm="100000">
                                          <p:val>
                                            <p:strVal val="#ppt_h"/>
                                          </p:val>
                                        </p:tav>
                                      </p:tavLst>
                                    </p:anim>
                                    <p:animEffect transition="in" filter="fade">
                                      <p:cBhvr>
                                        <p:cTn id="282" dur="500"/>
                                        <p:tgtEl>
                                          <p:spTgt spid="77"/>
                                        </p:tgtEl>
                                      </p:cBhvr>
                                    </p:animEffect>
                                  </p:childTnLst>
                                </p:cTn>
                              </p:par>
                            </p:childTnLst>
                          </p:cTn>
                        </p:par>
                        <p:par>
                          <p:cTn id="283" fill="hold">
                            <p:stCondLst>
                              <p:cond delay="22500"/>
                            </p:stCondLst>
                            <p:childTnLst>
                              <p:par>
                                <p:cTn id="284" presetID="53" presetClass="entr" presetSubtype="16" fill="hold" grpId="0" nodeType="afterEffect">
                                  <p:stCondLst>
                                    <p:cond delay="0"/>
                                  </p:stCondLst>
                                  <p:childTnLst>
                                    <p:set>
                                      <p:cBhvr>
                                        <p:cTn id="285" dur="1" fill="hold">
                                          <p:stCondLst>
                                            <p:cond delay="0"/>
                                          </p:stCondLst>
                                        </p:cTn>
                                        <p:tgtEl>
                                          <p:spTgt spid="78"/>
                                        </p:tgtEl>
                                        <p:attrNameLst>
                                          <p:attrName>style.visibility</p:attrName>
                                        </p:attrNameLst>
                                      </p:cBhvr>
                                      <p:to>
                                        <p:strVal val="visible"/>
                                      </p:to>
                                    </p:set>
                                    <p:anim calcmode="lin" valueType="num">
                                      <p:cBhvr>
                                        <p:cTn id="286" dur="500" fill="hold"/>
                                        <p:tgtEl>
                                          <p:spTgt spid="78"/>
                                        </p:tgtEl>
                                        <p:attrNameLst>
                                          <p:attrName>ppt_w</p:attrName>
                                        </p:attrNameLst>
                                      </p:cBhvr>
                                      <p:tavLst>
                                        <p:tav tm="0">
                                          <p:val>
                                            <p:fltVal val="0"/>
                                          </p:val>
                                        </p:tav>
                                        <p:tav tm="100000">
                                          <p:val>
                                            <p:strVal val="#ppt_w"/>
                                          </p:val>
                                        </p:tav>
                                      </p:tavLst>
                                    </p:anim>
                                    <p:anim calcmode="lin" valueType="num">
                                      <p:cBhvr>
                                        <p:cTn id="287" dur="500" fill="hold"/>
                                        <p:tgtEl>
                                          <p:spTgt spid="78"/>
                                        </p:tgtEl>
                                        <p:attrNameLst>
                                          <p:attrName>ppt_h</p:attrName>
                                        </p:attrNameLst>
                                      </p:cBhvr>
                                      <p:tavLst>
                                        <p:tav tm="0">
                                          <p:val>
                                            <p:fltVal val="0"/>
                                          </p:val>
                                        </p:tav>
                                        <p:tav tm="100000">
                                          <p:val>
                                            <p:strVal val="#ppt_h"/>
                                          </p:val>
                                        </p:tav>
                                      </p:tavLst>
                                    </p:anim>
                                    <p:animEffect transition="in" filter="fade">
                                      <p:cBhvr>
                                        <p:cTn id="288" dur="500"/>
                                        <p:tgtEl>
                                          <p:spTgt spid="78"/>
                                        </p:tgtEl>
                                      </p:cBhvr>
                                    </p:animEffect>
                                  </p:childTnLst>
                                </p:cTn>
                              </p:par>
                            </p:childTnLst>
                          </p:cTn>
                        </p:par>
                        <p:par>
                          <p:cTn id="289" fill="hold">
                            <p:stCondLst>
                              <p:cond delay="23000"/>
                            </p:stCondLst>
                            <p:childTnLst>
                              <p:par>
                                <p:cTn id="290" presetID="22" presetClass="entr" presetSubtype="4" fill="hold" nodeType="afterEffect">
                                  <p:stCondLst>
                                    <p:cond delay="0"/>
                                  </p:stCondLst>
                                  <p:childTnLst>
                                    <p:set>
                                      <p:cBhvr>
                                        <p:cTn id="291" dur="1" fill="hold">
                                          <p:stCondLst>
                                            <p:cond delay="0"/>
                                          </p:stCondLst>
                                        </p:cTn>
                                        <p:tgtEl>
                                          <p:spTgt spid="79"/>
                                        </p:tgtEl>
                                        <p:attrNameLst>
                                          <p:attrName>style.visibility</p:attrName>
                                        </p:attrNameLst>
                                      </p:cBhvr>
                                      <p:to>
                                        <p:strVal val="visible"/>
                                      </p:to>
                                    </p:set>
                                    <p:animEffect transition="in" filter="wipe(down)">
                                      <p:cBhvr>
                                        <p:cTn id="292" dur="500"/>
                                        <p:tgtEl>
                                          <p:spTgt spid="79"/>
                                        </p:tgtEl>
                                      </p:cBhvr>
                                    </p:animEffect>
                                  </p:childTnLst>
                                </p:cTn>
                              </p:par>
                              <p:par>
                                <p:cTn id="293" presetID="42" presetClass="entr" presetSubtype="0" fill="hold" grpId="0" nodeType="withEffect">
                                  <p:stCondLst>
                                    <p:cond delay="0"/>
                                  </p:stCondLst>
                                  <p:childTnLst>
                                    <p:set>
                                      <p:cBhvr>
                                        <p:cTn id="294" dur="1" fill="hold">
                                          <p:stCondLst>
                                            <p:cond delay="0"/>
                                          </p:stCondLst>
                                        </p:cTn>
                                        <p:tgtEl>
                                          <p:spTgt spid="80"/>
                                        </p:tgtEl>
                                        <p:attrNameLst>
                                          <p:attrName>style.visibility</p:attrName>
                                        </p:attrNameLst>
                                      </p:cBhvr>
                                      <p:to>
                                        <p:strVal val="visible"/>
                                      </p:to>
                                    </p:set>
                                    <p:animEffect transition="in" filter="fade">
                                      <p:cBhvr>
                                        <p:cTn id="295" dur="500"/>
                                        <p:tgtEl>
                                          <p:spTgt spid="80"/>
                                        </p:tgtEl>
                                      </p:cBhvr>
                                    </p:animEffect>
                                    <p:anim calcmode="lin" valueType="num">
                                      <p:cBhvr>
                                        <p:cTn id="296" dur="500" fill="hold"/>
                                        <p:tgtEl>
                                          <p:spTgt spid="80"/>
                                        </p:tgtEl>
                                        <p:attrNameLst>
                                          <p:attrName>ppt_x</p:attrName>
                                        </p:attrNameLst>
                                      </p:cBhvr>
                                      <p:tavLst>
                                        <p:tav tm="0">
                                          <p:val>
                                            <p:strVal val="#ppt_x"/>
                                          </p:val>
                                        </p:tav>
                                        <p:tav tm="100000">
                                          <p:val>
                                            <p:strVal val="#ppt_x"/>
                                          </p:val>
                                        </p:tav>
                                      </p:tavLst>
                                    </p:anim>
                                    <p:anim calcmode="lin" valueType="num">
                                      <p:cBhvr>
                                        <p:cTn id="297" dur="500" fill="hold"/>
                                        <p:tgtEl>
                                          <p:spTgt spid="80"/>
                                        </p:tgtEl>
                                        <p:attrNameLst>
                                          <p:attrName>ppt_y</p:attrName>
                                        </p:attrNameLst>
                                      </p:cBhvr>
                                      <p:tavLst>
                                        <p:tav tm="0">
                                          <p:val>
                                            <p:strVal val="#ppt_y+.1"/>
                                          </p:val>
                                        </p:tav>
                                        <p:tav tm="100000">
                                          <p:val>
                                            <p:strVal val="#ppt_y"/>
                                          </p:val>
                                        </p:tav>
                                      </p:tavLst>
                                    </p:anim>
                                  </p:childTnLst>
                                </p:cTn>
                              </p:par>
                            </p:childTnLst>
                          </p:cTn>
                        </p:par>
                        <p:par>
                          <p:cTn id="298" fill="hold">
                            <p:stCondLst>
                              <p:cond delay="23500"/>
                            </p:stCondLst>
                            <p:childTnLst>
                              <p:par>
                                <p:cTn id="299" presetID="53" presetClass="entr" presetSubtype="16" fill="hold" grpId="0" nodeType="afterEffect">
                                  <p:stCondLst>
                                    <p:cond delay="0"/>
                                  </p:stCondLst>
                                  <p:childTnLst>
                                    <p:set>
                                      <p:cBhvr>
                                        <p:cTn id="300" dur="1" fill="hold">
                                          <p:stCondLst>
                                            <p:cond delay="0"/>
                                          </p:stCondLst>
                                        </p:cTn>
                                        <p:tgtEl>
                                          <p:spTgt spid="82"/>
                                        </p:tgtEl>
                                        <p:attrNameLst>
                                          <p:attrName>style.visibility</p:attrName>
                                        </p:attrNameLst>
                                      </p:cBhvr>
                                      <p:to>
                                        <p:strVal val="visible"/>
                                      </p:to>
                                    </p:set>
                                    <p:anim calcmode="lin" valueType="num">
                                      <p:cBhvr>
                                        <p:cTn id="301" dur="500" fill="hold"/>
                                        <p:tgtEl>
                                          <p:spTgt spid="82"/>
                                        </p:tgtEl>
                                        <p:attrNameLst>
                                          <p:attrName>ppt_w</p:attrName>
                                        </p:attrNameLst>
                                      </p:cBhvr>
                                      <p:tavLst>
                                        <p:tav tm="0">
                                          <p:val>
                                            <p:fltVal val="0"/>
                                          </p:val>
                                        </p:tav>
                                        <p:tav tm="100000">
                                          <p:val>
                                            <p:strVal val="#ppt_w"/>
                                          </p:val>
                                        </p:tav>
                                      </p:tavLst>
                                    </p:anim>
                                    <p:anim calcmode="lin" valueType="num">
                                      <p:cBhvr>
                                        <p:cTn id="302" dur="500" fill="hold"/>
                                        <p:tgtEl>
                                          <p:spTgt spid="82"/>
                                        </p:tgtEl>
                                        <p:attrNameLst>
                                          <p:attrName>ppt_h</p:attrName>
                                        </p:attrNameLst>
                                      </p:cBhvr>
                                      <p:tavLst>
                                        <p:tav tm="0">
                                          <p:val>
                                            <p:fltVal val="0"/>
                                          </p:val>
                                        </p:tav>
                                        <p:tav tm="100000">
                                          <p:val>
                                            <p:strVal val="#ppt_h"/>
                                          </p:val>
                                        </p:tav>
                                      </p:tavLst>
                                    </p:anim>
                                    <p:animEffect transition="in" filter="fade">
                                      <p:cBhvr>
                                        <p:cTn id="303" dur="500"/>
                                        <p:tgtEl>
                                          <p:spTgt spid="82"/>
                                        </p:tgtEl>
                                      </p:cBhvr>
                                    </p:animEffect>
                                  </p:childTnLst>
                                </p:cTn>
                              </p:par>
                            </p:childTnLst>
                          </p:cTn>
                        </p:par>
                        <p:par>
                          <p:cTn id="304" fill="hold">
                            <p:stCondLst>
                              <p:cond delay="24000"/>
                            </p:stCondLst>
                            <p:childTnLst>
                              <p:par>
                                <p:cTn id="305" presetID="53" presetClass="entr" presetSubtype="16" fill="hold" grpId="0" nodeType="afterEffect">
                                  <p:stCondLst>
                                    <p:cond delay="0"/>
                                  </p:stCondLst>
                                  <p:childTnLst>
                                    <p:set>
                                      <p:cBhvr>
                                        <p:cTn id="306" dur="1" fill="hold">
                                          <p:stCondLst>
                                            <p:cond delay="0"/>
                                          </p:stCondLst>
                                        </p:cTn>
                                        <p:tgtEl>
                                          <p:spTgt spid="83"/>
                                        </p:tgtEl>
                                        <p:attrNameLst>
                                          <p:attrName>style.visibility</p:attrName>
                                        </p:attrNameLst>
                                      </p:cBhvr>
                                      <p:to>
                                        <p:strVal val="visible"/>
                                      </p:to>
                                    </p:set>
                                    <p:anim calcmode="lin" valueType="num">
                                      <p:cBhvr>
                                        <p:cTn id="307" dur="500" fill="hold"/>
                                        <p:tgtEl>
                                          <p:spTgt spid="83"/>
                                        </p:tgtEl>
                                        <p:attrNameLst>
                                          <p:attrName>ppt_w</p:attrName>
                                        </p:attrNameLst>
                                      </p:cBhvr>
                                      <p:tavLst>
                                        <p:tav tm="0">
                                          <p:val>
                                            <p:fltVal val="0"/>
                                          </p:val>
                                        </p:tav>
                                        <p:tav tm="100000">
                                          <p:val>
                                            <p:strVal val="#ppt_w"/>
                                          </p:val>
                                        </p:tav>
                                      </p:tavLst>
                                    </p:anim>
                                    <p:anim calcmode="lin" valueType="num">
                                      <p:cBhvr>
                                        <p:cTn id="308" dur="500" fill="hold"/>
                                        <p:tgtEl>
                                          <p:spTgt spid="83"/>
                                        </p:tgtEl>
                                        <p:attrNameLst>
                                          <p:attrName>ppt_h</p:attrName>
                                        </p:attrNameLst>
                                      </p:cBhvr>
                                      <p:tavLst>
                                        <p:tav tm="0">
                                          <p:val>
                                            <p:fltVal val="0"/>
                                          </p:val>
                                        </p:tav>
                                        <p:tav tm="100000">
                                          <p:val>
                                            <p:strVal val="#ppt_h"/>
                                          </p:val>
                                        </p:tav>
                                      </p:tavLst>
                                    </p:anim>
                                    <p:animEffect transition="in" filter="fade">
                                      <p:cBhvr>
                                        <p:cTn id="309" dur="500"/>
                                        <p:tgtEl>
                                          <p:spTgt spid="83"/>
                                        </p:tgtEl>
                                      </p:cBhvr>
                                    </p:animEffect>
                                  </p:childTnLst>
                                </p:cTn>
                              </p:par>
                            </p:childTnLst>
                          </p:cTn>
                        </p:par>
                        <p:par>
                          <p:cTn id="310" fill="hold">
                            <p:stCondLst>
                              <p:cond delay="24500"/>
                            </p:stCondLst>
                            <p:childTnLst>
                              <p:par>
                                <p:cTn id="311" presetID="22" presetClass="entr" presetSubtype="1" fill="hold" nodeType="afterEffect">
                                  <p:stCondLst>
                                    <p:cond delay="0"/>
                                  </p:stCondLst>
                                  <p:childTnLst>
                                    <p:set>
                                      <p:cBhvr>
                                        <p:cTn id="312" dur="1" fill="hold">
                                          <p:stCondLst>
                                            <p:cond delay="0"/>
                                          </p:stCondLst>
                                        </p:cTn>
                                        <p:tgtEl>
                                          <p:spTgt spid="84"/>
                                        </p:tgtEl>
                                        <p:attrNameLst>
                                          <p:attrName>style.visibility</p:attrName>
                                        </p:attrNameLst>
                                      </p:cBhvr>
                                      <p:to>
                                        <p:strVal val="visible"/>
                                      </p:to>
                                    </p:set>
                                    <p:animEffect transition="in" filter="wipe(up)">
                                      <p:cBhvr>
                                        <p:cTn id="313" dur="500"/>
                                        <p:tgtEl>
                                          <p:spTgt spid="84"/>
                                        </p:tgtEl>
                                      </p:cBhvr>
                                    </p:animEffect>
                                  </p:childTnLst>
                                </p:cTn>
                              </p:par>
                            </p:childTnLst>
                          </p:cTn>
                        </p:par>
                        <p:par>
                          <p:cTn id="314" fill="hold">
                            <p:stCondLst>
                              <p:cond delay="25000"/>
                            </p:stCondLst>
                            <p:childTnLst>
                              <p:par>
                                <p:cTn id="315" presetID="53" presetClass="entr" presetSubtype="16" fill="hold" grpId="0" nodeType="afterEffect">
                                  <p:stCondLst>
                                    <p:cond delay="0"/>
                                  </p:stCondLst>
                                  <p:childTnLst>
                                    <p:set>
                                      <p:cBhvr>
                                        <p:cTn id="316" dur="1" fill="hold">
                                          <p:stCondLst>
                                            <p:cond delay="0"/>
                                          </p:stCondLst>
                                        </p:cTn>
                                        <p:tgtEl>
                                          <p:spTgt spid="85"/>
                                        </p:tgtEl>
                                        <p:attrNameLst>
                                          <p:attrName>style.visibility</p:attrName>
                                        </p:attrNameLst>
                                      </p:cBhvr>
                                      <p:to>
                                        <p:strVal val="visible"/>
                                      </p:to>
                                    </p:set>
                                    <p:anim calcmode="lin" valueType="num">
                                      <p:cBhvr>
                                        <p:cTn id="317" dur="500" fill="hold"/>
                                        <p:tgtEl>
                                          <p:spTgt spid="85"/>
                                        </p:tgtEl>
                                        <p:attrNameLst>
                                          <p:attrName>ppt_w</p:attrName>
                                        </p:attrNameLst>
                                      </p:cBhvr>
                                      <p:tavLst>
                                        <p:tav tm="0">
                                          <p:val>
                                            <p:fltVal val="0"/>
                                          </p:val>
                                        </p:tav>
                                        <p:tav tm="100000">
                                          <p:val>
                                            <p:strVal val="#ppt_w"/>
                                          </p:val>
                                        </p:tav>
                                      </p:tavLst>
                                    </p:anim>
                                    <p:anim calcmode="lin" valueType="num">
                                      <p:cBhvr>
                                        <p:cTn id="318" dur="500" fill="hold"/>
                                        <p:tgtEl>
                                          <p:spTgt spid="85"/>
                                        </p:tgtEl>
                                        <p:attrNameLst>
                                          <p:attrName>ppt_h</p:attrName>
                                        </p:attrNameLst>
                                      </p:cBhvr>
                                      <p:tavLst>
                                        <p:tav tm="0">
                                          <p:val>
                                            <p:fltVal val="0"/>
                                          </p:val>
                                        </p:tav>
                                        <p:tav tm="100000">
                                          <p:val>
                                            <p:strVal val="#ppt_h"/>
                                          </p:val>
                                        </p:tav>
                                      </p:tavLst>
                                    </p:anim>
                                    <p:animEffect transition="in" filter="fade">
                                      <p:cBhvr>
                                        <p:cTn id="319" dur="500"/>
                                        <p:tgtEl>
                                          <p:spTgt spid="85"/>
                                        </p:tgtEl>
                                      </p:cBhvr>
                                    </p:animEffect>
                                  </p:childTnLst>
                                </p:cTn>
                              </p:par>
                            </p:childTnLst>
                          </p:cTn>
                        </p:par>
                        <p:par>
                          <p:cTn id="320" fill="hold">
                            <p:stCondLst>
                              <p:cond delay="25500"/>
                            </p:stCondLst>
                            <p:childTnLst>
                              <p:par>
                                <p:cTn id="321" presetID="53" presetClass="entr" presetSubtype="16" fill="hold" grpId="0" nodeType="afterEffect">
                                  <p:stCondLst>
                                    <p:cond delay="0"/>
                                  </p:stCondLst>
                                  <p:childTnLst>
                                    <p:set>
                                      <p:cBhvr>
                                        <p:cTn id="322" dur="1" fill="hold">
                                          <p:stCondLst>
                                            <p:cond delay="0"/>
                                          </p:stCondLst>
                                        </p:cTn>
                                        <p:tgtEl>
                                          <p:spTgt spid="86"/>
                                        </p:tgtEl>
                                        <p:attrNameLst>
                                          <p:attrName>style.visibility</p:attrName>
                                        </p:attrNameLst>
                                      </p:cBhvr>
                                      <p:to>
                                        <p:strVal val="visible"/>
                                      </p:to>
                                    </p:set>
                                    <p:anim calcmode="lin" valueType="num">
                                      <p:cBhvr>
                                        <p:cTn id="323" dur="500" fill="hold"/>
                                        <p:tgtEl>
                                          <p:spTgt spid="86"/>
                                        </p:tgtEl>
                                        <p:attrNameLst>
                                          <p:attrName>ppt_w</p:attrName>
                                        </p:attrNameLst>
                                      </p:cBhvr>
                                      <p:tavLst>
                                        <p:tav tm="0">
                                          <p:val>
                                            <p:fltVal val="0"/>
                                          </p:val>
                                        </p:tav>
                                        <p:tav tm="100000">
                                          <p:val>
                                            <p:strVal val="#ppt_w"/>
                                          </p:val>
                                        </p:tav>
                                      </p:tavLst>
                                    </p:anim>
                                    <p:anim calcmode="lin" valueType="num">
                                      <p:cBhvr>
                                        <p:cTn id="324" dur="500" fill="hold"/>
                                        <p:tgtEl>
                                          <p:spTgt spid="86"/>
                                        </p:tgtEl>
                                        <p:attrNameLst>
                                          <p:attrName>ppt_h</p:attrName>
                                        </p:attrNameLst>
                                      </p:cBhvr>
                                      <p:tavLst>
                                        <p:tav tm="0">
                                          <p:val>
                                            <p:fltVal val="0"/>
                                          </p:val>
                                        </p:tav>
                                        <p:tav tm="100000">
                                          <p:val>
                                            <p:strVal val="#ppt_h"/>
                                          </p:val>
                                        </p:tav>
                                      </p:tavLst>
                                    </p:anim>
                                    <p:animEffect transition="in" filter="fade">
                                      <p:cBhvr>
                                        <p:cTn id="325" dur="500"/>
                                        <p:tgtEl>
                                          <p:spTgt spid="86"/>
                                        </p:tgtEl>
                                      </p:cBhvr>
                                    </p:animEffect>
                                  </p:childTnLst>
                                </p:cTn>
                              </p:par>
                            </p:childTnLst>
                          </p:cTn>
                        </p:par>
                        <p:par>
                          <p:cTn id="326" fill="hold">
                            <p:stCondLst>
                              <p:cond delay="26000"/>
                            </p:stCondLst>
                            <p:childTnLst>
                              <p:par>
                                <p:cTn id="327" presetID="53" presetClass="entr" presetSubtype="16" fill="hold" grpId="0" nodeType="afterEffect">
                                  <p:stCondLst>
                                    <p:cond delay="0"/>
                                  </p:stCondLst>
                                  <p:childTnLst>
                                    <p:set>
                                      <p:cBhvr>
                                        <p:cTn id="328" dur="1" fill="hold">
                                          <p:stCondLst>
                                            <p:cond delay="0"/>
                                          </p:stCondLst>
                                        </p:cTn>
                                        <p:tgtEl>
                                          <p:spTgt spid="87"/>
                                        </p:tgtEl>
                                        <p:attrNameLst>
                                          <p:attrName>style.visibility</p:attrName>
                                        </p:attrNameLst>
                                      </p:cBhvr>
                                      <p:to>
                                        <p:strVal val="visible"/>
                                      </p:to>
                                    </p:set>
                                    <p:anim calcmode="lin" valueType="num">
                                      <p:cBhvr>
                                        <p:cTn id="329" dur="500" fill="hold"/>
                                        <p:tgtEl>
                                          <p:spTgt spid="87"/>
                                        </p:tgtEl>
                                        <p:attrNameLst>
                                          <p:attrName>ppt_w</p:attrName>
                                        </p:attrNameLst>
                                      </p:cBhvr>
                                      <p:tavLst>
                                        <p:tav tm="0">
                                          <p:val>
                                            <p:fltVal val="0"/>
                                          </p:val>
                                        </p:tav>
                                        <p:tav tm="100000">
                                          <p:val>
                                            <p:strVal val="#ppt_w"/>
                                          </p:val>
                                        </p:tav>
                                      </p:tavLst>
                                    </p:anim>
                                    <p:anim calcmode="lin" valueType="num">
                                      <p:cBhvr>
                                        <p:cTn id="330" dur="500" fill="hold"/>
                                        <p:tgtEl>
                                          <p:spTgt spid="87"/>
                                        </p:tgtEl>
                                        <p:attrNameLst>
                                          <p:attrName>ppt_h</p:attrName>
                                        </p:attrNameLst>
                                      </p:cBhvr>
                                      <p:tavLst>
                                        <p:tav tm="0">
                                          <p:val>
                                            <p:fltVal val="0"/>
                                          </p:val>
                                        </p:tav>
                                        <p:tav tm="100000">
                                          <p:val>
                                            <p:strVal val="#ppt_h"/>
                                          </p:val>
                                        </p:tav>
                                      </p:tavLst>
                                    </p:anim>
                                    <p:animEffect transition="in" filter="fade">
                                      <p:cBhvr>
                                        <p:cTn id="331" dur="500"/>
                                        <p:tgtEl>
                                          <p:spTgt spid="87"/>
                                        </p:tgtEl>
                                      </p:cBhvr>
                                    </p:animEffect>
                                  </p:childTnLst>
                                </p:cTn>
                              </p:par>
                              <p:par>
                                <p:cTn id="332" presetID="47" presetClass="entr" presetSubtype="0" fill="hold" grpId="0" nodeType="withEffect">
                                  <p:stCondLst>
                                    <p:cond delay="0"/>
                                  </p:stCondLst>
                                  <p:childTnLst>
                                    <p:set>
                                      <p:cBhvr>
                                        <p:cTn id="333" dur="1" fill="hold">
                                          <p:stCondLst>
                                            <p:cond delay="0"/>
                                          </p:stCondLst>
                                        </p:cTn>
                                        <p:tgtEl>
                                          <p:spTgt spid="5"/>
                                        </p:tgtEl>
                                        <p:attrNameLst>
                                          <p:attrName>style.visibility</p:attrName>
                                        </p:attrNameLst>
                                      </p:cBhvr>
                                      <p:to>
                                        <p:strVal val="visible"/>
                                      </p:to>
                                    </p:set>
                                    <p:animEffect transition="in" filter="fade">
                                      <p:cBhvr>
                                        <p:cTn id="334" dur="500"/>
                                        <p:tgtEl>
                                          <p:spTgt spid="5"/>
                                        </p:tgtEl>
                                      </p:cBhvr>
                                    </p:animEffect>
                                    <p:anim calcmode="lin" valueType="num">
                                      <p:cBhvr>
                                        <p:cTn id="335" dur="500" fill="hold"/>
                                        <p:tgtEl>
                                          <p:spTgt spid="5"/>
                                        </p:tgtEl>
                                        <p:attrNameLst>
                                          <p:attrName>ppt_x</p:attrName>
                                        </p:attrNameLst>
                                      </p:cBhvr>
                                      <p:tavLst>
                                        <p:tav tm="0">
                                          <p:val>
                                            <p:strVal val="#ppt_x"/>
                                          </p:val>
                                        </p:tav>
                                        <p:tav tm="100000">
                                          <p:val>
                                            <p:strVal val="#ppt_x"/>
                                          </p:val>
                                        </p:tav>
                                      </p:tavLst>
                                    </p:anim>
                                    <p:anim calcmode="lin" valueType="num">
                                      <p:cBhvr>
                                        <p:cTn id="336" dur="500" fill="hold"/>
                                        <p:tgtEl>
                                          <p:spTgt spid="5"/>
                                        </p:tgtEl>
                                        <p:attrNameLst>
                                          <p:attrName>ppt_y</p:attrName>
                                        </p:attrNameLst>
                                      </p:cBhvr>
                                      <p:tavLst>
                                        <p:tav tm="0">
                                          <p:val>
                                            <p:strVal val="#ppt_y-.1"/>
                                          </p:val>
                                        </p:tav>
                                        <p:tav tm="100000">
                                          <p:val>
                                            <p:strVal val="#ppt_y"/>
                                          </p:val>
                                        </p:tav>
                                      </p:tavLst>
                                    </p:anim>
                                  </p:childTnLst>
                                </p:cTn>
                              </p:par>
                              <p:par>
                                <p:cTn id="337" presetID="42" presetClass="entr" presetSubtype="0" fill="hold" grpId="0" nodeType="withEffect">
                                  <p:stCondLst>
                                    <p:cond delay="0"/>
                                  </p:stCondLst>
                                  <p:childTnLst>
                                    <p:set>
                                      <p:cBhvr>
                                        <p:cTn id="338" dur="1" fill="hold">
                                          <p:stCondLst>
                                            <p:cond delay="0"/>
                                          </p:stCondLst>
                                        </p:cTn>
                                        <p:tgtEl>
                                          <p:spTgt spid="6"/>
                                        </p:tgtEl>
                                        <p:attrNameLst>
                                          <p:attrName>style.visibility</p:attrName>
                                        </p:attrNameLst>
                                      </p:cBhvr>
                                      <p:to>
                                        <p:strVal val="visible"/>
                                      </p:to>
                                    </p:set>
                                    <p:animEffect transition="in" filter="fade">
                                      <p:cBhvr>
                                        <p:cTn id="339" dur="500"/>
                                        <p:tgtEl>
                                          <p:spTgt spid="6"/>
                                        </p:tgtEl>
                                      </p:cBhvr>
                                    </p:animEffect>
                                    <p:anim calcmode="lin" valueType="num">
                                      <p:cBhvr>
                                        <p:cTn id="340" dur="500" fill="hold"/>
                                        <p:tgtEl>
                                          <p:spTgt spid="6"/>
                                        </p:tgtEl>
                                        <p:attrNameLst>
                                          <p:attrName>ppt_x</p:attrName>
                                        </p:attrNameLst>
                                      </p:cBhvr>
                                      <p:tavLst>
                                        <p:tav tm="0">
                                          <p:val>
                                            <p:strVal val="#ppt_x"/>
                                          </p:val>
                                        </p:tav>
                                        <p:tav tm="100000">
                                          <p:val>
                                            <p:strVal val="#ppt_x"/>
                                          </p:val>
                                        </p:tav>
                                      </p:tavLst>
                                    </p:anim>
                                    <p:anim calcmode="lin" valueType="num">
                                      <p:cBhvr>
                                        <p:cTn id="341" dur="500" fill="hold"/>
                                        <p:tgtEl>
                                          <p:spTgt spid="6"/>
                                        </p:tgtEl>
                                        <p:attrNameLst>
                                          <p:attrName>ppt_y</p:attrName>
                                        </p:attrNameLst>
                                      </p:cBhvr>
                                      <p:tavLst>
                                        <p:tav tm="0">
                                          <p:val>
                                            <p:strVal val="#ppt_y+.1"/>
                                          </p:val>
                                        </p:tav>
                                        <p:tav tm="100000">
                                          <p:val>
                                            <p:strVal val="#ppt_y"/>
                                          </p:val>
                                        </p:tav>
                                      </p:tavLst>
                                    </p:anim>
                                  </p:childTnLst>
                                </p:cTn>
                              </p:par>
                              <p:par>
                                <p:cTn id="342" presetID="42" presetClass="entr" presetSubtype="0" fill="hold" grpId="0" nodeType="withEffect">
                                  <p:stCondLst>
                                    <p:cond delay="0"/>
                                  </p:stCondLst>
                                  <p:childTnLst>
                                    <p:set>
                                      <p:cBhvr>
                                        <p:cTn id="343" dur="1" fill="hold">
                                          <p:stCondLst>
                                            <p:cond delay="0"/>
                                          </p:stCondLst>
                                        </p:cTn>
                                        <p:tgtEl>
                                          <p:spTgt spid="15"/>
                                        </p:tgtEl>
                                        <p:attrNameLst>
                                          <p:attrName>style.visibility</p:attrName>
                                        </p:attrNameLst>
                                      </p:cBhvr>
                                      <p:to>
                                        <p:strVal val="visible"/>
                                      </p:to>
                                    </p:set>
                                    <p:animEffect transition="in" filter="fade">
                                      <p:cBhvr>
                                        <p:cTn id="344" dur="500"/>
                                        <p:tgtEl>
                                          <p:spTgt spid="15"/>
                                        </p:tgtEl>
                                      </p:cBhvr>
                                    </p:animEffect>
                                    <p:anim calcmode="lin" valueType="num">
                                      <p:cBhvr>
                                        <p:cTn id="345" dur="500" fill="hold"/>
                                        <p:tgtEl>
                                          <p:spTgt spid="15"/>
                                        </p:tgtEl>
                                        <p:attrNameLst>
                                          <p:attrName>ppt_x</p:attrName>
                                        </p:attrNameLst>
                                      </p:cBhvr>
                                      <p:tavLst>
                                        <p:tav tm="0">
                                          <p:val>
                                            <p:strVal val="#ppt_x"/>
                                          </p:val>
                                        </p:tav>
                                        <p:tav tm="100000">
                                          <p:val>
                                            <p:strVal val="#ppt_x"/>
                                          </p:val>
                                        </p:tav>
                                      </p:tavLst>
                                    </p:anim>
                                    <p:anim calcmode="lin" valueType="num">
                                      <p:cBhvr>
                                        <p:cTn id="346" dur="500" fill="hold"/>
                                        <p:tgtEl>
                                          <p:spTgt spid="15"/>
                                        </p:tgtEl>
                                        <p:attrNameLst>
                                          <p:attrName>ppt_y</p:attrName>
                                        </p:attrNameLst>
                                      </p:cBhvr>
                                      <p:tavLst>
                                        <p:tav tm="0">
                                          <p:val>
                                            <p:strVal val="#ppt_y+.1"/>
                                          </p:val>
                                        </p:tav>
                                        <p:tav tm="100000">
                                          <p:val>
                                            <p:strVal val="#ppt_y"/>
                                          </p:val>
                                        </p:tav>
                                      </p:tavLst>
                                    </p:anim>
                                  </p:childTnLst>
                                </p:cTn>
                              </p:par>
                              <p:par>
                                <p:cTn id="347" presetID="47" presetClass="entr" presetSubtype="0" fill="hold" grpId="0" nodeType="withEffect">
                                  <p:stCondLst>
                                    <p:cond delay="0"/>
                                  </p:stCondLst>
                                  <p:childTnLst>
                                    <p:set>
                                      <p:cBhvr>
                                        <p:cTn id="348" dur="1" fill="hold">
                                          <p:stCondLst>
                                            <p:cond delay="0"/>
                                          </p:stCondLst>
                                        </p:cTn>
                                        <p:tgtEl>
                                          <p:spTgt spid="13"/>
                                        </p:tgtEl>
                                        <p:attrNameLst>
                                          <p:attrName>style.visibility</p:attrName>
                                        </p:attrNameLst>
                                      </p:cBhvr>
                                      <p:to>
                                        <p:strVal val="visible"/>
                                      </p:to>
                                    </p:set>
                                    <p:animEffect transition="in" filter="fade">
                                      <p:cBhvr>
                                        <p:cTn id="349" dur="500"/>
                                        <p:tgtEl>
                                          <p:spTgt spid="13"/>
                                        </p:tgtEl>
                                      </p:cBhvr>
                                    </p:animEffect>
                                    <p:anim calcmode="lin" valueType="num">
                                      <p:cBhvr>
                                        <p:cTn id="350" dur="500" fill="hold"/>
                                        <p:tgtEl>
                                          <p:spTgt spid="13"/>
                                        </p:tgtEl>
                                        <p:attrNameLst>
                                          <p:attrName>ppt_x</p:attrName>
                                        </p:attrNameLst>
                                      </p:cBhvr>
                                      <p:tavLst>
                                        <p:tav tm="0">
                                          <p:val>
                                            <p:strVal val="#ppt_x"/>
                                          </p:val>
                                        </p:tav>
                                        <p:tav tm="100000">
                                          <p:val>
                                            <p:strVal val="#ppt_x"/>
                                          </p:val>
                                        </p:tav>
                                      </p:tavLst>
                                    </p:anim>
                                    <p:anim calcmode="lin" valueType="num">
                                      <p:cBhvr>
                                        <p:cTn id="351" dur="500" fill="hold"/>
                                        <p:tgtEl>
                                          <p:spTgt spid="13"/>
                                        </p:tgtEl>
                                        <p:attrNameLst>
                                          <p:attrName>ppt_y</p:attrName>
                                        </p:attrNameLst>
                                      </p:cBhvr>
                                      <p:tavLst>
                                        <p:tav tm="0">
                                          <p:val>
                                            <p:strVal val="#ppt_y-.1"/>
                                          </p:val>
                                        </p:tav>
                                        <p:tav tm="100000">
                                          <p:val>
                                            <p:strVal val="#ppt_y"/>
                                          </p:val>
                                        </p:tav>
                                      </p:tavLst>
                                    </p:anim>
                                  </p:childTnLst>
                                </p:cTn>
                              </p:par>
                              <p:par>
                                <p:cTn id="352" presetID="47" presetClass="entr" presetSubtype="0" fill="hold" grpId="0" nodeType="withEffect">
                                  <p:stCondLst>
                                    <p:cond delay="0"/>
                                  </p:stCondLst>
                                  <p:childTnLst>
                                    <p:set>
                                      <p:cBhvr>
                                        <p:cTn id="353" dur="1" fill="hold">
                                          <p:stCondLst>
                                            <p:cond delay="0"/>
                                          </p:stCondLst>
                                        </p:cTn>
                                        <p:tgtEl>
                                          <p:spTgt spid="4"/>
                                        </p:tgtEl>
                                        <p:attrNameLst>
                                          <p:attrName>style.visibility</p:attrName>
                                        </p:attrNameLst>
                                      </p:cBhvr>
                                      <p:to>
                                        <p:strVal val="visible"/>
                                      </p:to>
                                    </p:set>
                                    <p:animEffect transition="in" filter="fade">
                                      <p:cBhvr>
                                        <p:cTn id="354" dur="500"/>
                                        <p:tgtEl>
                                          <p:spTgt spid="4"/>
                                        </p:tgtEl>
                                      </p:cBhvr>
                                    </p:animEffect>
                                    <p:anim calcmode="lin" valueType="num">
                                      <p:cBhvr>
                                        <p:cTn id="355" dur="500" fill="hold"/>
                                        <p:tgtEl>
                                          <p:spTgt spid="4"/>
                                        </p:tgtEl>
                                        <p:attrNameLst>
                                          <p:attrName>ppt_x</p:attrName>
                                        </p:attrNameLst>
                                      </p:cBhvr>
                                      <p:tavLst>
                                        <p:tav tm="0">
                                          <p:val>
                                            <p:strVal val="#ppt_x"/>
                                          </p:val>
                                        </p:tav>
                                        <p:tav tm="100000">
                                          <p:val>
                                            <p:strVal val="#ppt_x"/>
                                          </p:val>
                                        </p:tav>
                                      </p:tavLst>
                                    </p:anim>
                                    <p:anim calcmode="lin" valueType="num">
                                      <p:cBhvr>
                                        <p:cTn id="356"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animBg="1"/>
      <p:bldP spid="9" grpId="0" animBg="1"/>
      <p:bldP spid="10" grpId="0" animBg="1"/>
      <p:bldP spid="14" grpId="0" animBg="1"/>
      <p:bldP spid="16" grpId="0"/>
      <p:bldP spid="17" grpId="0"/>
      <p:bldP spid="18" grpId="0" animBg="1"/>
      <p:bldP spid="20" grpId="0" animBg="1"/>
      <p:bldP spid="21" grpId="0" animBg="1"/>
      <p:bldP spid="22" grpId="0" animBg="1"/>
      <p:bldP spid="24" grpId="0" animBg="1"/>
      <p:bldP spid="25" grpId="0"/>
      <p:bldP spid="26" grpId="0"/>
      <p:bldP spid="27" grpId="0" animBg="1"/>
      <p:bldP spid="29" grpId="0" animBg="1"/>
      <p:bldP spid="30" grpId="0" animBg="1"/>
      <p:bldP spid="31" grpId="0" animBg="1"/>
      <p:bldP spid="33" grpId="0" animBg="1"/>
      <p:bldP spid="34" grpId="0"/>
      <p:bldP spid="35" grpId="0"/>
      <p:bldP spid="45" grpId="0" animBg="1"/>
      <p:bldP spid="46" grpId="0" animBg="1"/>
      <p:bldP spid="47" grpId="0" animBg="1"/>
      <p:bldP spid="48" grpId="0" animBg="1"/>
      <p:bldP spid="50" grpId="0" animBg="1"/>
      <p:bldP spid="51" grpId="0"/>
      <p:bldP spid="53" grpId="0" animBg="1"/>
      <p:bldP spid="55" grpId="0" animBg="1"/>
      <p:bldP spid="56" grpId="0" animBg="1"/>
      <p:bldP spid="57" grpId="0" animBg="1"/>
      <p:bldP spid="59" grpId="0" animBg="1"/>
      <p:bldP spid="60" grpId="0"/>
      <p:bldP spid="71" grpId="0" animBg="1"/>
      <p:bldP spid="72" grpId="0" animBg="1"/>
      <p:bldP spid="73" grpId="0"/>
      <p:bldP spid="76" grpId="0" animBg="1"/>
      <p:bldP spid="77" grpId="0" animBg="1"/>
      <p:bldP spid="78" grpId="0" animBg="1"/>
      <p:bldP spid="80" grpId="0"/>
      <p:bldP spid="82" grpId="0" animBg="1"/>
      <p:bldP spid="83" grpId="0" animBg="1"/>
      <p:bldP spid="85" grpId="0" animBg="1"/>
      <p:bldP spid="86" grpId="0" animBg="1"/>
      <p:bldP spid="87" grpId="0" animBg="1"/>
      <p:bldP spid="5" grpId="0"/>
      <p:bldP spid="6" grpId="0"/>
      <p:bldP spid="15" grpId="0"/>
      <p:bldP spid="1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1E13789-3393-4BE4-ADA9-A98678A64619}"/>
              </a:ext>
            </a:extLst>
          </p:cNvPr>
          <p:cNvSpPr>
            <a:spLocks noGrp="1"/>
          </p:cNvSpPr>
          <p:nvPr>
            <p:ph type="body" sz="quarter" idx="12"/>
          </p:nvPr>
        </p:nvSpPr>
        <p:spPr/>
        <p:txBody>
          <a:bodyPr/>
          <a:lstStyle/>
          <a:p>
            <a:endParaRPr lang="en-GB" dirty="0"/>
          </a:p>
          <a:p>
            <a:endParaRPr lang="en-GB" dirty="0"/>
          </a:p>
        </p:txBody>
      </p:sp>
      <p:sp>
        <p:nvSpPr>
          <p:cNvPr id="5" name="Text Placeholder 4">
            <a:extLst>
              <a:ext uri="{FF2B5EF4-FFF2-40B4-BE49-F238E27FC236}">
                <a16:creationId xmlns:a16="http://schemas.microsoft.com/office/drawing/2014/main" id="{A9857558-0C90-454F-A56A-037DCD501688}"/>
              </a:ext>
            </a:extLst>
          </p:cNvPr>
          <p:cNvSpPr>
            <a:spLocks noGrp="1"/>
          </p:cNvSpPr>
          <p:nvPr>
            <p:ph type="body" sz="quarter" idx="11"/>
          </p:nvPr>
        </p:nvSpPr>
        <p:spPr/>
        <p:txBody>
          <a:bodyPr/>
          <a:lstStyle/>
          <a:p>
            <a:r>
              <a:rPr lang="en-GB" dirty="0">
                <a:latin typeface="Arial"/>
                <a:cs typeface="Arial"/>
              </a:rPr>
              <a:t>What will we be working on from March 2026?</a:t>
            </a:r>
          </a:p>
        </p:txBody>
      </p:sp>
      <p:graphicFrame>
        <p:nvGraphicFramePr>
          <p:cNvPr id="4" name="Diagram 3">
            <a:extLst>
              <a:ext uri="{FF2B5EF4-FFF2-40B4-BE49-F238E27FC236}">
                <a16:creationId xmlns:a16="http://schemas.microsoft.com/office/drawing/2014/main" id="{53DAE3ED-B6BD-2DC4-A6DC-DC3D5C308BF5}"/>
              </a:ext>
            </a:extLst>
          </p:cNvPr>
          <p:cNvGraphicFramePr/>
          <p:nvPr>
            <p:extLst>
              <p:ext uri="{D42A27DB-BD31-4B8C-83A1-F6EECF244321}">
                <p14:modId xmlns:p14="http://schemas.microsoft.com/office/powerpoint/2010/main" val="832305738"/>
              </p:ext>
            </p:extLst>
          </p:nvPr>
        </p:nvGraphicFramePr>
        <p:xfrm>
          <a:off x="1725305" y="1289424"/>
          <a:ext cx="8729578"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E99FFAD3-9E06-C0C3-93AB-358AF70E0DEC}"/>
              </a:ext>
            </a:extLst>
          </p:cNvPr>
          <p:cNvSpPr txBox="1"/>
          <p:nvPr/>
        </p:nvSpPr>
        <p:spPr>
          <a:xfrm>
            <a:off x="2974489" y="3749675"/>
            <a:ext cx="1582016" cy="369332"/>
          </a:xfrm>
          <a:prstGeom prst="rect">
            <a:avLst/>
          </a:prstGeom>
          <a:noFill/>
        </p:spPr>
        <p:txBody>
          <a:bodyPr wrap="square" rtlCol="0">
            <a:spAutoFit/>
          </a:bodyPr>
          <a:lstStyle/>
          <a:p>
            <a:r>
              <a:rPr lang="en-GB" b="1" dirty="0">
                <a:solidFill>
                  <a:schemeClr val="bg1"/>
                </a:solidFill>
                <a:latin typeface="Arial" panose="020B0604020202020204" pitchFamily="34" charset="0"/>
                <a:cs typeface="Arial" panose="020B0604020202020204" pitchFamily="34" charset="0"/>
              </a:rPr>
              <a:t>Key areas</a:t>
            </a:r>
          </a:p>
        </p:txBody>
      </p:sp>
    </p:spTree>
    <p:extLst>
      <p:ext uri="{BB962C8B-B14F-4D97-AF65-F5344CB8AC3E}">
        <p14:creationId xmlns:p14="http://schemas.microsoft.com/office/powerpoint/2010/main" val="1655874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1E13789-3393-4BE4-ADA9-A98678A64619}"/>
              </a:ext>
            </a:extLst>
          </p:cNvPr>
          <p:cNvSpPr>
            <a:spLocks noGrp="1"/>
          </p:cNvSpPr>
          <p:nvPr>
            <p:ph type="body" sz="quarter" idx="12"/>
          </p:nvPr>
        </p:nvSpPr>
        <p:spPr>
          <a:xfrm>
            <a:off x="1356102" y="2391016"/>
            <a:ext cx="3598852" cy="3873500"/>
          </a:xfrm>
        </p:spPr>
        <p:txBody>
          <a:bodyPr vert="horz" lIns="91440" tIns="45720" rIns="91440" bIns="45720" rtlCol="0" anchor="t">
            <a:noAutofit/>
          </a:bodyPr>
          <a:lstStyle/>
          <a:p>
            <a:r>
              <a:rPr lang="en-GB" dirty="0"/>
              <a:t>New patient access</a:t>
            </a:r>
          </a:p>
          <a:p>
            <a:r>
              <a:rPr lang="en-GB" dirty="0"/>
              <a:t>Patient and public satisfaction </a:t>
            </a:r>
          </a:p>
          <a:p>
            <a:r>
              <a:rPr lang="en-GB" dirty="0"/>
              <a:t>Individuals in pain can access urgent treatment within 48 hours of initial contact</a:t>
            </a:r>
          </a:p>
          <a:p>
            <a:r>
              <a:rPr lang="en-GB" dirty="0"/>
              <a:t>Workforce morale improving</a:t>
            </a:r>
          </a:p>
          <a:p>
            <a:r>
              <a:rPr lang="en-GB" dirty="0"/>
              <a:t>Number of dentists and dental care professionals coming to work, and remaining, in Norfolk and Waveney</a:t>
            </a:r>
          </a:p>
          <a:p>
            <a:r>
              <a:rPr lang="en-GB" dirty="0"/>
              <a:t>Sustainable Out of Hours service model to meet population need</a:t>
            </a:r>
          </a:p>
          <a:p>
            <a:r>
              <a:rPr lang="en-GB" dirty="0"/>
              <a:t>Access to enhanced Level 2 services locally within Norfolk and Waveney and hospital care when needed</a:t>
            </a:r>
          </a:p>
          <a:p>
            <a:r>
              <a:rPr lang="en-GB" dirty="0"/>
              <a:t>Improving oral health in children and adults</a:t>
            </a:r>
          </a:p>
          <a:p>
            <a:endParaRPr lang="en-GB" dirty="0"/>
          </a:p>
          <a:p>
            <a:endParaRPr lang="en-GB" dirty="0"/>
          </a:p>
        </p:txBody>
      </p:sp>
      <p:sp>
        <p:nvSpPr>
          <p:cNvPr id="5" name="Text Placeholder 4">
            <a:extLst>
              <a:ext uri="{FF2B5EF4-FFF2-40B4-BE49-F238E27FC236}">
                <a16:creationId xmlns:a16="http://schemas.microsoft.com/office/drawing/2014/main" id="{A9857558-0C90-454F-A56A-037DCD501688}"/>
              </a:ext>
            </a:extLst>
          </p:cNvPr>
          <p:cNvSpPr>
            <a:spLocks noGrp="1"/>
          </p:cNvSpPr>
          <p:nvPr>
            <p:ph type="body" sz="quarter" idx="11"/>
          </p:nvPr>
        </p:nvSpPr>
        <p:spPr/>
        <p:txBody>
          <a:bodyPr/>
          <a:lstStyle/>
          <a:p>
            <a:r>
              <a:rPr lang="en-GB"/>
              <a:t>What does success look like?  </a:t>
            </a:r>
          </a:p>
        </p:txBody>
      </p:sp>
      <p:sp>
        <p:nvSpPr>
          <p:cNvPr id="2" name="Arrow: Up 1">
            <a:extLst>
              <a:ext uri="{FF2B5EF4-FFF2-40B4-BE49-F238E27FC236}">
                <a16:creationId xmlns:a16="http://schemas.microsoft.com/office/drawing/2014/main" id="{7C28D410-487D-2CE5-55FE-8BDC022B21D6}"/>
              </a:ext>
            </a:extLst>
          </p:cNvPr>
          <p:cNvSpPr/>
          <p:nvPr/>
        </p:nvSpPr>
        <p:spPr>
          <a:xfrm>
            <a:off x="2757204" y="1393946"/>
            <a:ext cx="484632" cy="765907"/>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 name="Arrow: Up 2">
            <a:extLst>
              <a:ext uri="{FF2B5EF4-FFF2-40B4-BE49-F238E27FC236}">
                <a16:creationId xmlns:a16="http://schemas.microsoft.com/office/drawing/2014/main" id="{A85FA89D-A7A8-BE57-025D-E0E866203C1A}"/>
              </a:ext>
            </a:extLst>
          </p:cNvPr>
          <p:cNvSpPr/>
          <p:nvPr/>
        </p:nvSpPr>
        <p:spPr>
          <a:xfrm rot="10800000">
            <a:off x="7308933" y="2719755"/>
            <a:ext cx="484632" cy="693613"/>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4" name="Text Placeholder 5">
            <a:extLst>
              <a:ext uri="{FF2B5EF4-FFF2-40B4-BE49-F238E27FC236}">
                <a16:creationId xmlns:a16="http://schemas.microsoft.com/office/drawing/2014/main" id="{0ADE4BF2-BCED-5754-929A-0C238ACF8DDB}"/>
              </a:ext>
            </a:extLst>
          </p:cNvPr>
          <p:cNvSpPr txBox="1">
            <a:spLocks/>
          </p:cNvSpPr>
          <p:nvPr/>
        </p:nvSpPr>
        <p:spPr>
          <a:xfrm>
            <a:off x="6096000" y="3647342"/>
            <a:ext cx="2910498" cy="387350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Shift to private dental practice</a:t>
            </a:r>
          </a:p>
          <a:p>
            <a:r>
              <a:rPr lang="en-GB" dirty="0"/>
              <a:t>Number of dentists and dental care professionals leaving</a:t>
            </a:r>
          </a:p>
          <a:p>
            <a:r>
              <a:rPr lang="en-GB" dirty="0"/>
              <a:t>Reduced referrals to secondary care for extractions in children</a:t>
            </a:r>
          </a:p>
          <a:p>
            <a:r>
              <a:rPr lang="en-GB" dirty="0"/>
              <a:t>Urgent treatment activity down as a result of improved access</a:t>
            </a:r>
          </a:p>
          <a:p>
            <a:r>
              <a:rPr lang="en-GB" dirty="0"/>
              <a:t>Waiting lists for treatment</a:t>
            </a:r>
          </a:p>
          <a:p>
            <a:r>
              <a:rPr lang="en-GB" dirty="0"/>
              <a:t>Oral cancer rates</a:t>
            </a:r>
          </a:p>
          <a:p>
            <a:endParaRPr lang="en-GB" dirty="0"/>
          </a:p>
          <a:p>
            <a:endParaRPr lang="en-GB" dirty="0"/>
          </a:p>
        </p:txBody>
      </p:sp>
      <p:sp>
        <p:nvSpPr>
          <p:cNvPr id="7" name="TextBox 6">
            <a:extLst>
              <a:ext uri="{FF2B5EF4-FFF2-40B4-BE49-F238E27FC236}">
                <a16:creationId xmlns:a16="http://schemas.microsoft.com/office/drawing/2014/main" id="{90925D70-4818-8207-AC1B-FD8E00236B6E}"/>
              </a:ext>
            </a:extLst>
          </p:cNvPr>
          <p:cNvSpPr txBox="1"/>
          <p:nvPr/>
        </p:nvSpPr>
        <p:spPr>
          <a:xfrm>
            <a:off x="1459889" y="1721437"/>
            <a:ext cx="1539631" cy="369332"/>
          </a:xfrm>
          <a:prstGeom prst="rect">
            <a:avLst/>
          </a:prstGeom>
          <a:noFill/>
        </p:spPr>
        <p:txBody>
          <a:bodyPr wrap="square" rtlCol="0">
            <a:spAutoFit/>
          </a:bodyPr>
          <a:lstStyle/>
          <a:p>
            <a:r>
              <a:rPr lang="en-GB" dirty="0"/>
              <a:t>Increase in:</a:t>
            </a:r>
          </a:p>
        </p:txBody>
      </p:sp>
      <p:sp>
        <p:nvSpPr>
          <p:cNvPr id="8" name="TextBox 7">
            <a:extLst>
              <a:ext uri="{FF2B5EF4-FFF2-40B4-BE49-F238E27FC236}">
                <a16:creationId xmlns:a16="http://schemas.microsoft.com/office/drawing/2014/main" id="{DCB8E7ED-561D-8DC6-937A-7704C38A4025}"/>
              </a:ext>
            </a:extLst>
          </p:cNvPr>
          <p:cNvSpPr txBox="1"/>
          <p:nvPr/>
        </p:nvSpPr>
        <p:spPr>
          <a:xfrm>
            <a:off x="7999046" y="2829603"/>
            <a:ext cx="1539631" cy="369332"/>
          </a:xfrm>
          <a:prstGeom prst="rect">
            <a:avLst/>
          </a:prstGeom>
          <a:noFill/>
        </p:spPr>
        <p:txBody>
          <a:bodyPr wrap="square" rtlCol="0">
            <a:spAutoFit/>
          </a:bodyPr>
          <a:lstStyle/>
          <a:p>
            <a:r>
              <a:rPr lang="en-GB" dirty="0"/>
              <a:t>Decrease in:</a:t>
            </a:r>
          </a:p>
        </p:txBody>
      </p:sp>
    </p:spTree>
    <p:extLst>
      <p:ext uri="{BB962C8B-B14F-4D97-AF65-F5344CB8AC3E}">
        <p14:creationId xmlns:p14="http://schemas.microsoft.com/office/powerpoint/2010/main" val="16257968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9BF4B7A-32A3-68DF-B4F5-2798E3D77377}"/>
              </a:ext>
            </a:extLst>
          </p:cNvPr>
          <p:cNvSpPr>
            <a:spLocks noGrp="1"/>
          </p:cNvSpPr>
          <p:nvPr>
            <p:ph type="body" sz="quarter" idx="12"/>
          </p:nvPr>
        </p:nvSpPr>
        <p:spPr/>
        <p:txBody>
          <a:bodyPr/>
          <a:lstStyle/>
          <a:p>
            <a:pPr marL="0" indent="0">
              <a:buNone/>
            </a:pPr>
            <a:r>
              <a:rPr lang="en-GB" dirty="0"/>
              <a:t>Challenges we face include:</a:t>
            </a:r>
          </a:p>
          <a:p>
            <a:r>
              <a:rPr lang="en-GB" dirty="0"/>
              <a:t>Ability to build a sustainable workforce of dentists and dental care professionals</a:t>
            </a:r>
          </a:p>
          <a:p>
            <a:r>
              <a:rPr lang="en-GB" dirty="0"/>
              <a:t>Access to high quality data to inform commissioning intentions</a:t>
            </a:r>
          </a:p>
          <a:p>
            <a:r>
              <a:rPr lang="en-GB" dirty="0"/>
              <a:t>Resources and capacity within the ICB </a:t>
            </a:r>
          </a:p>
          <a:p>
            <a:r>
              <a:rPr lang="en-GB" dirty="0"/>
              <a:t>Continuing commitment from local dental providers to the NHS </a:t>
            </a:r>
          </a:p>
          <a:p>
            <a:r>
              <a:rPr lang="en-GB" dirty="0"/>
              <a:t>Affordability of NHS dental services </a:t>
            </a:r>
          </a:p>
          <a:p>
            <a:r>
              <a:rPr lang="en-GB" dirty="0"/>
              <a:t>Ability to expand NHS dental services provision unless workforce in place</a:t>
            </a:r>
          </a:p>
          <a:p>
            <a:r>
              <a:rPr lang="en-GB" dirty="0"/>
              <a:t>Ability to reduce health inequalities through affordable NHS dental services</a:t>
            </a:r>
          </a:p>
          <a:p>
            <a:endParaRPr lang="en-GB" dirty="0"/>
          </a:p>
          <a:p>
            <a:endParaRPr lang="en-GB" dirty="0"/>
          </a:p>
          <a:p>
            <a:endParaRPr lang="en-GB" dirty="0"/>
          </a:p>
        </p:txBody>
      </p:sp>
      <p:sp>
        <p:nvSpPr>
          <p:cNvPr id="3" name="Text Placeholder 2">
            <a:extLst>
              <a:ext uri="{FF2B5EF4-FFF2-40B4-BE49-F238E27FC236}">
                <a16:creationId xmlns:a16="http://schemas.microsoft.com/office/drawing/2014/main" id="{51E62F77-D34D-B8B7-6B98-B45715594374}"/>
              </a:ext>
            </a:extLst>
          </p:cNvPr>
          <p:cNvSpPr>
            <a:spLocks noGrp="1"/>
          </p:cNvSpPr>
          <p:nvPr>
            <p:ph type="body" sz="quarter" idx="11"/>
          </p:nvPr>
        </p:nvSpPr>
        <p:spPr/>
        <p:txBody>
          <a:bodyPr/>
          <a:lstStyle/>
          <a:p>
            <a:r>
              <a:rPr lang="en-GB"/>
              <a:t>The challenges to achieving success</a:t>
            </a:r>
          </a:p>
        </p:txBody>
      </p:sp>
      <p:sp>
        <p:nvSpPr>
          <p:cNvPr id="4" name="TextBox 3">
            <a:extLst>
              <a:ext uri="{FF2B5EF4-FFF2-40B4-BE49-F238E27FC236}">
                <a16:creationId xmlns:a16="http://schemas.microsoft.com/office/drawing/2014/main" id="{26DEDE2E-A734-2C15-3007-28363EA7E6B9}"/>
              </a:ext>
            </a:extLst>
          </p:cNvPr>
          <p:cNvSpPr txBox="1"/>
          <p:nvPr/>
        </p:nvSpPr>
        <p:spPr>
          <a:xfrm>
            <a:off x="766282" y="4786685"/>
            <a:ext cx="5087814" cy="1446550"/>
          </a:xfrm>
          <a:prstGeom prst="rect">
            <a:avLst/>
          </a:prstGeom>
          <a:noFill/>
        </p:spPr>
        <p:txBody>
          <a:bodyPr wrap="square" rtlCol="0">
            <a:spAutoFit/>
          </a:bodyPr>
          <a:lstStyle/>
          <a:p>
            <a:r>
              <a:rPr lang="en-GB" sz="1400" b="1" dirty="0">
                <a:latin typeface="Arial" panose="020B0604020202020204" pitchFamily="34" charset="0"/>
                <a:cs typeface="Arial" panose="020B0604020202020204" pitchFamily="34" charset="0"/>
              </a:rPr>
              <a:t>There are some challenges outside of our control:</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Dental contract reform</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Dental treatment costs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National workforce plans to expand training places for dentists and dental care professionals</a:t>
            </a:r>
          </a:p>
          <a:p>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22186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0A6C95E-7727-2C99-5BD6-6B08C54A5E9F}"/>
              </a:ext>
            </a:extLst>
          </p:cNvPr>
          <p:cNvSpPr>
            <a:spLocks noGrp="1"/>
          </p:cNvSpPr>
          <p:nvPr>
            <p:ph type="body" sz="quarter" idx="11"/>
          </p:nvPr>
        </p:nvSpPr>
        <p:spPr/>
        <p:txBody>
          <a:bodyPr/>
          <a:lstStyle/>
          <a:p>
            <a:r>
              <a:rPr lang="en-GB"/>
              <a:t>Key stakeholders: </a:t>
            </a:r>
            <a:r>
              <a:rPr lang="en-GB">
                <a:solidFill>
                  <a:srgbClr val="FF0000"/>
                </a:solidFill>
              </a:rPr>
              <a:t>engage, involve and inform</a:t>
            </a:r>
          </a:p>
        </p:txBody>
      </p:sp>
      <p:sp>
        <p:nvSpPr>
          <p:cNvPr id="5" name="Dodecagon 4">
            <a:extLst>
              <a:ext uri="{FF2B5EF4-FFF2-40B4-BE49-F238E27FC236}">
                <a16:creationId xmlns:a16="http://schemas.microsoft.com/office/drawing/2014/main" id="{822A4A60-C984-66AE-D1FE-A3C1E2F97D4D}"/>
              </a:ext>
            </a:extLst>
          </p:cNvPr>
          <p:cNvSpPr/>
          <p:nvPr/>
        </p:nvSpPr>
        <p:spPr>
          <a:xfrm>
            <a:off x="3162171" y="2421802"/>
            <a:ext cx="1106788" cy="1007198"/>
          </a:xfrm>
          <a:prstGeom prst="dodecagon">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a:t>Primary Care Dentists and their teams</a:t>
            </a:r>
          </a:p>
        </p:txBody>
      </p:sp>
      <p:sp>
        <p:nvSpPr>
          <p:cNvPr id="10" name="Dodecagon 9">
            <a:extLst>
              <a:ext uri="{FF2B5EF4-FFF2-40B4-BE49-F238E27FC236}">
                <a16:creationId xmlns:a16="http://schemas.microsoft.com/office/drawing/2014/main" id="{5D635DF1-497A-835E-DEE7-F49661D6B768}"/>
              </a:ext>
            </a:extLst>
          </p:cNvPr>
          <p:cNvSpPr/>
          <p:nvPr/>
        </p:nvSpPr>
        <p:spPr>
          <a:xfrm>
            <a:off x="2083834" y="4489750"/>
            <a:ext cx="1246554" cy="867930"/>
          </a:xfrm>
          <a:prstGeom prst="dodecagon">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a:t>Secondary dental care (Level 3)</a:t>
            </a:r>
          </a:p>
        </p:txBody>
      </p:sp>
      <p:sp>
        <p:nvSpPr>
          <p:cNvPr id="11" name="Dodecagon 10">
            <a:extLst>
              <a:ext uri="{FF2B5EF4-FFF2-40B4-BE49-F238E27FC236}">
                <a16:creationId xmlns:a16="http://schemas.microsoft.com/office/drawing/2014/main" id="{7CB4C999-C4B8-129B-6D87-2621BC36A72A}"/>
              </a:ext>
            </a:extLst>
          </p:cNvPr>
          <p:cNvSpPr/>
          <p:nvPr/>
        </p:nvSpPr>
        <p:spPr>
          <a:xfrm>
            <a:off x="1613814" y="3061421"/>
            <a:ext cx="1246555" cy="973015"/>
          </a:xfrm>
          <a:prstGeom prst="dodecagon">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a:t>Local dental profession</a:t>
            </a:r>
          </a:p>
        </p:txBody>
      </p:sp>
      <p:sp>
        <p:nvSpPr>
          <p:cNvPr id="12" name="Dodecagon 11">
            <a:extLst>
              <a:ext uri="{FF2B5EF4-FFF2-40B4-BE49-F238E27FC236}">
                <a16:creationId xmlns:a16="http://schemas.microsoft.com/office/drawing/2014/main" id="{B1C6B101-46AC-2C01-86CC-5D10A3B311A9}"/>
              </a:ext>
            </a:extLst>
          </p:cNvPr>
          <p:cNvSpPr/>
          <p:nvPr/>
        </p:nvSpPr>
        <p:spPr>
          <a:xfrm>
            <a:off x="1866701" y="1797151"/>
            <a:ext cx="1246554" cy="914400"/>
          </a:xfrm>
          <a:prstGeom prst="dodecagon">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a:t>Local Dental Committee</a:t>
            </a:r>
          </a:p>
        </p:txBody>
      </p:sp>
      <p:sp>
        <p:nvSpPr>
          <p:cNvPr id="13" name="Dodecagon 12">
            <a:extLst>
              <a:ext uri="{FF2B5EF4-FFF2-40B4-BE49-F238E27FC236}">
                <a16:creationId xmlns:a16="http://schemas.microsoft.com/office/drawing/2014/main" id="{03D3EA70-7B4D-8F74-7B86-450338D19FEF}"/>
              </a:ext>
            </a:extLst>
          </p:cNvPr>
          <p:cNvSpPr/>
          <p:nvPr/>
        </p:nvSpPr>
        <p:spPr>
          <a:xfrm>
            <a:off x="3022070" y="3583826"/>
            <a:ext cx="1147593" cy="973015"/>
          </a:xfrm>
          <a:prstGeom prst="dodecagon">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a:t>Level 2 providers</a:t>
            </a:r>
          </a:p>
        </p:txBody>
      </p:sp>
      <p:sp>
        <p:nvSpPr>
          <p:cNvPr id="14" name="Dodecagon 13">
            <a:extLst>
              <a:ext uri="{FF2B5EF4-FFF2-40B4-BE49-F238E27FC236}">
                <a16:creationId xmlns:a16="http://schemas.microsoft.com/office/drawing/2014/main" id="{F5BEE41B-EB1A-3C6D-5C55-848D46E0D509}"/>
              </a:ext>
            </a:extLst>
          </p:cNvPr>
          <p:cNvSpPr/>
          <p:nvPr/>
        </p:nvSpPr>
        <p:spPr>
          <a:xfrm>
            <a:off x="9838417" y="5129207"/>
            <a:ext cx="1246553" cy="1084246"/>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MPs, local councillors</a:t>
            </a:r>
          </a:p>
        </p:txBody>
      </p:sp>
      <p:sp>
        <p:nvSpPr>
          <p:cNvPr id="15" name="Dodecagon 14">
            <a:extLst>
              <a:ext uri="{FF2B5EF4-FFF2-40B4-BE49-F238E27FC236}">
                <a16:creationId xmlns:a16="http://schemas.microsoft.com/office/drawing/2014/main" id="{CB3562BE-CBE8-EC02-99D0-DC57297BE459}"/>
              </a:ext>
            </a:extLst>
          </p:cNvPr>
          <p:cNvSpPr/>
          <p:nvPr/>
        </p:nvSpPr>
        <p:spPr>
          <a:xfrm>
            <a:off x="6070483" y="4149968"/>
            <a:ext cx="1651116" cy="1207712"/>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Voluntary organisations and community sector</a:t>
            </a:r>
          </a:p>
        </p:txBody>
      </p:sp>
      <p:sp>
        <p:nvSpPr>
          <p:cNvPr id="16" name="Dodecagon 15">
            <a:extLst>
              <a:ext uri="{FF2B5EF4-FFF2-40B4-BE49-F238E27FC236}">
                <a16:creationId xmlns:a16="http://schemas.microsoft.com/office/drawing/2014/main" id="{349AC208-F2B9-0B92-AB33-DAE018A06AB6}"/>
              </a:ext>
            </a:extLst>
          </p:cNvPr>
          <p:cNvSpPr/>
          <p:nvPr/>
        </p:nvSpPr>
        <p:spPr>
          <a:xfrm>
            <a:off x="10058400" y="1453896"/>
            <a:ext cx="1246554" cy="1097280"/>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Higher Education: universities &amp; colleges</a:t>
            </a:r>
          </a:p>
        </p:txBody>
      </p:sp>
      <p:sp>
        <p:nvSpPr>
          <p:cNvPr id="17" name="Dodecagon 16">
            <a:extLst>
              <a:ext uri="{FF2B5EF4-FFF2-40B4-BE49-F238E27FC236}">
                <a16:creationId xmlns:a16="http://schemas.microsoft.com/office/drawing/2014/main" id="{F0EDA7DB-32D7-80F4-C00A-909963F01C17}"/>
              </a:ext>
            </a:extLst>
          </p:cNvPr>
          <p:cNvSpPr/>
          <p:nvPr/>
        </p:nvSpPr>
        <p:spPr>
          <a:xfrm>
            <a:off x="616328" y="4069080"/>
            <a:ext cx="1246555" cy="991416"/>
          </a:xfrm>
          <a:prstGeom prst="dodecagon">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a:t>Community Dental</a:t>
            </a:r>
          </a:p>
        </p:txBody>
      </p:sp>
      <p:sp>
        <p:nvSpPr>
          <p:cNvPr id="18" name="Dodecagon 17">
            <a:extLst>
              <a:ext uri="{FF2B5EF4-FFF2-40B4-BE49-F238E27FC236}">
                <a16:creationId xmlns:a16="http://schemas.microsoft.com/office/drawing/2014/main" id="{3F0A75EA-89EC-CC88-7D57-7C11B66AD5A6}"/>
              </a:ext>
            </a:extLst>
          </p:cNvPr>
          <p:cNvSpPr/>
          <p:nvPr/>
        </p:nvSpPr>
        <p:spPr>
          <a:xfrm>
            <a:off x="9331632" y="2725868"/>
            <a:ext cx="1246554" cy="946133"/>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NHS England</a:t>
            </a:r>
          </a:p>
        </p:txBody>
      </p:sp>
      <p:sp>
        <p:nvSpPr>
          <p:cNvPr id="19" name="Dodecagon 18">
            <a:extLst>
              <a:ext uri="{FF2B5EF4-FFF2-40B4-BE49-F238E27FC236}">
                <a16:creationId xmlns:a16="http://schemas.microsoft.com/office/drawing/2014/main" id="{B49BC705-5B2D-4F1C-BE10-D7E51B3550AD}"/>
              </a:ext>
            </a:extLst>
          </p:cNvPr>
          <p:cNvSpPr/>
          <p:nvPr/>
        </p:nvSpPr>
        <p:spPr>
          <a:xfrm>
            <a:off x="697638" y="2093976"/>
            <a:ext cx="1007012" cy="914400"/>
          </a:xfrm>
          <a:prstGeom prst="dodecagon">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a:t>LPN &amp; MCN</a:t>
            </a:r>
          </a:p>
        </p:txBody>
      </p:sp>
      <p:sp>
        <p:nvSpPr>
          <p:cNvPr id="20" name="Dodecagon 19">
            <a:extLst>
              <a:ext uri="{FF2B5EF4-FFF2-40B4-BE49-F238E27FC236}">
                <a16:creationId xmlns:a16="http://schemas.microsoft.com/office/drawing/2014/main" id="{93A52514-F943-2DB9-DE15-D54CB4E376A6}"/>
              </a:ext>
            </a:extLst>
          </p:cNvPr>
          <p:cNvSpPr/>
          <p:nvPr/>
        </p:nvSpPr>
        <p:spPr>
          <a:xfrm>
            <a:off x="5021039" y="2208575"/>
            <a:ext cx="914400" cy="914400"/>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NHS 111</a:t>
            </a:r>
          </a:p>
        </p:txBody>
      </p:sp>
      <p:sp>
        <p:nvSpPr>
          <p:cNvPr id="21" name="Dodecagon 20" descr="tient">
            <a:extLst>
              <a:ext uri="{FF2B5EF4-FFF2-40B4-BE49-F238E27FC236}">
                <a16:creationId xmlns:a16="http://schemas.microsoft.com/office/drawing/2014/main" id="{84005C62-B560-726F-C2BB-FA22427CDAF3}"/>
              </a:ext>
            </a:extLst>
          </p:cNvPr>
          <p:cNvSpPr/>
          <p:nvPr/>
        </p:nvSpPr>
        <p:spPr>
          <a:xfrm>
            <a:off x="6338812" y="2519297"/>
            <a:ext cx="1246555" cy="1084247"/>
          </a:xfrm>
          <a:prstGeom prst="dodecagon">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Residents in Norfolk and Waveney</a:t>
            </a:r>
          </a:p>
        </p:txBody>
      </p:sp>
      <p:sp>
        <p:nvSpPr>
          <p:cNvPr id="22" name="Dodecagon 21">
            <a:extLst>
              <a:ext uri="{FF2B5EF4-FFF2-40B4-BE49-F238E27FC236}">
                <a16:creationId xmlns:a16="http://schemas.microsoft.com/office/drawing/2014/main" id="{0DD45F75-B906-66C6-CA3F-BD24BE8BF636}"/>
              </a:ext>
            </a:extLst>
          </p:cNvPr>
          <p:cNvSpPr/>
          <p:nvPr/>
        </p:nvSpPr>
        <p:spPr>
          <a:xfrm>
            <a:off x="165233" y="3008376"/>
            <a:ext cx="1246555" cy="1007198"/>
          </a:xfrm>
          <a:prstGeom prst="dodecagon">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a:t>Special Care Dental</a:t>
            </a:r>
          </a:p>
        </p:txBody>
      </p:sp>
      <p:sp>
        <p:nvSpPr>
          <p:cNvPr id="23" name="Dodecagon 22">
            <a:extLst>
              <a:ext uri="{FF2B5EF4-FFF2-40B4-BE49-F238E27FC236}">
                <a16:creationId xmlns:a16="http://schemas.microsoft.com/office/drawing/2014/main" id="{6D03C77D-62A7-806C-5D75-0CA8C1D5C9AA}"/>
              </a:ext>
            </a:extLst>
          </p:cNvPr>
          <p:cNvSpPr/>
          <p:nvPr/>
        </p:nvSpPr>
        <p:spPr>
          <a:xfrm>
            <a:off x="4174939" y="1275227"/>
            <a:ext cx="1246555" cy="1007198"/>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Out of Hours provider</a:t>
            </a:r>
          </a:p>
        </p:txBody>
      </p:sp>
      <p:sp>
        <p:nvSpPr>
          <p:cNvPr id="24" name="Dodecagon 23">
            <a:extLst>
              <a:ext uri="{FF2B5EF4-FFF2-40B4-BE49-F238E27FC236}">
                <a16:creationId xmlns:a16="http://schemas.microsoft.com/office/drawing/2014/main" id="{55DB6139-2145-3392-A358-BFABD60506FE}"/>
              </a:ext>
            </a:extLst>
          </p:cNvPr>
          <p:cNvSpPr/>
          <p:nvPr/>
        </p:nvSpPr>
        <p:spPr>
          <a:xfrm>
            <a:off x="8749437" y="4350482"/>
            <a:ext cx="1246555" cy="1007198"/>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Local authorities &amp; local councils</a:t>
            </a:r>
          </a:p>
        </p:txBody>
      </p:sp>
      <p:sp>
        <p:nvSpPr>
          <p:cNvPr id="26" name="Dodecagon 25">
            <a:extLst>
              <a:ext uri="{FF2B5EF4-FFF2-40B4-BE49-F238E27FC236}">
                <a16:creationId xmlns:a16="http://schemas.microsoft.com/office/drawing/2014/main" id="{D5AABC2A-032E-DD17-C667-84DBD958A4CC}"/>
              </a:ext>
            </a:extLst>
          </p:cNvPr>
          <p:cNvSpPr/>
          <p:nvPr/>
        </p:nvSpPr>
        <p:spPr>
          <a:xfrm>
            <a:off x="4358227" y="4258116"/>
            <a:ext cx="1246555" cy="991416"/>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General Practice</a:t>
            </a:r>
          </a:p>
        </p:txBody>
      </p:sp>
      <p:sp>
        <p:nvSpPr>
          <p:cNvPr id="27" name="Dodecagon 26">
            <a:extLst>
              <a:ext uri="{FF2B5EF4-FFF2-40B4-BE49-F238E27FC236}">
                <a16:creationId xmlns:a16="http://schemas.microsoft.com/office/drawing/2014/main" id="{7427E4A8-1E70-02F7-64DA-4F956363DBA2}"/>
              </a:ext>
            </a:extLst>
          </p:cNvPr>
          <p:cNvSpPr/>
          <p:nvPr/>
        </p:nvSpPr>
        <p:spPr>
          <a:xfrm>
            <a:off x="1201144" y="5544407"/>
            <a:ext cx="1246554" cy="946133"/>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Local Authority Public Health</a:t>
            </a:r>
          </a:p>
        </p:txBody>
      </p:sp>
      <p:sp>
        <p:nvSpPr>
          <p:cNvPr id="28" name="Dodecagon 27">
            <a:extLst>
              <a:ext uri="{FF2B5EF4-FFF2-40B4-BE49-F238E27FC236}">
                <a16:creationId xmlns:a16="http://schemas.microsoft.com/office/drawing/2014/main" id="{96A7803A-6F50-F7D6-48E6-782B1E774E90}"/>
              </a:ext>
            </a:extLst>
          </p:cNvPr>
          <p:cNvSpPr/>
          <p:nvPr/>
        </p:nvSpPr>
        <p:spPr>
          <a:xfrm>
            <a:off x="10681677" y="3547928"/>
            <a:ext cx="1246554" cy="946133"/>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East of England ICBs</a:t>
            </a:r>
          </a:p>
        </p:txBody>
      </p:sp>
      <p:sp>
        <p:nvSpPr>
          <p:cNvPr id="29" name="Dodecagon 28" descr="tient">
            <a:extLst>
              <a:ext uri="{FF2B5EF4-FFF2-40B4-BE49-F238E27FC236}">
                <a16:creationId xmlns:a16="http://schemas.microsoft.com/office/drawing/2014/main" id="{9E6156D3-480C-3455-8526-6CF79622F453}"/>
              </a:ext>
            </a:extLst>
          </p:cNvPr>
          <p:cNvSpPr/>
          <p:nvPr/>
        </p:nvSpPr>
        <p:spPr>
          <a:xfrm>
            <a:off x="7363784" y="1599902"/>
            <a:ext cx="1328616" cy="1182203"/>
          </a:xfrm>
          <a:prstGeom prst="dodecagon">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Healthwatch</a:t>
            </a:r>
          </a:p>
        </p:txBody>
      </p:sp>
      <p:sp>
        <p:nvSpPr>
          <p:cNvPr id="2" name="Dodecagon 1">
            <a:extLst>
              <a:ext uri="{FF2B5EF4-FFF2-40B4-BE49-F238E27FC236}">
                <a16:creationId xmlns:a16="http://schemas.microsoft.com/office/drawing/2014/main" id="{187EBA4C-35F7-5CC4-17BA-987CC99A454C}"/>
              </a:ext>
            </a:extLst>
          </p:cNvPr>
          <p:cNvSpPr/>
          <p:nvPr/>
        </p:nvSpPr>
        <p:spPr>
          <a:xfrm>
            <a:off x="6896041" y="5334496"/>
            <a:ext cx="1651116" cy="1207712"/>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Health visitors, family hubs</a:t>
            </a:r>
          </a:p>
        </p:txBody>
      </p:sp>
      <p:sp>
        <p:nvSpPr>
          <p:cNvPr id="4" name="Dodecagon 3">
            <a:extLst>
              <a:ext uri="{FF2B5EF4-FFF2-40B4-BE49-F238E27FC236}">
                <a16:creationId xmlns:a16="http://schemas.microsoft.com/office/drawing/2014/main" id="{C1185F91-2C56-D635-3D3A-6A8EFC9EE1BC}"/>
              </a:ext>
            </a:extLst>
          </p:cNvPr>
          <p:cNvSpPr/>
          <p:nvPr/>
        </p:nvSpPr>
        <p:spPr>
          <a:xfrm>
            <a:off x="3563871" y="5175622"/>
            <a:ext cx="1246555" cy="991416"/>
          </a:xfrm>
          <a:prstGeom prst="dodec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Secondary medical care services</a:t>
            </a:r>
          </a:p>
        </p:txBody>
      </p:sp>
    </p:spTree>
    <p:extLst>
      <p:ext uri="{BB962C8B-B14F-4D97-AF65-F5344CB8AC3E}">
        <p14:creationId xmlns:p14="http://schemas.microsoft.com/office/powerpoint/2010/main" val="3429875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1E13789-3393-4BE4-ADA9-A98678A64619}"/>
              </a:ext>
            </a:extLst>
          </p:cNvPr>
          <p:cNvSpPr>
            <a:spLocks noGrp="1"/>
          </p:cNvSpPr>
          <p:nvPr>
            <p:ph type="body" sz="quarter" idx="12"/>
          </p:nvPr>
        </p:nvSpPr>
        <p:spPr>
          <a:xfrm>
            <a:off x="606425" y="1453328"/>
            <a:ext cx="10998143" cy="4557054"/>
          </a:xfrm>
        </p:spPr>
        <p:txBody>
          <a:bodyPr vert="horz" lIns="91440" tIns="45720" rIns="91440" bIns="45720" rtlCol="0" anchor="t">
            <a:noAutofit/>
          </a:bodyPr>
          <a:lstStyle/>
          <a:p>
            <a:pPr>
              <a:spcAft>
                <a:spcPts val="600"/>
              </a:spcAft>
            </a:pPr>
            <a:r>
              <a:rPr lang="en-GB" sz="1600" dirty="0"/>
              <a:t>The ICB took over delegated commissioning responsibility for dentistry (primary, community and secondary dental services) from NHS England in April 2023. </a:t>
            </a:r>
          </a:p>
          <a:p>
            <a:pPr>
              <a:spcAft>
                <a:spcPts val="600"/>
              </a:spcAft>
            </a:pPr>
            <a:r>
              <a:rPr lang="en-GB" sz="1600" dirty="0"/>
              <a:t>There are currently 102 primary care dental providers, community dental services / special care dental services, Level 2 (enhanced services) and 3 acute hospitals in Norfolk and Waveney providing NHS secondary care and orthodontic services to the local population.  Individuals may also be referred outside Norfolk and Waveney for certain services, such as endodontics and periodontics or to a London hospital.</a:t>
            </a:r>
          </a:p>
          <a:p>
            <a:pPr>
              <a:spcAft>
                <a:spcPts val="600"/>
              </a:spcAft>
            </a:pPr>
            <a:r>
              <a:rPr lang="en-GB" sz="1600" dirty="0"/>
              <a:t>Nationally, all primary care services (which includes dentistry) are facing greater challenges than ever in workforce shortages, an increasingly complex workload, and demand for services exceeding capacity. In Norfolk and Waveney, the impact of these challenges is an acute lack of access to NHS dental services – oral health advice, prevention and treatment - for our local population who do not already see an NHS dentist regularly.</a:t>
            </a:r>
          </a:p>
          <a:p>
            <a:pPr>
              <a:spcAft>
                <a:spcPts val="600"/>
              </a:spcAft>
            </a:pPr>
            <a:r>
              <a:rPr lang="en-GB" sz="1600" dirty="0">
                <a:effectLst/>
                <a:latin typeface="Arial" panose="020B0604020202020204" pitchFamily="34" charset="0"/>
                <a:ea typeface="Calibri" panose="020F0502020204030204" pitchFamily="34" charset="0"/>
              </a:rPr>
              <a:t>The workforce challenges that are felt across the country are particularly acute in Norfolk and Waveney, where for the last decade the number of dentists has declined compared to the Eastern region and England. This decline has a greater impact here due to higher levels of need, areas of deprivation, and a higher number of residents in later life.</a:t>
            </a:r>
          </a:p>
          <a:p>
            <a:pPr>
              <a:spcAft>
                <a:spcPts val="600"/>
              </a:spcAft>
            </a:pPr>
            <a:r>
              <a:rPr lang="en-GB" sz="1600" dirty="0">
                <a:effectLst/>
                <a:latin typeface="Arial" panose="020B0604020202020204" pitchFamily="34" charset="0"/>
                <a:ea typeface="Calibri" panose="020F0502020204030204" pitchFamily="34" charset="0"/>
              </a:rPr>
              <a:t>Challenges with recruiting and retaining the dental workforce impact our ability to ensure that access to services is the same for residents no </a:t>
            </a:r>
            <a:r>
              <a:rPr lang="en-GB" sz="1600" dirty="0">
                <a:ea typeface="Calibri" panose="020F0502020204030204" pitchFamily="34" charset="0"/>
              </a:rPr>
              <a:t>matter where they live in our area. It also impacts our ability to</a:t>
            </a:r>
            <a:r>
              <a:rPr lang="en-GB" sz="1600" dirty="0">
                <a:effectLst/>
                <a:latin typeface="Arial" panose="020B0604020202020204" pitchFamily="34" charset="0"/>
                <a:ea typeface="Calibri" panose="020F0502020204030204" pitchFamily="34" charset="0"/>
              </a:rPr>
              <a:t> address health inequalities, and to commission adequate service provision based on the health needs of our people and communities.</a:t>
            </a:r>
          </a:p>
          <a:p>
            <a:pPr marL="0" indent="0">
              <a:buNone/>
            </a:pPr>
            <a:endParaRPr lang="en-GB" sz="1600" dirty="0"/>
          </a:p>
        </p:txBody>
      </p:sp>
      <p:sp>
        <p:nvSpPr>
          <p:cNvPr id="5" name="Text Placeholder 4">
            <a:extLst>
              <a:ext uri="{FF2B5EF4-FFF2-40B4-BE49-F238E27FC236}">
                <a16:creationId xmlns:a16="http://schemas.microsoft.com/office/drawing/2014/main" id="{A9857558-0C90-454F-A56A-037DCD501688}"/>
              </a:ext>
            </a:extLst>
          </p:cNvPr>
          <p:cNvSpPr>
            <a:spLocks noGrp="1"/>
          </p:cNvSpPr>
          <p:nvPr>
            <p:ph type="body" sz="quarter" idx="11"/>
          </p:nvPr>
        </p:nvSpPr>
        <p:spPr/>
        <p:txBody>
          <a:bodyPr/>
          <a:lstStyle/>
          <a:p>
            <a:r>
              <a:rPr lang="en-GB" dirty="0"/>
              <a:t>Background</a:t>
            </a:r>
          </a:p>
        </p:txBody>
      </p:sp>
    </p:spTree>
    <p:extLst>
      <p:ext uri="{BB962C8B-B14F-4D97-AF65-F5344CB8AC3E}">
        <p14:creationId xmlns:p14="http://schemas.microsoft.com/office/powerpoint/2010/main" val="1593199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F720B5-08CA-9EA1-2508-D4F3D06CE37B}"/>
              </a:ext>
            </a:extLst>
          </p:cNvPr>
          <p:cNvSpPr>
            <a:spLocks noGrp="1"/>
          </p:cNvSpPr>
          <p:nvPr>
            <p:ph type="body" sz="quarter" idx="12"/>
          </p:nvPr>
        </p:nvSpPr>
        <p:spPr/>
        <p:txBody>
          <a:bodyPr>
            <a:normAutofit fontScale="92500" lnSpcReduction="10000"/>
          </a:bodyPr>
          <a:lstStyle/>
          <a:p>
            <a:pPr>
              <a:lnSpc>
                <a:spcPct val="100000"/>
              </a:lnSpc>
              <a:spcBef>
                <a:spcPts val="1200"/>
              </a:spcBef>
            </a:pPr>
            <a:r>
              <a:rPr lang="en-GB" sz="1400" dirty="0"/>
              <a:t>Mobilised an urgent treatment service to improve access for any individual in dental pain through a new pilot scheme that will run for 12-18 months (using £1.05m of funding). </a:t>
            </a:r>
          </a:p>
          <a:p>
            <a:pPr>
              <a:lnSpc>
                <a:spcPct val="100000"/>
              </a:lnSpc>
              <a:spcBef>
                <a:spcPts val="1200"/>
              </a:spcBef>
            </a:pPr>
            <a:r>
              <a:rPr lang="en-GB" sz="1400" dirty="0"/>
              <a:t>Uplifted the amount we pay dentists to provide NHS care, to a minimum of £30 per Unit of Dental Activity (UDA), higher than the national recommended value of £28 per UDA. </a:t>
            </a:r>
          </a:p>
          <a:p>
            <a:pPr>
              <a:lnSpc>
                <a:spcPct val="100000"/>
              </a:lnSpc>
              <a:spcBef>
                <a:spcPts val="1200"/>
              </a:spcBef>
            </a:pPr>
            <a:r>
              <a:rPr lang="en-GB" sz="1400" dirty="0"/>
              <a:t>Funded local dental providers to undertake children’s oral health initiatives (using £600,000 of funding). </a:t>
            </a:r>
          </a:p>
          <a:p>
            <a:pPr>
              <a:lnSpc>
                <a:spcPct val="100000"/>
              </a:lnSpc>
              <a:spcBef>
                <a:spcPts val="1200"/>
              </a:spcBef>
            </a:pPr>
            <a:r>
              <a:rPr lang="en-GB" sz="1400" dirty="0"/>
              <a:t>Put in place immediate recruitment and retention plans to support dental practices and completed a Training Needs Analysis (using £600,000 of funding for workforce incentives).  Successful recruitment and retention of 14 dentists in 2023/2024</a:t>
            </a:r>
          </a:p>
          <a:p>
            <a:pPr>
              <a:lnSpc>
                <a:spcPct val="100000"/>
              </a:lnSpc>
              <a:spcBef>
                <a:spcPts val="1200"/>
              </a:spcBef>
            </a:pPr>
            <a:r>
              <a:rPr lang="en-GB" sz="1400" dirty="0"/>
              <a:t>Secured two Clinical Dental Fellows to support ICB workstreams about children and young people and health inequalities, as well as to provide coaching and mentoring for dental teams and continuous professional development opportunities. </a:t>
            </a:r>
            <a:endParaRPr lang="en-GB" sz="1400" dirty="0">
              <a:highlight>
                <a:srgbClr val="FFFF00"/>
              </a:highlight>
            </a:endParaRPr>
          </a:p>
          <a:p>
            <a:pPr>
              <a:lnSpc>
                <a:spcPct val="100000"/>
              </a:lnSpc>
              <a:spcBef>
                <a:spcPts val="1200"/>
              </a:spcBef>
            </a:pPr>
            <a:r>
              <a:rPr lang="en-GB" sz="1400" dirty="0"/>
              <a:t>Put in place quality improvement support for primary and community care dental services and their teams.</a:t>
            </a:r>
          </a:p>
          <a:p>
            <a:pPr>
              <a:lnSpc>
                <a:spcPct val="100000"/>
              </a:lnSpc>
              <a:spcBef>
                <a:spcPts val="1200"/>
              </a:spcBef>
            </a:pPr>
            <a:r>
              <a:rPr lang="en-GB" sz="1400" dirty="0"/>
              <a:t>Agreed to extend orthodontic services contracts for a further three years from April 2024, and to extend minor oral surgery services for a further two years from April 2024.</a:t>
            </a:r>
          </a:p>
          <a:p>
            <a:pPr>
              <a:lnSpc>
                <a:spcPct val="100000"/>
              </a:lnSpc>
              <a:spcBef>
                <a:spcPts val="1200"/>
              </a:spcBef>
            </a:pPr>
            <a:r>
              <a:rPr lang="en-GB" sz="1400" dirty="0"/>
              <a:t>Started to develop a pathway for oral health stabilisation and treatment for individuals with medical needs, for example for patients with cancer.</a:t>
            </a:r>
          </a:p>
          <a:p>
            <a:pPr>
              <a:lnSpc>
                <a:spcPct val="100000"/>
              </a:lnSpc>
              <a:spcBef>
                <a:spcPts val="1200"/>
              </a:spcBef>
            </a:pPr>
            <a:r>
              <a:rPr lang="en-GB" sz="1400" dirty="0"/>
              <a:t>We are also committed to collaborating with ICBs in the region to agree a common commissioning approach where beneficial</a:t>
            </a:r>
            <a:endParaRPr lang="en-GB" dirty="0"/>
          </a:p>
        </p:txBody>
      </p:sp>
      <p:sp>
        <p:nvSpPr>
          <p:cNvPr id="3" name="Text Placeholder 2">
            <a:extLst>
              <a:ext uri="{FF2B5EF4-FFF2-40B4-BE49-F238E27FC236}">
                <a16:creationId xmlns:a16="http://schemas.microsoft.com/office/drawing/2014/main" id="{814AA455-18D1-4F15-992A-030173D6A336}"/>
              </a:ext>
            </a:extLst>
          </p:cNvPr>
          <p:cNvSpPr>
            <a:spLocks noGrp="1"/>
          </p:cNvSpPr>
          <p:nvPr>
            <p:ph type="body" sz="quarter" idx="11"/>
          </p:nvPr>
        </p:nvSpPr>
        <p:spPr/>
        <p:txBody>
          <a:bodyPr/>
          <a:lstStyle/>
          <a:p>
            <a:r>
              <a:rPr lang="en-GB" dirty="0"/>
              <a:t>What we have achieved so far</a:t>
            </a:r>
          </a:p>
        </p:txBody>
      </p:sp>
    </p:spTree>
    <p:extLst>
      <p:ext uri="{BB962C8B-B14F-4D97-AF65-F5344CB8AC3E}">
        <p14:creationId xmlns:p14="http://schemas.microsoft.com/office/powerpoint/2010/main" val="1542457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1E13789-3393-4BE4-ADA9-A98678A64619}"/>
              </a:ext>
            </a:extLst>
          </p:cNvPr>
          <p:cNvSpPr>
            <a:spLocks noGrp="1"/>
          </p:cNvSpPr>
          <p:nvPr>
            <p:ph type="body" sz="quarter" idx="12"/>
          </p:nvPr>
        </p:nvSpPr>
        <p:spPr>
          <a:xfrm>
            <a:off x="606425" y="1453328"/>
            <a:ext cx="10998143" cy="4557054"/>
          </a:xfrm>
        </p:spPr>
        <p:txBody>
          <a:bodyPr vert="horz" lIns="91440" tIns="45720" rIns="91440" bIns="45720" rtlCol="0" anchor="t">
            <a:noAutofit/>
          </a:bodyPr>
          <a:lstStyle/>
          <a:p>
            <a:r>
              <a:rPr lang="en-GB" sz="1600" dirty="0"/>
              <a:t>Following early engagement with local dental teams and their representative bodies, and taking account of patient feedback, the ICB published its </a:t>
            </a:r>
            <a:r>
              <a:rPr lang="en-GB" sz="1600" dirty="0">
                <a:hlinkClick r:id="rId2"/>
              </a:rPr>
              <a:t>Short-Term Dental Plan </a:t>
            </a:r>
            <a:r>
              <a:rPr lang="en-GB" sz="1600" dirty="0"/>
              <a:t>in September 2023. It </a:t>
            </a:r>
            <a:r>
              <a:rPr lang="en-GB" sz="1600" dirty="0">
                <a:effectLst/>
                <a:ea typeface="Calibri" panose="020F0502020204030204" pitchFamily="34" charset="0"/>
              </a:rPr>
              <a:t>focussed on quick investment decisions that the ICB could take to help stabilise dental services and improve patient access to urgent treatment while we </a:t>
            </a:r>
            <a:r>
              <a:rPr lang="en-GB" sz="1600" dirty="0">
                <a:ea typeface="Calibri" panose="020F0502020204030204" pitchFamily="34" charset="0"/>
              </a:rPr>
              <a:t>continued to </a:t>
            </a:r>
            <a:r>
              <a:rPr lang="en-GB" sz="1600" dirty="0">
                <a:effectLst/>
                <a:ea typeface="Calibri" panose="020F0502020204030204" pitchFamily="34" charset="0"/>
              </a:rPr>
              <a:t>develop our longer-term plans for commissioning dental services</a:t>
            </a:r>
            <a:r>
              <a:rPr lang="en-GB" sz="1600" dirty="0"/>
              <a:t>.</a:t>
            </a:r>
          </a:p>
          <a:p>
            <a:r>
              <a:rPr lang="en-GB" sz="1600" dirty="0"/>
              <a:t>We wanted to supplement the feedback we had received so far and give people the opportunity to inform our longer-term planning.  We asked for the views of local people about our immediate priorities that we had identified as important to include in our long-term plans. These included </a:t>
            </a:r>
            <a:r>
              <a:rPr lang="en-GB" sz="1600" b="1" dirty="0"/>
              <a:t>urgent care</a:t>
            </a:r>
            <a:r>
              <a:rPr lang="en-GB" sz="1600" dirty="0"/>
              <a:t>; </a:t>
            </a:r>
            <a:r>
              <a:rPr lang="en-GB" sz="1600" b="1" dirty="0"/>
              <a:t>developing capacity in our dental teams</a:t>
            </a:r>
            <a:r>
              <a:rPr lang="en-GB" sz="1600" dirty="0"/>
              <a:t>; </a:t>
            </a:r>
            <a:r>
              <a:rPr lang="en-GB" sz="1600" b="1" dirty="0"/>
              <a:t>improving access for children and young people and with a focus on reducing health inequalities</a:t>
            </a:r>
            <a:r>
              <a:rPr lang="en-GB" sz="1600" dirty="0"/>
              <a:t>; and </a:t>
            </a:r>
            <a:r>
              <a:rPr lang="en-GB" sz="1600" b="1" dirty="0"/>
              <a:t>promoting good oral health</a:t>
            </a:r>
            <a:r>
              <a:rPr lang="en-GB" sz="1600" dirty="0"/>
              <a:t>.</a:t>
            </a:r>
          </a:p>
          <a:p>
            <a:r>
              <a:rPr lang="en-GB" sz="1600" dirty="0"/>
              <a:t>People shared their views through a short anonymous survey between 24 January - 21 February 2024, which people were able to complete using both non-digital and digital methods. Over 2,000 responses were received – </a:t>
            </a:r>
            <a:r>
              <a:rPr lang="en-GB" sz="1600" b="1" dirty="0"/>
              <a:t>thank you</a:t>
            </a:r>
            <a:r>
              <a:rPr lang="en-GB" sz="1600" dirty="0"/>
              <a:t>! You can read more about the results of the survey via the </a:t>
            </a:r>
            <a:r>
              <a:rPr lang="en-GB" sz="1600" dirty="0">
                <a:hlinkClick r:id="rId3"/>
              </a:rPr>
              <a:t>Dental Engagement Survey Report</a:t>
            </a:r>
            <a:r>
              <a:rPr lang="en-GB" sz="1600" dirty="0"/>
              <a:t>.</a:t>
            </a:r>
          </a:p>
          <a:p>
            <a:r>
              <a:rPr lang="en-GB" sz="1600" dirty="0"/>
              <a:t>The majority of respondents thought our early priorities were the right ones – 92.3% Agreed or Strongly Agreed that these were the right priorities.</a:t>
            </a:r>
          </a:p>
          <a:p>
            <a:r>
              <a:rPr lang="en-GB" sz="1600" dirty="0"/>
              <a:t>Our Long-Term Dental Plan builds on these key priorities, and supports the actions recommended in the national NHS Dental Recovery plan.</a:t>
            </a:r>
          </a:p>
          <a:p>
            <a:r>
              <a:rPr lang="en-GB" sz="1600" dirty="0"/>
              <a:t>The Long-Term Dental Plan recognises the importance of using evidence-based commissioning, a data-led approach, and system collaboration to develop integrated solutions to improve oral health prevention and access to services for our people and communities.</a:t>
            </a:r>
          </a:p>
          <a:p>
            <a:endParaRPr lang="en-GB" sz="1600" dirty="0">
              <a:latin typeface="Arial"/>
              <a:cs typeface="Arial"/>
            </a:endParaRPr>
          </a:p>
          <a:p>
            <a:endParaRPr lang="en-GB" sz="1600" dirty="0"/>
          </a:p>
        </p:txBody>
      </p:sp>
      <p:sp>
        <p:nvSpPr>
          <p:cNvPr id="5" name="Text Placeholder 4">
            <a:extLst>
              <a:ext uri="{FF2B5EF4-FFF2-40B4-BE49-F238E27FC236}">
                <a16:creationId xmlns:a16="http://schemas.microsoft.com/office/drawing/2014/main" id="{A9857558-0C90-454F-A56A-037DCD501688}"/>
              </a:ext>
            </a:extLst>
          </p:cNvPr>
          <p:cNvSpPr>
            <a:spLocks noGrp="1"/>
          </p:cNvSpPr>
          <p:nvPr>
            <p:ph type="body" sz="quarter" idx="11"/>
          </p:nvPr>
        </p:nvSpPr>
        <p:spPr/>
        <p:txBody>
          <a:bodyPr/>
          <a:lstStyle/>
          <a:p>
            <a:r>
              <a:rPr lang="en-GB" dirty="0"/>
              <a:t>Developing our Long-Term Plan</a:t>
            </a:r>
          </a:p>
        </p:txBody>
      </p:sp>
    </p:spTree>
    <p:extLst>
      <p:ext uri="{BB962C8B-B14F-4D97-AF65-F5344CB8AC3E}">
        <p14:creationId xmlns:p14="http://schemas.microsoft.com/office/powerpoint/2010/main" val="2125827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67201BD-3F0F-2E6C-96E2-FFF1BA5080EC}"/>
              </a:ext>
            </a:extLst>
          </p:cNvPr>
          <p:cNvSpPr>
            <a:spLocks noGrp="1"/>
          </p:cNvSpPr>
          <p:nvPr>
            <p:ph type="body" sz="quarter" idx="11"/>
          </p:nvPr>
        </p:nvSpPr>
        <p:spPr/>
        <p:txBody>
          <a:bodyPr/>
          <a:lstStyle/>
          <a:p>
            <a:r>
              <a:rPr lang="en-GB"/>
              <a:t>Our vision – what do we want to achieve in 5 years?</a:t>
            </a:r>
          </a:p>
        </p:txBody>
      </p:sp>
      <p:sp>
        <p:nvSpPr>
          <p:cNvPr id="4" name="Rectangle: Rounded Corners 3">
            <a:extLst>
              <a:ext uri="{FF2B5EF4-FFF2-40B4-BE49-F238E27FC236}">
                <a16:creationId xmlns:a16="http://schemas.microsoft.com/office/drawing/2014/main" id="{5C678F76-DC8D-5A05-ACC4-74B62B9FE344}"/>
              </a:ext>
            </a:extLst>
          </p:cNvPr>
          <p:cNvSpPr/>
          <p:nvPr/>
        </p:nvSpPr>
        <p:spPr>
          <a:xfrm>
            <a:off x="1824815" y="3097924"/>
            <a:ext cx="7729089" cy="1450428"/>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buNone/>
            </a:pPr>
            <a:endParaRPr lang="en-GB" sz="1800"/>
          </a:p>
          <a:p>
            <a:pPr marL="0" indent="0">
              <a:buNone/>
            </a:pPr>
            <a:endParaRPr lang="en-GB"/>
          </a:p>
          <a:p>
            <a:pPr marL="0" indent="0">
              <a:buNone/>
            </a:pPr>
            <a:r>
              <a:rPr lang="en-GB" sz="1800"/>
              <a:t>Our vision:</a:t>
            </a:r>
          </a:p>
          <a:p>
            <a:pPr marL="285750" indent="-285750">
              <a:buFont typeface="Arial" panose="020B0604020202020204" pitchFamily="34" charset="0"/>
              <a:buChar char="•"/>
            </a:pPr>
            <a:r>
              <a:rPr lang="en-GB" sz="1800"/>
              <a:t>To build stability and resilience across our NHS dental services</a:t>
            </a:r>
          </a:p>
          <a:p>
            <a:pPr marL="285750" indent="-285750">
              <a:buFont typeface="Arial" panose="020B0604020202020204" pitchFamily="34" charset="0"/>
              <a:buChar char="•"/>
            </a:pPr>
            <a:r>
              <a:rPr lang="en-GB" sz="1800"/>
              <a:t>To improve access to oral health care for Norfolk and Waveney’s population</a:t>
            </a:r>
          </a:p>
          <a:p>
            <a:pPr marL="285750" indent="-285750">
              <a:buFont typeface="Arial" panose="020B0604020202020204" pitchFamily="34" charset="0"/>
              <a:buChar char="•"/>
            </a:pPr>
            <a:r>
              <a:rPr lang="en-GB"/>
              <a:t>To reduce health inequalities</a:t>
            </a:r>
            <a:endParaRPr lang="en-GB" sz="1800"/>
          </a:p>
          <a:p>
            <a:endParaRPr lang="en-GB" sz="1800"/>
          </a:p>
          <a:p>
            <a:pPr algn="ctr"/>
            <a:endParaRPr lang="en-GB"/>
          </a:p>
        </p:txBody>
      </p:sp>
    </p:spTree>
    <p:extLst>
      <p:ext uri="{BB962C8B-B14F-4D97-AF65-F5344CB8AC3E}">
        <p14:creationId xmlns:p14="http://schemas.microsoft.com/office/powerpoint/2010/main" val="301953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B57C2B8-D60A-34E8-3C8E-497C369D7B91}"/>
              </a:ext>
            </a:extLst>
          </p:cNvPr>
          <p:cNvSpPr>
            <a:spLocks noGrp="1"/>
          </p:cNvSpPr>
          <p:nvPr>
            <p:ph type="body" sz="quarter" idx="11"/>
          </p:nvPr>
        </p:nvSpPr>
        <p:spPr>
          <a:xfrm>
            <a:off x="606425" y="185041"/>
            <a:ext cx="11181022" cy="867930"/>
          </a:xfrm>
        </p:spPr>
        <p:txBody>
          <a:bodyPr/>
          <a:lstStyle/>
          <a:p>
            <a:r>
              <a:rPr lang="en-GB"/>
              <a:t>Long term opportunities 2024 - 2029</a:t>
            </a:r>
          </a:p>
        </p:txBody>
      </p:sp>
      <p:graphicFrame>
        <p:nvGraphicFramePr>
          <p:cNvPr id="5" name="Diagram 4">
            <a:extLst>
              <a:ext uri="{FF2B5EF4-FFF2-40B4-BE49-F238E27FC236}">
                <a16:creationId xmlns:a16="http://schemas.microsoft.com/office/drawing/2014/main" id="{E3421D96-DAA0-ADFE-0EB3-2A16D35158DC}"/>
              </a:ext>
            </a:extLst>
          </p:cNvPr>
          <p:cNvGraphicFramePr/>
          <p:nvPr/>
        </p:nvGraphicFramePr>
        <p:xfrm>
          <a:off x="995671" y="1669664"/>
          <a:ext cx="10402530" cy="5203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Rounded Corners 9">
            <a:extLst>
              <a:ext uri="{FF2B5EF4-FFF2-40B4-BE49-F238E27FC236}">
                <a16:creationId xmlns:a16="http://schemas.microsoft.com/office/drawing/2014/main" id="{B6950A8C-CC63-8DA7-29E2-C00325E5CDBE}"/>
              </a:ext>
            </a:extLst>
          </p:cNvPr>
          <p:cNvSpPr/>
          <p:nvPr/>
        </p:nvSpPr>
        <p:spPr>
          <a:xfrm>
            <a:off x="1358866" y="1250591"/>
            <a:ext cx="9298983" cy="221453"/>
          </a:xfrm>
          <a:prstGeom prst="roundRect">
            <a:avLst/>
          </a:prstGeom>
          <a:effectLst>
            <a:glow rad="63500">
              <a:schemeClr val="accent1">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a:t>Resilience and Stability of NHS dental services in Norfolk and Waveney</a:t>
            </a:r>
          </a:p>
        </p:txBody>
      </p:sp>
      <p:sp>
        <p:nvSpPr>
          <p:cNvPr id="2" name="Oval 1">
            <a:extLst>
              <a:ext uri="{FF2B5EF4-FFF2-40B4-BE49-F238E27FC236}">
                <a16:creationId xmlns:a16="http://schemas.microsoft.com/office/drawing/2014/main" id="{8B280FED-519D-0057-872F-CEE71E3C30EE}"/>
              </a:ext>
            </a:extLst>
          </p:cNvPr>
          <p:cNvSpPr/>
          <p:nvPr/>
        </p:nvSpPr>
        <p:spPr>
          <a:xfrm>
            <a:off x="4336610" y="5232903"/>
            <a:ext cx="2109457" cy="109546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Continuing engagement</a:t>
            </a:r>
          </a:p>
        </p:txBody>
      </p:sp>
    </p:spTree>
    <p:extLst>
      <p:ext uri="{BB962C8B-B14F-4D97-AF65-F5344CB8AC3E}">
        <p14:creationId xmlns:p14="http://schemas.microsoft.com/office/powerpoint/2010/main" val="2926670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1E13789-3393-4BE4-ADA9-A98678A64619}"/>
              </a:ext>
            </a:extLst>
          </p:cNvPr>
          <p:cNvSpPr>
            <a:spLocks noGrp="1"/>
          </p:cNvSpPr>
          <p:nvPr>
            <p:ph type="body" sz="quarter" idx="12"/>
          </p:nvPr>
        </p:nvSpPr>
        <p:spPr>
          <a:xfrm>
            <a:off x="789304" y="1324159"/>
            <a:ext cx="10998143" cy="5219271"/>
          </a:xfrm>
        </p:spPr>
        <p:txBody>
          <a:bodyPr/>
          <a:lstStyle/>
          <a:p>
            <a:pPr marL="0" indent="0" algn="ctr">
              <a:buNone/>
            </a:pPr>
            <a:endParaRPr lang="en-GB" sz="2000" b="1" dirty="0">
              <a:solidFill>
                <a:srgbClr val="FF0000"/>
              </a:solidFill>
            </a:endParaRPr>
          </a:p>
          <a:p>
            <a:pPr marL="0" indent="0" algn="ctr">
              <a:buNone/>
            </a:pPr>
            <a:r>
              <a:rPr lang="en-GB" sz="2000" b="1" dirty="0">
                <a:solidFill>
                  <a:srgbClr val="D92D5F"/>
                </a:solidFill>
              </a:rPr>
              <a:t>Change will take time, there are difficult challenges ahead</a:t>
            </a:r>
            <a:endParaRPr lang="en-GB" sz="1600" dirty="0">
              <a:solidFill>
                <a:srgbClr val="D92D5F"/>
              </a:solidFill>
            </a:endParaRPr>
          </a:p>
          <a:p>
            <a:pPr marL="0" indent="0">
              <a:buNone/>
            </a:pPr>
            <a:endParaRPr lang="en-GB" sz="1600" dirty="0"/>
          </a:p>
          <a:p>
            <a:pPr marL="0" indent="0">
              <a:buNone/>
            </a:pPr>
            <a:r>
              <a:rPr lang="en-GB" sz="1600" dirty="0"/>
              <a:t>The ICB aims to support recovery of access to NHS dental services by focusing on three key areas:  </a:t>
            </a:r>
            <a:br>
              <a:rPr lang="en-GB" sz="1600" dirty="0"/>
            </a:br>
            <a:endParaRPr lang="en-GB" sz="1600" dirty="0"/>
          </a:p>
          <a:p>
            <a:pPr marL="342900" indent="-342900">
              <a:buFont typeface="+mj-lt"/>
              <a:buAutoNum type="arabicPeriod"/>
            </a:pPr>
            <a:r>
              <a:rPr lang="en-GB" sz="1600" dirty="0"/>
              <a:t>Build capacity through working with system partners to improve recruitment and retention of the dental workforce.</a:t>
            </a:r>
          </a:p>
          <a:p>
            <a:pPr marL="342900" indent="-342900">
              <a:buFont typeface="+mj-lt"/>
              <a:buAutoNum type="arabicPeriod"/>
            </a:pPr>
            <a:r>
              <a:rPr lang="en-GB" sz="1600" dirty="0"/>
              <a:t>Begin to improve access for our Children and Young People, and those living in deprivation</a:t>
            </a:r>
          </a:p>
          <a:p>
            <a:pPr marL="342900" indent="-342900">
              <a:buFont typeface="+mj-lt"/>
              <a:buAutoNum type="arabicPeriod"/>
            </a:pPr>
            <a:r>
              <a:rPr lang="en-GB" sz="1600" dirty="0"/>
              <a:t>Empower and support our population to manage their own oral health, working with local Public Health teams and system partners</a:t>
            </a:r>
          </a:p>
          <a:p>
            <a:endParaRPr lang="en-GB" dirty="0"/>
          </a:p>
        </p:txBody>
      </p:sp>
      <p:sp>
        <p:nvSpPr>
          <p:cNvPr id="5" name="Text Placeholder 4">
            <a:extLst>
              <a:ext uri="{FF2B5EF4-FFF2-40B4-BE49-F238E27FC236}">
                <a16:creationId xmlns:a16="http://schemas.microsoft.com/office/drawing/2014/main" id="{A9857558-0C90-454F-A56A-037DCD501688}"/>
              </a:ext>
            </a:extLst>
          </p:cNvPr>
          <p:cNvSpPr>
            <a:spLocks noGrp="1"/>
          </p:cNvSpPr>
          <p:nvPr>
            <p:ph type="body" sz="quarter" idx="11"/>
          </p:nvPr>
        </p:nvSpPr>
        <p:spPr/>
        <p:txBody>
          <a:bodyPr/>
          <a:lstStyle/>
          <a:p>
            <a:r>
              <a:rPr lang="en-GB" dirty="0"/>
              <a:t>Three key areas of the Long-Term Dental Plan</a:t>
            </a:r>
          </a:p>
        </p:txBody>
      </p:sp>
      <p:sp>
        <p:nvSpPr>
          <p:cNvPr id="2" name="Oval 1">
            <a:extLst>
              <a:ext uri="{FF2B5EF4-FFF2-40B4-BE49-F238E27FC236}">
                <a16:creationId xmlns:a16="http://schemas.microsoft.com/office/drawing/2014/main" id="{567FC492-A281-DC73-13CD-EACC659F2A67}"/>
              </a:ext>
            </a:extLst>
          </p:cNvPr>
          <p:cNvSpPr/>
          <p:nvPr/>
        </p:nvSpPr>
        <p:spPr>
          <a:xfrm>
            <a:off x="1966976" y="4660384"/>
            <a:ext cx="2014780" cy="125536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a:t>Build Capacity</a:t>
            </a:r>
          </a:p>
        </p:txBody>
      </p:sp>
      <p:sp>
        <p:nvSpPr>
          <p:cNvPr id="3" name="Oval 2">
            <a:extLst>
              <a:ext uri="{FF2B5EF4-FFF2-40B4-BE49-F238E27FC236}">
                <a16:creationId xmlns:a16="http://schemas.microsoft.com/office/drawing/2014/main" id="{5D432897-D828-108B-32BA-C747668801D2}"/>
              </a:ext>
            </a:extLst>
          </p:cNvPr>
          <p:cNvSpPr/>
          <p:nvPr/>
        </p:nvSpPr>
        <p:spPr>
          <a:xfrm>
            <a:off x="5418928" y="4715563"/>
            <a:ext cx="2144473" cy="125536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a:t>Access Improvement</a:t>
            </a:r>
          </a:p>
        </p:txBody>
      </p:sp>
      <p:sp>
        <p:nvSpPr>
          <p:cNvPr id="4" name="Oval 3">
            <a:extLst>
              <a:ext uri="{FF2B5EF4-FFF2-40B4-BE49-F238E27FC236}">
                <a16:creationId xmlns:a16="http://schemas.microsoft.com/office/drawing/2014/main" id="{12200CC9-DA7D-DC75-9269-48AF291E2778}"/>
              </a:ext>
            </a:extLst>
          </p:cNvPr>
          <p:cNvSpPr/>
          <p:nvPr/>
        </p:nvSpPr>
        <p:spPr>
          <a:xfrm>
            <a:off x="8611380" y="4715563"/>
            <a:ext cx="2144473" cy="125536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a:t>Oral Health Prevention</a:t>
            </a:r>
          </a:p>
        </p:txBody>
      </p:sp>
      <p:sp>
        <p:nvSpPr>
          <p:cNvPr id="7" name="Arrow: Left-Right 6">
            <a:extLst>
              <a:ext uri="{FF2B5EF4-FFF2-40B4-BE49-F238E27FC236}">
                <a16:creationId xmlns:a16="http://schemas.microsoft.com/office/drawing/2014/main" id="{B91FF184-8E23-76DD-F3D3-546E86CAEE65}"/>
              </a:ext>
            </a:extLst>
          </p:cNvPr>
          <p:cNvSpPr/>
          <p:nvPr/>
        </p:nvSpPr>
        <p:spPr>
          <a:xfrm>
            <a:off x="4092266" y="5045750"/>
            <a:ext cx="1216152"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43679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48B2556-037B-B8C5-0C2C-5CB0B3A418B1}"/>
              </a:ext>
            </a:extLst>
          </p:cNvPr>
          <p:cNvSpPr>
            <a:spLocks noGrp="1"/>
          </p:cNvSpPr>
          <p:nvPr>
            <p:ph type="body" sz="quarter" idx="12"/>
          </p:nvPr>
        </p:nvSpPr>
        <p:spPr>
          <a:xfrm>
            <a:off x="730712" y="1608738"/>
            <a:ext cx="10171066" cy="3873500"/>
          </a:xfrm>
        </p:spPr>
        <p:txBody>
          <a:bodyPr>
            <a:noAutofit/>
          </a:bodyPr>
          <a:lstStyle/>
          <a:p>
            <a:pPr>
              <a:spcAft>
                <a:spcPts val="600"/>
              </a:spcAft>
            </a:pPr>
            <a:r>
              <a:rPr lang="en-GB" sz="1600" dirty="0">
                <a:ea typeface="Calibri" panose="020F0502020204030204" pitchFamily="34" charset="0"/>
              </a:rPr>
              <a:t>The purpose of this Long-Term Dental Plan is to set out the priority areas that the ICB and system partners will focus on over the next 2-5 years. </a:t>
            </a:r>
            <a:endParaRPr lang="en-GB" sz="1600" dirty="0">
              <a:effectLst/>
              <a:ea typeface="Calibri" panose="020F0502020204030204" pitchFamily="34" charset="0"/>
            </a:endParaRPr>
          </a:p>
          <a:p>
            <a:pPr>
              <a:spcAft>
                <a:spcPts val="600"/>
              </a:spcAft>
            </a:pPr>
            <a:r>
              <a:rPr lang="en-GB" sz="1600" dirty="0">
                <a:effectLst/>
                <a:ea typeface="Calibri" panose="020F0502020204030204" pitchFamily="34" charset="0"/>
              </a:rPr>
              <a:t>We know that access to NHS dental services is very challenging right now. We are committed to improving local access to oral health prevention and treatment services. </a:t>
            </a:r>
          </a:p>
          <a:p>
            <a:pPr>
              <a:spcAft>
                <a:spcPts val="600"/>
              </a:spcAft>
            </a:pPr>
            <a:r>
              <a:rPr lang="en-GB" sz="1600" dirty="0">
                <a:ea typeface="Calibri" panose="020F0502020204030204" pitchFamily="34" charset="0"/>
              </a:rPr>
              <a:t>There’s a lot of work to do and many challenges to overcome, so we need to tackle them step by step – this Long-Term Dental Plan maps out the steps that we will start to take first.</a:t>
            </a:r>
          </a:p>
          <a:p>
            <a:pPr>
              <a:spcAft>
                <a:spcPts val="600"/>
              </a:spcAft>
            </a:pPr>
            <a:r>
              <a:rPr lang="en-GB" sz="1600" dirty="0">
                <a:ea typeface="Calibri" panose="020F0502020204030204" pitchFamily="34" charset="0"/>
              </a:rPr>
              <a:t>Change will not happen overnight. </a:t>
            </a:r>
            <a:endParaRPr lang="en-GB" sz="1600" dirty="0"/>
          </a:p>
          <a:p>
            <a:pPr>
              <a:spcAft>
                <a:spcPts val="600"/>
              </a:spcAft>
            </a:pPr>
            <a:r>
              <a:rPr lang="en-GB" sz="1600" dirty="0"/>
              <a:t>Wide-spread improvements in general access to NHS dental services for our whole population will take longer than the lifetime of this Plan. </a:t>
            </a:r>
          </a:p>
          <a:p>
            <a:pPr>
              <a:spcAft>
                <a:spcPts val="600"/>
              </a:spcAft>
            </a:pPr>
            <a:r>
              <a:rPr lang="en-GB" sz="1600" dirty="0"/>
              <a:t>By investing our effort and resources into the priority areas outlined in this Plan now, we are laying the foundations to make real and lasting improvements in access to NHS dental services for the people and communities of Norfolk and Waveney.</a:t>
            </a:r>
          </a:p>
        </p:txBody>
      </p:sp>
      <p:sp>
        <p:nvSpPr>
          <p:cNvPr id="3" name="Text Placeholder 2">
            <a:extLst>
              <a:ext uri="{FF2B5EF4-FFF2-40B4-BE49-F238E27FC236}">
                <a16:creationId xmlns:a16="http://schemas.microsoft.com/office/drawing/2014/main" id="{A670212D-B54E-9B55-10CE-98CA360BF99A}"/>
              </a:ext>
            </a:extLst>
          </p:cNvPr>
          <p:cNvSpPr>
            <a:spLocks noGrp="1"/>
          </p:cNvSpPr>
          <p:nvPr>
            <p:ph type="body" sz="quarter" idx="11"/>
          </p:nvPr>
        </p:nvSpPr>
        <p:spPr/>
        <p:txBody>
          <a:bodyPr/>
          <a:lstStyle/>
          <a:p>
            <a:r>
              <a:rPr lang="en-GB" dirty="0"/>
              <a:t>The pace of change</a:t>
            </a:r>
          </a:p>
        </p:txBody>
      </p:sp>
    </p:spTree>
    <p:extLst>
      <p:ext uri="{BB962C8B-B14F-4D97-AF65-F5344CB8AC3E}">
        <p14:creationId xmlns:p14="http://schemas.microsoft.com/office/powerpoint/2010/main" val="1917970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5" name="Text Placeholder 1">
            <a:extLst>
              <a:ext uri="{FF2B5EF4-FFF2-40B4-BE49-F238E27FC236}">
                <a16:creationId xmlns:a16="http://schemas.microsoft.com/office/drawing/2014/main" id="{63CBF64B-5C44-454A-A366-AC25199B2E09}"/>
              </a:ext>
            </a:extLst>
          </p:cNvPr>
          <p:cNvSpPr txBox="1">
            <a:spLocks/>
          </p:cNvSpPr>
          <p:nvPr/>
        </p:nvSpPr>
        <p:spPr>
          <a:xfrm>
            <a:off x="606424" y="490538"/>
            <a:ext cx="6689726" cy="515937"/>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ysClr val="window" lastClr="FFFFFF"/>
                </a:solidFill>
                <a:effectLst/>
                <a:uLnTx/>
                <a:uFillTx/>
                <a:latin typeface="Arial" panose="020B0604020202020204" pitchFamily="34" charset="0"/>
                <a:ea typeface="+mn-ea"/>
                <a:cs typeface="Arial" panose="020B0604020202020204" pitchFamily="34" charset="0"/>
              </a:rPr>
              <a:t>Our focus for the next two years</a:t>
            </a:r>
          </a:p>
        </p:txBody>
      </p:sp>
      <p:sp>
        <p:nvSpPr>
          <p:cNvPr id="9" name="Text Placeholder 2">
            <a:extLst>
              <a:ext uri="{FF2B5EF4-FFF2-40B4-BE49-F238E27FC236}">
                <a16:creationId xmlns:a16="http://schemas.microsoft.com/office/drawing/2014/main" id="{C67BFB6B-F407-2B55-99AA-4F59509B496E}"/>
              </a:ext>
            </a:extLst>
          </p:cNvPr>
          <p:cNvSpPr txBox="1">
            <a:spLocks/>
          </p:cNvSpPr>
          <p:nvPr/>
        </p:nvSpPr>
        <p:spPr>
          <a:xfrm>
            <a:off x="214980" y="1447288"/>
            <a:ext cx="11762040" cy="54107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10000"/>
              </a:lnSpc>
              <a:spcBef>
                <a:spcPts val="0"/>
              </a:spcBef>
              <a:spcAft>
                <a:spcPts val="60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graphicFrame>
        <p:nvGraphicFramePr>
          <p:cNvPr id="4" name="Table 7">
            <a:extLst>
              <a:ext uri="{FF2B5EF4-FFF2-40B4-BE49-F238E27FC236}">
                <a16:creationId xmlns:a16="http://schemas.microsoft.com/office/drawing/2014/main" id="{8B310F4B-E8D2-06B3-A9B8-69B9AB50A6D2}"/>
              </a:ext>
            </a:extLst>
          </p:cNvPr>
          <p:cNvGraphicFramePr>
            <a:graphicFrameLocks noGrp="1"/>
          </p:cNvGraphicFramePr>
          <p:nvPr/>
        </p:nvGraphicFramePr>
        <p:xfrm>
          <a:off x="553968" y="1413950"/>
          <a:ext cx="11084063" cy="5131626"/>
        </p:xfrm>
        <a:graphic>
          <a:graphicData uri="http://schemas.openxmlformats.org/drawingml/2006/table">
            <a:tbl>
              <a:tblPr firstRow="1" bandRow="1"/>
              <a:tblGrid>
                <a:gridCol w="2743200">
                  <a:extLst>
                    <a:ext uri="{9D8B030D-6E8A-4147-A177-3AD203B41FA5}">
                      <a16:colId xmlns:a16="http://schemas.microsoft.com/office/drawing/2014/main" val="1800611036"/>
                    </a:ext>
                  </a:extLst>
                </a:gridCol>
                <a:gridCol w="1447434">
                  <a:extLst>
                    <a:ext uri="{9D8B030D-6E8A-4147-A177-3AD203B41FA5}">
                      <a16:colId xmlns:a16="http://schemas.microsoft.com/office/drawing/2014/main" val="2711640766"/>
                    </a:ext>
                  </a:extLst>
                </a:gridCol>
                <a:gridCol w="6893429">
                  <a:extLst>
                    <a:ext uri="{9D8B030D-6E8A-4147-A177-3AD203B41FA5}">
                      <a16:colId xmlns:a16="http://schemas.microsoft.com/office/drawing/2014/main" val="1291810604"/>
                    </a:ext>
                  </a:extLst>
                </a:gridCol>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100" dirty="0"/>
                        <a:t>Area</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92D5F"/>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100" dirty="0"/>
                        <a:t>By When?</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92D5F"/>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GB" sz="1100" dirty="0"/>
                        <a:t>What/How – Summary Overview</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92D5F"/>
                    </a:solidFill>
                  </a:tcPr>
                </a:tc>
                <a:extLst>
                  <a:ext uri="{0D108BD9-81ED-4DB2-BD59-A6C34878D82A}">
                    <a16:rowId xmlns:a16="http://schemas.microsoft.com/office/drawing/2014/main" val="3119694145"/>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b="1" dirty="0">
                          <a:latin typeface="Arial" panose="020B0604020202020204" pitchFamily="34" charset="0"/>
                          <a:cs typeface="Arial" panose="020B0604020202020204" pitchFamily="34" charset="0"/>
                        </a:rPr>
                        <a:t>Children and Young People</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latin typeface="Arial" panose="020B0604020202020204" pitchFamily="34" charset="0"/>
                          <a:cs typeface="Arial" panose="020B0604020202020204" pitchFamily="34" charset="0"/>
                        </a:rPr>
                        <a:t>March 2025</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solidFill>
                            <a:schemeClr val="tx1"/>
                          </a:solidFill>
                          <a:latin typeface="Arial" panose="020B0604020202020204" pitchFamily="34" charset="0"/>
                          <a:cs typeface="Arial" panose="020B0604020202020204" pitchFamily="34" charset="0"/>
                        </a:rPr>
                        <a:t>Implementing the East of England vision for Paediatric Dentistry.  Improve access to oral health care: prevention, education and treatment in collaboration with system partners. Establish a network of Child Focused Dental Practices working with Community Dental </a:t>
                      </a:r>
                      <a:r>
                        <a:rPr lang="en-GB" sz="1100">
                          <a:solidFill>
                            <a:schemeClr val="tx1"/>
                          </a:solidFill>
                          <a:latin typeface="Arial" panose="020B0604020202020204" pitchFamily="34" charset="0"/>
                          <a:cs typeface="Arial" panose="020B0604020202020204" pitchFamily="34" charset="0"/>
                        </a:rPr>
                        <a:t>Services during 2024/2025</a:t>
                      </a:r>
                      <a:endParaRPr lang="en-GB" sz="1100" dirty="0">
                        <a:solidFill>
                          <a:schemeClr val="tx1"/>
                        </a:solidFill>
                        <a:latin typeface="Arial" panose="020B0604020202020204" pitchFamily="34" charset="0"/>
                        <a:cs typeface="Arial" panose="020B0604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extLst>
                  <a:ext uri="{0D108BD9-81ED-4DB2-BD59-A6C34878D82A}">
                    <a16:rowId xmlns:a16="http://schemas.microsoft.com/office/drawing/2014/main" val="1116990552"/>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b="1" dirty="0">
                          <a:latin typeface="Arial" panose="020B0604020202020204" pitchFamily="34" charset="0"/>
                          <a:cs typeface="Arial" panose="020B0604020202020204" pitchFamily="34" charset="0"/>
                        </a:rPr>
                        <a:t>Build the Dental Workforce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latin typeface="Arial" panose="020B0604020202020204" pitchFamily="34" charset="0"/>
                          <a:cs typeface="Arial" panose="020B0604020202020204" pitchFamily="34" charset="0"/>
                        </a:rPr>
                        <a:t>March 2024 – 2026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latin typeface="Arial" panose="020B0604020202020204" pitchFamily="34" charset="0"/>
                          <a:cs typeface="Arial" panose="020B0604020202020204" pitchFamily="34" charset="0"/>
                        </a:rPr>
                        <a:t>Invest in training, education, recruitment and retention plans and initiatives to build capacity year on year building on successful schemes in 2023/2024.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extLst>
                  <a:ext uri="{0D108BD9-81ED-4DB2-BD59-A6C34878D82A}">
                    <a16:rowId xmlns:a16="http://schemas.microsoft.com/office/drawing/2014/main" val="567971790"/>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b="1" dirty="0">
                          <a:latin typeface="Arial" panose="020B0604020202020204" pitchFamily="34" charset="0"/>
                          <a:cs typeface="Arial" panose="020B0604020202020204" pitchFamily="34" charset="0"/>
                        </a:rPr>
                        <a:t>Begin to improve access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latin typeface="Arial" panose="020B0604020202020204" pitchFamily="34" charset="0"/>
                          <a:cs typeface="Arial" panose="020B0604020202020204" pitchFamily="34" charset="0"/>
                        </a:rPr>
                        <a:t>During 2024/2025 and beyond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lvl="0" indent="-171450">
                        <a:buFont typeface="Arial" panose="020B0604020202020204" pitchFamily="34" charset="0"/>
                        <a:buChar char="•"/>
                      </a:pPr>
                      <a:r>
                        <a:rPr lang="en-GB" sz="1100" dirty="0">
                          <a:solidFill>
                            <a:schemeClr val="tx1"/>
                          </a:solidFill>
                          <a:latin typeface="Arial" panose="020B0604020202020204" pitchFamily="34" charset="0"/>
                          <a:cs typeface="Arial" panose="020B0604020202020204" pitchFamily="34" charset="0"/>
                        </a:rPr>
                        <a:t>For those living in areas of deprivation, rural and coastal communities with limited access, vulnerable and inclusion health groups, children and young people, and pregnant mothers.  Continue to invest to improve access beyond March 2025 for wider population to reduce health inequalities.</a:t>
                      </a:r>
                    </a:p>
                    <a:p>
                      <a:pPr marL="171450" lvl="0" indent="-171450">
                        <a:buFont typeface="Arial" panose="020B0604020202020204" pitchFamily="34" charset="0"/>
                        <a:buChar char="•"/>
                      </a:pPr>
                      <a:r>
                        <a:rPr lang="en-GB" sz="1100" dirty="0">
                          <a:solidFill>
                            <a:schemeClr val="tx1"/>
                          </a:solidFill>
                          <a:latin typeface="Arial" panose="020B0604020202020204" pitchFamily="34" charset="0"/>
                          <a:cs typeface="Arial" panose="020B0604020202020204" pitchFamily="34" charset="0"/>
                        </a:rPr>
                        <a:t>Secure arrangements for urgent treatment services from April 2025.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extLst>
                  <a:ext uri="{0D108BD9-81ED-4DB2-BD59-A6C34878D82A}">
                    <a16:rowId xmlns:a16="http://schemas.microsoft.com/office/drawing/2014/main" val="1106095166"/>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b="1" dirty="0">
                          <a:latin typeface="Arial" panose="020B0604020202020204" pitchFamily="34" charset="0"/>
                          <a:cs typeface="Arial" panose="020B0604020202020204" pitchFamily="34" charset="0"/>
                        </a:rPr>
                        <a:t>Improving access for vulnerable patients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latin typeface="Arial" panose="020B0604020202020204" pitchFamily="34" charset="0"/>
                          <a:cs typeface="Arial" panose="020B0604020202020204" pitchFamily="34" charset="0"/>
                        </a:rPr>
                        <a:t>September 2024 - September 2025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lvl="0" indent="0">
                        <a:buFont typeface="Arial" panose="020B0604020202020204" pitchFamily="34" charset="0"/>
                        <a:buNone/>
                      </a:pPr>
                      <a:r>
                        <a:rPr lang="en-GB" sz="1100" dirty="0">
                          <a:solidFill>
                            <a:schemeClr val="tx1"/>
                          </a:solidFill>
                          <a:latin typeface="Arial" panose="020B0604020202020204" pitchFamily="34" charset="0"/>
                          <a:cs typeface="Arial" panose="020B0604020202020204" pitchFamily="34" charset="0"/>
                        </a:rPr>
                        <a:t>Undertake needs assessment, develop workforce plans and agree commissioning intentions by Sept 2025 to provide oral healthcare for our most vulnerable patients, including individuals with Learning Disabilities and Autism, mental and physical disabilities.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extLst>
                  <a:ext uri="{0D108BD9-81ED-4DB2-BD59-A6C34878D82A}">
                    <a16:rowId xmlns:a16="http://schemas.microsoft.com/office/drawing/2014/main" val="4125604442"/>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b="1" dirty="0">
                          <a:latin typeface="Arial" panose="020B0604020202020204" pitchFamily="34" charset="0"/>
                          <a:cs typeface="Arial" panose="020B0604020202020204" pitchFamily="34" charset="0"/>
                        </a:rPr>
                        <a:t>Securing access to out of hours services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latin typeface="Arial" panose="020B0604020202020204" pitchFamily="34" charset="0"/>
                          <a:cs typeface="Arial" panose="020B0604020202020204" pitchFamily="34" charset="0"/>
                        </a:rPr>
                        <a:t>December 2024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solidFill>
                            <a:schemeClr val="tx1"/>
                          </a:solidFill>
                          <a:latin typeface="Arial" panose="020B0604020202020204" pitchFamily="34" charset="0"/>
                          <a:cs typeface="Arial" panose="020B0604020202020204" pitchFamily="34" charset="0"/>
                        </a:rPr>
                        <a:t>Agree and mobilise new Out of Hours arrangements across Norfolk and Waveney.</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extLst>
                  <a:ext uri="{0D108BD9-81ED-4DB2-BD59-A6C34878D82A}">
                    <a16:rowId xmlns:a16="http://schemas.microsoft.com/office/drawing/2014/main" val="906029205"/>
                  </a:ext>
                </a:extLst>
              </a:tr>
              <a:tr h="413686">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b="1" dirty="0">
                          <a:latin typeface="Arial" panose="020B0604020202020204" pitchFamily="34" charset="0"/>
                          <a:cs typeface="Arial" panose="020B0604020202020204" pitchFamily="34" charset="0"/>
                        </a:rPr>
                        <a:t>Oral health education and prevention for adults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latin typeface="Arial" panose="020B0604020202020204" pitchFamily="34" charset="0"/>
                          <a:cs typeface="Arial" panose="020B0604020202020204" pitchFamily="34" charset="0"/>
                        </a:rPr>
                        <a:t>April 2024 – March 2026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solidFill>
                            <a:schemeClr val="tx1"/>
                          </a:solidFill>
                          <a:latin typeface="Arial" panose="020B0604020202020204" pitchFamily="34" charset="0"/>
                          <a:cs typeface="Arial" panose="020B0604020202020204" pitchFamily="34" charset="0"/>
                        </a:rPr>
                        <a:t>Undertake needs assessment and develop Programmes over next two years for vulnerable adults, those living in deprivation, and those with additional needs.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extLst>
                  <a:ext uri="{0D108BD9-81ED-4DB2-BD59-A6C34878D82A}">
                    <a16:rowId xmlns:a16="http://schemas.microsoft.com/office/drawing/2014/main" val="2876513222"/>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b="1" dirty="0">
                          <a:latin typeface="Arial" panose="020B0604020202020204" pitchFamily="34" charset="0"/>
                          <a:cs typeface="Arial" panose="020B0604020202020204" pitchFamily="34" charset="0"/>
                        </a:rPr>
                        <a:t>Level 2 enhanced dental services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latin typeface="Arial" panose="020B0604020202020204" pitchFamily="34" charset="0"/>
                          <a:cs typeface="Arial" panose="020B0604020202020204" pitchFamily="34" charset="0"/>
                        </a:rPr>
                        <a:t>April 2024 – March 2026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20000"/>
                        </a:lnSpc>
                        <a:spcBef>
                          <a:spcPts val="0"/>
                        </a:spcBef>
                      </a:pPr>
                      <a:r>
                        <a:rPr lang="en-GB" sz="1100" dirty="0">
                          <a:solidFill>
                            <a:schemeClr val="tx1"/>
                          </a:solidFill>
                          <a:latin typeface="Arial" panose="020B0604020202020204" pitchFamily="34" charset="0"/>
                          <a:cs typeface="Arial" panose="020B0604020202020204" pitchFamily="34" charset="0"/>
                        </a:rPr>
                        <a:t>Laying the groundwork for future development of all Level 2 services starting with oral surgery. Commissioning and mobilising a Referral Management Service, evaluating trauma pathways, and agreeing long-term commissioning intentions and workforce plans.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extLst>
                  <a:ext uri="{0D108BD9-81ED-4DB2-BD59-A6C34878D82A}">
                    <a16:rowId xmlns:a16="http://schemas.microsoft.com/office/drawing/2014/main" val="3066671993"/>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b="1" dirty="0">
                          <a:latin typeface="Arial" panose="020B0604020202020204" pitchFamily="34" charset="0"/>
                          <a:cs typeface="Arial" panose="020B0604020202020204" pitchFamily="34" charset="0"/>
                        </a:rPr>
                        <a:t>Orthodontics for children and young people under 18 years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latin typeface="Arial" panose="020B0604020202020204" pitchFamily="34" charset="0"/>
                          <a:cs typeface="Arial" panose="020B0604020202020204" pitchFamily="34" charset="0"/>
                        </a:rPr>
                        <a:t>October 2024 - June 2025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solidFill>
                            <a:schemeClr val="tx1"/>
                          </a:solidFill>
                          <a:latin typeface="Arial" panose="020B0604020202020204" pitchFamily="34" charset="0"/>
                          <a:cs typeface="Arial" panose="020B0604020202020204" pitchFamily="34" charset="0"/>
                        </a:rPr>
                        <a:t>Undertake a needs assessment, develop long-term commissioning intentions and workforce plans to secure sustainable service model for orthodontic care in Norfolk and Waveney.</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20000"/>
                      </a:srgbClr>
                    </a:solidFill>
                  </a:tcPr>
                </a:tc>
                <a:extLst>
                  <a:ext uri="{0D108BD9-81ED-4DB2-BD59-A6C34878D82A}">
                    <a16:rowId xmlns:a16="http://schemas.microsoft.com/office/drawing/2014/main" val="2796013463"/>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b="1" dirty="0">
                          <a:latin typeface="Arial" panose="020B0604020202020204" pitchFamily="34" charset="0"/>
                          <a:cs typeface="Arial" panose="020B0604020202020204" pitchFamily="34" charset="0"/>
                        </a:rPr>
                        <a:t>Secondary Care services (Oral Surgery and </a:t>
                      </a:r>
                      <a:r>
                        <a:rPr lang="en-GB" sz="1100" b="1" dirty="0" err="1">
                          <a:latin typeface="Arial" panose="020B0604020202020204" pitchFamily="34" charset="0"/>
                          <a:cs typeface="Arial" panose="020B0604020202020204" pitchFamily="34" charset="0"/>
                        </a:rPr>
                        <a:t>Maxillo</a:t>
                      </a:r>
                      <a:r>
                        <a:rPr lang="en-GB" sz="1100" b="1" dirty="0">
                          <a:latin typeface="Arial" panose="020B0604020202020204" pitchFamily="34" charset="0"/>
                          <a:cs typeface="Arial" panose="020B0604020202020204" pitchFamily="34" charset="0"/>
                        </a:rPr>
                        <a:t> Facial Services)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latin typeface="Arial" panose="020B0604020202020204" pitchFamily="34" charset="0"/>
                          <a:cs typeface="Arial" panose="020B0604020202020204" pitchFamily="34" charset="0"/>
                        </a:rPr>
                        <a:t>Ongoing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GB" sz="1100" dirty="0">
                          <a:solidFill>
                            <a:schemeClr val="tx1"/>
                          </a:solidFill>
                          <a:latin typeface="Arial" panose="020B0604020202020204" pitchFamily="34" charset="0"/>
                          <a:cs typeface="Arial" panose="020B0604020202020204" pitchFamily="34" charset="0"/>
                        </a:rPr>
                        <a:t>Implement the recommendations from NHS England East of England and work in collaboration with other ICBs and with local trusts to secure sustainable secondary care services.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92D5F">
                        <a:tint val="40000"/>
                      </a:srgbClr>
                    </a:solidFill>
                  </a:tcPr>
                </a:tc>
                <a:extLst>
                  <a:ext uri="{0D108BD9-81ED-4DB2-BD59-A6C34878D82A}">
                    <a16:rowId xmlns:a16="http://schemas.microsoft.com/office/drawing/2014/main" val="1898386972"/>
                  </a:ext>
                </a:extLst>
              </a:tr>
            </a:tbl>
          </a:graphicData>
        </a:graphic>
      </p:graphicFrame>
    </p:spTree>
    <p:extLst>
      <p:ext uri="{BB962C8B-B14F-4D97-AF65-F5344CB8AC3E}">
        <p14:creationId xmlns:p14="http://schemas.microsoft.com/office/powerpoint/2010/main" val="25070548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NWICS Colour Palette">
      <a:dk1>
        <a:srgbClr val="000000"/>
      </a:dk1>
      <a:lt1>
        <a:sysClr val="window" lastClr="FFFFFF"/>
      </a:lt1>
      <a:dk2>
        <a:srgbClr val="000000"/>
      </a:dk2>
      <a:lt2>
        <a:srgbClr val="E7E6E6"/>
      </a:lt2>
      <a:accent1>
        <a:srgbClr val="0E0661"/>
      </a:accent1>
      <a:accent2>
        <a:srgbClr val="D92D5F"/>
      </a:accent2>
      <a:accent3>
        <a:srgbClr val="FFC240"/>
      </a:accent3>
      <a:accent4>
        <a:srgbClr val="2EB67D"/>
      </a:accent4>
      <a:accent5>
        <a:srgbClr val="1FB8DB"/>
      </a:accent5>
      <a:accent6>
        <a:srgbClr val="6D3A8E"/>
      </a:accent6>
      <a:hlink>
        <a:srgbClr val="E42613"/>
      </a:hlink>
      <a:folHlink>
        <a:srgbClr val="EE710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5e25e37b-3292-4f1c-8f3d-2b9f2bd92d17" xsi:nil="true"/>
    <lcf76f155ced4ddcb4097134ff3c332f xmlns="bd91de1c-e3d2-40c4-99c2-639f54d0928f">
      <Terms xmlns="http://schemas.microsoft.com/office/infopath/2007/PartnerControls"/>
    </lcf76f155ced4ddcb4097134ff3c332f>
    <SharedWithUsers xmlns="5e25e37b-3292-4f1c-8f3d-2b9f2bd92d17">
      <UserInfo>
        <DisplayName>ROBINSON, Jayde (NHS NORFOLK AND WAVENEY ICB - 26A)</DisplayName>
        <AccountId>45</AccountId>
        <AccountType/>
      </UserInfo>
      <UserInfo>
        <DisplayName>WILSON, Louise (NHS NORFOLK AND WAVENEY ICB - 26A)</DisplayName>
        <AccountId>1232</AccountId>
        <AccountType/>
      </UserInfo>
      <UserInfo>
        <DisplayName>LEE, William (NHS NORFOLK AND WAVENEY ICB - 26A)</DisplayName>
        <AccountId>1195</AccountId>
        <AccountType/>
      </UserInfo>
    </SharedWithUsers>
    <Owner xmlns="bd91de1c-e3d2-40c4-99c2-639f54d0928f">Adam D</Owner>
    <Dateandtime xmlns="bd91de1c-e3d2-40c4-99c2-639f54d0928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FF68FB899027945937615B62694509A" ma:contentTypeVersion="22" ma:contentTypeDescription="Create a new document." ma:contentTypeScope="" ma:versionID="cb6e92f2a5cb9e1c5d586b465abde35b">
  <xsd:schema xmlns:xsd="http://www.w3.org/2001/XMLSchema" xmlns:xs="http://www.w3.org/2001/XMLSchema" xmlns:p="http://schemas.microsoft.com/office/2006/metadata/properties" xmlns:ns1="http://schemas.microsoft.com/sharepoint/v3" xmlns:ns2="bd91de1c-e3d2-40c4-99c2-639f54d0928f" xmlns:ns3="5e25e37b-3292-4f1c-8f3d-2b9f2bd92d17" targetNamespace="http://schemas.microsoft.com/office/2006/metadata/properties" ma:root="true" ma:fieldsID="f7322411afa4688a26e733572e8896e4" ns1:_="" ns2:_="" ns3:_="">
    <xsd:import namespace="http://schemas.microsoft.com/sharepoint/v3"/>
    <xsd:import namespace="bd91de1c-e3d2-40c4-99c2-639f54d0928f"/>
    <xsd:import namespace="5e25e37b-3292-4f1c-8f3d-2b9f2bd92d1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1:_ip_UnifiedCompliancePolicyProperties" minOccurs="0"/>
                <xsd:element ref="ns1:_ip_UnifiedCompliancePolicyUIActio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element ref="ns2:Owner" minOccurs="0"/>
                <xsd:element ref="ns2:lcf76f155ced4ddcb4097134ff3c332f" minOccurs="0"/>
                <xsd:element ref="ns3:TaxCatchAll" minOccurs="0"/>
                <xsd:element ref="ns2:Dateandtim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Unified Compliance Policy Properties" ma:hidden="true" ma:internalName="_ip_UnifiedCompliancePolicyProperties">
      <xsd:simpleType>
        <xsd:restriction base="dms:Note"/>
      </xsd:simpleType>
    </xsd:element>
    <xsd:element name="_ip_UnifiedCompliancePolicyUIAction" ma:index="1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91de1c-e3d2-40c4-99c2-639f54d092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element name="Owner" ma:index="23" nillable="true" ma:displayName="Owner" ma:default="Adam D" ma:format="Dropdown" ma:internalName="Owner">
      <xsd:simpleType>
        <xsd:restriction base="dms:Text">
          <xsd:maxLength value="255"/>
        </xsd:restrictio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Dateandtime" ma:index="27" nillable="true" ma:displayName="Date and time" ma:format="DateTime" ma:internalName="Dateandtime">
      <xsd:simpleType>
        <xsd:restriction base="dms:DateTime"/>
      </xsd:simple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e25e37b-3292-4f1c-8f3d-2b9f2bd92d17"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element name="TaxCatchAll" ma:index="26" nillable="true" ma:displayName="Taxonomy Catch All Column" ma:hidden="true" ma:list="{f0171ac5-c615-448b-86e7-a0269593841f}" ma:internalName="TaxCatchAll" ma:showField="CatchAllData" ma:web="5e25e37b-3292-4f1c-8f3d-2b9f2bd92d1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8D5084-91AA-454A-A3B6-66622748FFBC}">
  <ds:schemaRefs>
    <ds:schemaRef ds:uri="6438c21f-d494-42f3-b122-8a4e9ad39bee"/>
    <ds:schemaRef ds:uri="c8d3cd28-133f-478f-891f-3c9462b8f8f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 ds:uri="5e25e37b-3292-4f1c-8f3d-2b9f2bd92d17"/>
    <ds:schemaRef ds:uri="bd91de1c-e3d2-40c4-99c2-639f54d0928f"/>
  </ds:schemaRefs>
</ds:datastoreItem>
</file>

<file path=customXml/itemProps2.xml><?xml version="1.0" encoding="utf-8"?>
<ds:datastoreItem xmlns:ds="http://schemas.openxmlformats.org/officeDocument/2006/customXml" ds:itemID="{AB111573-05CD-47C5-AA85-6DCFAFA78F76}">
  <ds:schemaRefs>
    <ds:schemaRef ds:uri="http://schemas.microsoft.com/sharepoint/v3/contenttype/forms"/>
  </ds:schemaRefs>
</ds:datastoreItem>
</file>

<file path=customXml/itemProps3.xml><?xml version="1.0" encoding="utf-8"?>
<ds:datastoreItem xmlns:ds="http://schemas.openxmlformats.org/officeDocument/2006/customXml" ds:itemID="{4B6BA7EF-820E-4EE2-8B90-47054930E1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d91de1c-e3d2-40c4-99c2-639f54d0928f"/>
    <ds:schemaRef ds:uri="5e25e37b-3292-4f1c-8f3d-2b9f2bd92d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421</TotalTime>
  <Words>2270</Words>
  <Application>Microsoft Office PowerPoint</Application>
  <PresentationFormat>Widescreen</PresentationFormat>
  <Paragraphs>225</Paragraphs>
  <Slides>14</Slides>
  <Notes>4</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14</vt:i4>
      </vt:variant>
    </vt:vector>
  </HeadingPairs>
  <TitlesOfParts>
    <vt:vector size="21" baseType="lpstr">
      <vt:lpstr>Arial</vt:lpstr>
      <vt:lpstr>Calibri</vt:lpstr>
      <vt:lpstr>Calibri Light</vt:lpstr>
      <vt:lpstr>Century Gothic</vt:lpstr>
      <vt:lpstr>Office Theme</vt:lpstr>
      <vt:lpstr>1_Office Theme</vt:lpstr>
      <vt:lpstr>Office Theme 2013 - 2022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Norfolk Community Health &amp; Care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THEADOM, Fiona (NHS NORFOLK AND WAVENEY ICB - 26A)</dc:creator>
  <cp:lastModifiedBy>HOLDER, Lauren (NHS NORFOLK AND WAVENEY ICB - 26A)</cp:lastModifiedBy>
  <cp:revision>5</cp:revision>
  <dcterms:created xsi:type="dcterms:W3CDTF">2023-12-27T11:15:15Z</dcterms:created>
  <dcterms:modified xsi:type="dcterms:W3CDTF">2024-05-03T10:48:52Z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0x0101006FF68FB899027945937615B62694509A</vt:lpwstr>
  </property>
  <property fmtid="{D5CDD505-2E9C-101B-9397-08002B2CF9AE}" pid="3" name="MediaServiceImageTags">
    <vt:lpwstr/>
  </property>
</Properties>
</file>