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89" name="Shape 189"/>
          <p:cNvSpPr/>
          <p:nvPr>
            <p:ph type="sldImg"/>
          </p:nvPr>
        </p:nvSpPr>
        <p:spPr>
          <a:xfrm>
            <a:off x="1143000" y="685800"/>
            <a:ext cx="4572000" cy="3429000"/>
          </a:xfrm>
          <a:prstGeom prst="rect">
            <a:avLst/>
          </a:prstGeom>
        </p:spPr>
        <p:txBody>
          <a:bodyPr/>
          <a:lstStyle/>
          <a:p>
            <a:pPr/>
          </a:p>
        </p:txBody>
      </p:sp>
      <p:sp>
        <p:nvSpPr>
          <p:cNvPr id="190" name="Shape 19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003462"/>
        </a:solid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b="1" sz="3600">
                <a:solidFill>
                  <a:srgbClr val="FFFFFF"/>
                </a:solidFill>
              </a:defRPr>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solidFill>
                  <a:srgbClr val="FFFFFF"/>
                </a:solidFill>
              </a:defRPr>
            </a:lvl1pPr>
          </a:lstStyle>
          <a:p>
            <a:pPr/>
            <a:r>
              <a:t>Presentation Title</a:t>
            </a:r>
          </a:p>
        </p:txBody>
      </p:sp>
      <p:sp>
        <p:nvSpPr>
          <p:cNvPr id="13" name="Body Level One…"/>
          <p:cNvSpPr txBox="1"/>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b="1" sz="5500">
                <a:solidFill>
                  <a:schemeClr val="accent1"/>
                </a:solidFill>
              </a:defRPr>
            </a:lvl1pPr>
            <a:lvl2pPr marL="0" indent="457200" defTabSz="825500">
              <a:lnSpc>
                <a:spcPct val="100000"/>
              </a:lnSpc>
              <a:spcBef>
                <a:spcPts val="0"/>
              </a:spcBef>
              <a:buSzTx/>
              <a:buNone/>
              <a:defRPr b="1" sz="5500">
                <a:solidFill>
                  <a:schemeClr val="accent1"/>
                </a:solidFill>
              </a:defRPr>
            </a:lvl2pPr>
            <a:lvl3pPr marL="0" indent="914400" defTabSz="825500">
              <a:lnSpc>
                <a:spcPct val="100000"/>
              </a:lnSpc>
              <a:spcBef>
                <a:spcPts val="0"/>
              </a:spcBef>
              <a:buSzTx/>
              <a:buNone/>
              <a:defRPr b="1" sz="5500">
                <a:solidFill>
                  <a:schemeClr val="accent1"/>
                </a:solidFill>
              </a:defRPr>
            </a:lvl3pPr>
            <a:lvl4pPr marL="0" indent="1371600" defTabSz="825500">
              <a:lnSpc>
                <a:spcPct val="100000"/>
              </a:lnSpc>
              <a:spcBef>
                <a:spcPts val="0"/>
              </a:spcBef>
              <a:buSzTx/>
              <a:buNone/>
              <a:defRPr b="1" sz="5500">
                <a:solidFill>
                  <a:schemeClr val="accent1"/>
                </a:solidFill>
              </a:defRPr>
            </a:lvl4pPr>
            <a:lvl5pPr marL="0" indent="1828800" defTabSz="825500">
              <a:lnSpc>
                <a:spcPct val="100000"/>
              </a:lnSpc>
              <a:spcBef>
                <a:spcPts val="0"/>
              </a:spcBef>
              <a:buSzTx/>
              <a:buNone/>
              <a:defRPr b="1" sz="5500">
                <a:solidFill>
                  <a:schemeClr val="accent1"/>
                </a:solidFill>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99" name="Slide Title"/>
          <p:cNvSpPr txBox="1"/>
          <p:nvPr>
            <p:ph type="title" hasCustomPrompt="1"/>
          </p:nvPr>
        </p:nvSpPr>
        <p:spPr>
          <a:xfrm>
            <a:off x="1206500" y="952500"/>
            <a:ext cx="21971000" cy="1434949"/>
          </a:xfrm>
          <a:prstGeom prst="rect">
            <a:avLst/>
          </a:prstGeom>
        </p:spPr>
        <p:txBody>
          <a:bodyPr/>
          <a:lstStyle/>
          <a:p>
            <a:pPr/>
            <a:r>
              <a:t>Slide Title</a:t>
            </a:r>
          </a:p>
        </p:txBody>
      </p:sp>
      <p:sp>
        <p:nvSpPr>
          <p:cNvPr id="100" name="Slide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108" name="Agenda Title"/>
          <p:cNvSpPr txBox="1"/>
          <p:nvPr>
            <p:ph type="title" hasCustomPrompt="1"/>
          </p:nvPr>
        </p:nvSpPr>
        <p:spPr>
          <a:xfrm>
            <a:off x="1206500" y="952500"/>
            <a:ext cx="21971000" cy="1435100"/>
          </a:xfrm>
          <a:prstGeom prst="rect">
            <a:avLst/>
          </a:prstGeom>
        </p:spPr>
        <p:txBody>
          <a:bodyPr/>
          <a:lstStyle/>
          <a:p>
            <a:pPr/>
            <a:r>
              <a:t>Agenda Title</a:t>
            </a:r>
          </a:p>
        </p:txBody>
      </p:sp>
      <p:sp>
        <p:nvSpPr>
          <p:cNvPr id="109" name="Agenda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11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11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2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solidFill>
                  <a:schemeClr val="accent1">
                    <a:hueOff val="114395"/>
                    <a:lumOff val="-24975"/>
                  </a:schemeClr>
                </a:solidFill>
              </a:defRPr>
            </a:lvl1pPr>
            <a:lvl2pPr marL="0" indent="457200" algn="ctr">
              <a:lnSpc>
                <a:spcPct val="80000"/>
              </a:lnSpc>
              <a:spcBef>
                <a:spcPts val="0"/>
              </a:spcBef>
              <a:buSzTx/>
              <a:buNone/>
              <a:defRPr b="1" spc="-250" sz="25000">
                <a:solidFill>
                  <a:schemeClr val="accent1">
                    <a:hueOff val="114395"/>
                    <a:lumOff val="-24975"/>
                  </a:schemeClr>
                </a:solidFill>
              </a:defRPr>
            </a:lvl2pPr>
            <a:lvl3pPr marL="0" indent="914400" algn="ctr">
              <a:lnSpc>
                <a:spcPct val="80000"/>
              </a:lnSpc>
              <a:spcBef>
                <a:spcPts val="0"/>
              </a:spcBef>
              <a:buSzTx/>
              <a:buNone/>
              <a:defRPr b="1" spc="-250" sz="25000">
                <a:solidFill>
                  <a:schemeClr val="accent1">
                    <a:hueOff val="114395"/>
                    <a:lumOff val="-24975"/>
                  </a:schemeClr>
                </a:solidFill>
              </a:defRPr>
            </a:lvl3pPr>
            <a:lvl4pPr marL="0" indent="1371600" algn="ctr">
              <a:lnSpc>
                <a:spcPct val="80000"/>
              </a:lnSpc>
              <a:spcBef>
                <a:spcPts val="0"/>
              </a:spcBef>
              <a:buSzTx/>
              <a:buNone/>
              <a:defRPr b="1" spc="-250" sz="25000">
                <a:solidFill>
                  <a:schemeClr val="accent1">
                    <a:hueOff val="114395"/>
                    <a:lumOff val="-24975"/>
                  </a:schemeClr>
                </a:solidFill>
              </a:defRPr>
            </a:lvl4pPr>
            <a:lvl5pPr marL="0" indent="1828800" algn="ctr">
              <a:lnSpc>
                <a:spcPct val="80000"/>
              </a:lnSpc>
              <a:spcBef>
                <a:spcPts val="0"/>
              </a:spcBef>
              <a:buSzTx/>
              <a:buNone/>
              <a:defRPr b="1" spc="-250" sz="25000">
                <a:solidFill>
                  <a:schemeClr val="accent1">
                    <a:hueOff val="114395"/>
                    <a:lumOff val="-24975"/>
                  </a:schemeClr>
                </a:solidFill>
              </a:defRPr>
            </a:lvl5pPr>
          </a:lstStyle>
          <a:p>
            <a:pPr/>
            <a:r>
              <a:t>100%</a:t>
            </a:r>
          </a:p>
          <a:p>
            <a:pPr lvl="1"/>
            <a:r>
              <a:t/>
            </a:r>
          </a:p>
          <a:p>
            <a:pPr lvl="2"/>
            <a:r>
              <a:t/>
            </a:r>
          </a:p>
          <a:p>
            <a:pPr lvl="3"/>
            <a:r>
              <a:t/>
            </a:r>
          </a:p>
          <a:p>
            <a:pPr lvl="4"/>
            <a:r>
              <a:t/>
            </a:r>
          </a:p>
        </p:txBody>
      </p:sp>
      <p:sp>
        <p:nvSpPr>
          <p:cNvPr id="12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35" name="Attribution"/>
          <p:cNvSpPr txBox="1"/>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3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4" name="Hot-air balloons viewed from below against a blue sky"/>
          <p:cNvSpPr/>
          <p:nvPr>
            <p:ph type="pic" sz="quarter" idx="21"/>
          </p:nvPr>
        </p:nvSpPr>
        <p:spPr>
          <a:xfrm>
            <a:off x="15436504" y="1270000"/>
            <a:ext cx="8167167" cy="5422900"/>
          </a:xfrm>
          <a:prstGeom prst="rect">
            <a:avLst/>
          </a:prstGeom>
        </p:spPr>
        <p:txBody>
          <a:bodyPr lIns="91439" tIns="45719" rIns="91439" bIns="45719">
            <a:noAutofit/>
          </a:bodyPr>
          <a:lstStyle/>
          <a:p>
            <a:pPr/>
          </a:p>
        </p:txBody>
      </p:sp>
      <p:sp>
        <p:nvSpPr>
          <p:cNvPr id="145" name="Close-up of the top of a hot-air balloon viewed from above"/>
          <p:cNvSpPr/>
          <p:nvPr>
            <p:ph type="pic" sz="quarter" idx="22"/>
          </p:nvPr>
        </p:nvSpPr>
        <p:spPr>
          <a:xfrm>
            <a:off x="15461772" y="7085972"/>
            <a:ext cx="8148414" cy="5432276"/>
          </a:xfrm>
          <a:prstGeom prst="rect">
            <a:avLst/>
          </a:prstGeom>
        </p:spPr>
        <p:txBody>
          <a:bodyPr lIns="91439" tIns="45719" rIns="91439" bIns="45719">
            <a:noAutofit/>
          </a:bodyPr>
          <a:lstStyle/>
          <a:p>
            <a:pPr/>
          </a:p>
        </p:txBody>
      </p:sp>
      <p:sp>
        <p:nvSpPr>
          <p:cNvPr id="146" name="Hot-air balloons viewed from below against a blue sky"/>
          <p:cNvSpPr/>
          <p:nvPr>
            <p:ph type="pic" idx="23"/>
          </p:nvPr>
        </p:nvSpPr>
        <p:spPr>
          <a:xfrm>
            <a:off x="-124635" y="1270000"/>
            <a:ext cx="16859219" cy="11239479"/>
          </a:xfrm>
          <a:prstGeom prst="rect">
            <a:avLst/>
          </a:prstGeom>
        </p:spPr>
        <p:txBody>
          <a:bodyPr lIns="91439" tIns="45719" rIns="91439" bIns="45719">
            <a:noAutofit/>
          </a:bodyPr>
          <a:lstStyle/>
          <a:p>
            <a:pPr/>
          </a:p>
        </p:txBody>
      </p:sp>
      <p:sp>
        <p:nvSpPr>
          <p:cNvPr id="1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54" name="Hot-air balloons viewed from below against a blue sky"/>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15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Alt">
    <p:spTree>
      <p:nvGrpSpPr>
        <p:cNvPr id="1" name=""/>
        <p:cNvGrpSpPr/>
        <p:nvPr/>
      </p:nvGrpSpPr>
      <p:grpSpPr>
        <a:xfrm>
          <a:off x="0" y="0"/>
          <a:ext cx="0" cy="0"/>
          <a:chOff x="0" y="0"/>
          <a:chExt cx="0" cy="0"/>
        </a:xfrm>
      </p:grpSpPr>
      <p:sp>
        <p:nvSpPr>
          <p:cNvPr id="169"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lnSpc>
                <a:spcPct val="100000"/>
              </a:lnSpc>
              <a:spcBef>
                <a:spcPts val="0"/>
              </a:spcBef>
              <a:defRPr sz="1600">
                <a:latin typeface="Helvetica"/>
                <a:ea typeface="Helvetica"/>
                <a:cs typeface="Helvetica"/>
                <a:sym typeface="Helvetica"/>
              </a:defRPr>
            </a:pPr>
          </a:p>
        </p:txBody>
      </p:sp>
      <p:sp>
        <p:nvSpPr>
          <p:cNvPr id="170" name="Text"/>
          <p:cNvSpPr txBox="1"/>
          <p:nvPr>
            <p:ph type="body" sz="quarter" idx="21"/>
          </p:nvPr>
        </p:nvSpPr>
        <p:spPr>
          <a:xfrm>
            <a:off x="3619500" y="638175"/>
            <a:ext cx="15716250" cy="647701"/>
          </a:xfrm>
          <a:prstGeom prst="rect">
            <a:avLst/>
          </a:prstGeom>
        </p:spPr>
        <p:txBody>
          <a:bodyPr lIns="71437" tIns="71437" rIns="71437" bIns="71437" anchor="b">
            <a:spAutoFit/>
          </a:bodyPr>
          <a:lstStyle>
            <a:lvl1pPr marL="0" indent="0" defTabSz="642937">
              <a:lnSpc>
                <a:spcPct val="80000"/>
              </a:lnSpc>
              <a:spcBef>
                <a:spcPts val="0"/>
              </a:spcBef>
              <a:buSzTx/>
              <a:buNone/>
              <a:defRPr cap="all" spc="160" sz="3200">
                <a:solidFill>
                  <a:srgbClr val="838787"/>
                </a:solidFill>
                <a:latin typeface="DIN Alternate Bold"/>
                <a:ea typeface="DIN Alternate Bold"/>
                <a:cs typeface="DIN Alternate Bold"/>
                <a:sym typeface="DIN Alternate Bold"/>
              </a:defRPr>
            </a:lvl1pPr>
          </a:lstStyle>
          <a:p>
            <a:pPr/>
            <a:r>
              <a:t>Text</a:t>
            </a:r>
          </a:p>
        </p:txBody>
      </p:sp>
      <p:sp>
        <p:nvSpPr>
          <p:cNvPr id="171" name="Title Text"/>
          <p:cNvSpPr txBox="1"/>
          <p:nvPr>
            <p:ph type="title"/>
          </p:nvPr>
        </p:nvSpPr>
        <p:spPr>
          <a:xfrm>
            <a:off x="3619500" y="2160984"/>
            <a:ext cx="17145000" cy="1017985"/>
          </a:xfrm>
          <a:prstGeom prst="rect">
            <a:avLst/>
          </a:prstGeom>
        </p:spPr>
        <p:txBody>
          <a:bodyPr lIns="71437" tIns="71437" rIns="71437" bIns="71437"/>
          <a:lstStyle>
            <a:lvl1pPr defTabSz="821531">
              <a:spcBef>
                <a:spcPts val="3900"/>
              </a:spcBef>
              <a:defRPr b="0" cap="all" spc="0" sz="8400">
                <a:solidFill>
                  <a:srgbClr val="34A5DA"/>
                </a:solidFill>
                <a:latin typeface="DIN Condensed Bold"/>
                <a:ea typeface="DIN Condensed Bold"/>
                <a:cs typeface="DIN Condensed Bold"/>
                <a:sym typeface="DIN Condensed Bold"/>
              </a:defRPr>
            </a:lvl1pPr>
          </a:lstStyle>
          <a:p>
            <a:pPr/>
            <a:r>
              <a:t>Title Text</a:t>
            </a:r>
          </a:p>
        </p:txBody>
      </p:sp>
      <p:sp>
        <p:nvSpPr>
          <p:cNvPr id="172" name="Body Level One…"/>
          <p:cNvSpPr txBox="1"/>
          <p:nvPr>
            <p:ph type="body" idx="1"/>
          </p:nvPr>
        </p:nvSpPr>
        <p:spPr>
          <a:xfrm>
            <a:off x="3619500" y="3857625"/>
            <a:ext cx="17145000" cy="8590360"/>
          </a:xfrm>
          <a:prstGeom prst="rect">
            <a:avLst/>
          </a:prstGeom>
        </p:spPr>
        <p:txBody>
          <a:bodyPr lIns="71437" tIns="71437" rIns="71437" bIns="71437"/>
          <a:lstStyle>
            <a:lvl1pPr marL="601382" indent="-601382" defTabSz="821531">
              <a:lnSpc>
                <a:spcPct val="100000"/>
              </a:lnSpc>
              <a:spcBef>
                <a:spcPts val="3900"/>
              </a:spcBef>
              <a:buClr>
                <a:srgbClr val="34A5DA"/>
              </a:buClr>
              <a:buSzPct val="104999"/>
              <a:buFont typeface="Avenir Next Regular"/>
              <a:buChar char="▸"/>
              <a:defRPr sz="4600">
                <a:solidFill>
                  <a:srgbClr val="838787"/>
                </a:solidFill>
                <a:latin typeface="Avenir Next Medium"/>
                <a:ea typeface="Avenir Next Medium"/>
                <a:cs typeface="Avenir Next Medium"/>
                <a:sym typeface="Avenir Next Medium"/>
              </a:defRPr>
            </a:lvl1pPr>
            <a:lvl2pPr marL="1045882" indent="-601382" defTabSz="821531">
              <a:lnSpc>
                <a:spcPct val="100000"/>
              </a:lnSpc>
              <a:spcBef>
                <a:spcPts val="3900"/>
              </a:spcBef>
              <a:buClr>
                <a:srgbClr val="34A5DA"/>
              </a:buClr>
              <a:buSzPct val="104999"/>
              <a:buFont typeface="Avenir Next Regular"/>
              <a:buChar char="▸"/>
              <a:defRPr sz="4600">
                <a:solidFill>
                  <a:srgbClr val="838787"/>
                </a:solidFill>
                <a:latin typeface="Avenir Next Medium"/>
                <a:ea typeface="Avenir Next Medium"/>
                <a:cs typeface="Avenir Next Medium"/>
                <a:sym typeface="Avenir Next Medium"/>
              </a:defRPr>
            </a:lvl2pPr>
            <a:lvl3pPr marL="1490382" indent="-601382" defTabSz="821531">
              <a:lnSpc>
                <a:spcPct val="100000"/>
              </a:lnSpc>
              <a:spcBef>
                <a:spcPts val="3900"/>
              </a:spcBef>
              <a:buClr>
                <a:srgbClr val="34A5DA"/>
              </a:buClr>
              <a:buSzPct val="104999"/>
              <a:buFont typeface="Avenir Next Regular"/>
              <a:buChar char="▸"/>
              <a:defRPr sz="4600">
                <a:solidFill>
                  <a:srgbClr val="838787"/>
                </a:solidFill>
                <a:latin typeface="Avenir Next Medium"/>
                <a:ea typeface="Avenir Next Medium"/>
                <a:cs typeface="Avenir Next Medium"/>
                <a:sym typeface="Avenir Next Medium"/>
              </a:defRPr>
            </a:lvl3pPr>
            <a:lvl4pPr marL="1934882" indent="-601382" defTabSz="821531">
              <a:lnSpc>
                <a:spcPct val="100000"/>
              </a:lnSpc>
              <a:spcBef>
                <a:spcPts val="3900"/>
              </a:spcBef>
              <a:buClr>
                <a:srgbClr val="34A5DA"/>
              </a:buClr>
              <a:buSzPct val="104999"/>
              <a:buFont typeface="Avenir Next Regular"/>
              <a:buChar char="▸"/>
              <a:defRPr sz="4600">
                <a:solidFill>
                  <a:srgbClr val="838787"/>
                </a:solidFill>
                <a:latin typeface="Avenir Next Medium"/>
                <a:ea typeface="Avenir Next Medium"/>
                <a:cs typeface="Avenir Next Medium"/>
                <a:sym typeface="Avenir Next Medium"/>
              </a:defRPr>
            </a:lvl4pPr>
            <a:lvl5pPr marL="2379382" indent="-601382" defTabSz="821531">
              <a:lnSpc>
                <a:spcPct val="100000"/>
              </a:lnSpc>
              <a:spcBef>
                <a:spcPts val="3900"/>
              </a:spcBef>
              <a:buClr>
                <a:srgbClr val="34A5DA"/>
              </a:buClr>
              <a:buSzPct val="104999"/>
              <a:buFont typeface="Avenir Next Regular"/>
              <a:buChar char="▸"/>
              <a:defRPr sz="4600">
                <a:solidFill>
                  <a:srgbClr val="838787"/>
                </a:solidFill>
                <a:latin typeface="Avenir Next Medium"/>
                <a:ea typeface="Avenir Next Medium"/>
                <a:cs typeface="Avenir Next Medium"/>
                <a:sym typeface="Avenir Next Medium"/>
              </a:defRPr>
            </a:lvl5pPr>
          </a:lstStyle>
          <a:p>
            <a:pPr/>
            <a:r>
              <a:t>Body Level One</a:t>
            </a:r>
          </a:p>
          <a:p>
            <a:pPr lvl="1"/>
            <a:r>
              <a:t>Body Level Two</a:t>
            </a:r>
          </a:p>
          <a:p>
            <a:pPr lvl="2"/>
            <a:r>
              <a:t>Body Level Three</a:t>
            </a:r>
          </a:p>
          <a:p>
            <a:pPr lvl="3"/>
            <a:r>
              <a:t>Body Level Four</a:t>
            </a:r>
          </a:p>
          <a:p>
            <a:pPr lvl="4"/>
            <a:r>
              <a:t>Body Level Five</a:t>
            </a:r>
          </a:p>
        </p:txBody>
      </p:sp>
      <p:sp>
        <p:nvSpPr>
          <p:cNvPr id="173" name="Slide Number"/>
          <p:cNvSpPr txBox="1"/>
          <p:nvPr>
            <p:ph type="sldNum" sz="quarter" idx="2"/>
          </p:nvPr>
        </p:nvSpPr>
        <p:spPr>
          <a:xfrm>
            <a:off x="20211932" y="607218"/>
            <a:ext cx="545704" cy="612776"/>
          </a:xfrm>
          <a:prstGeom prst="rect">
            <a:avLst/>
          </a:prstGeom>
        </p:spPr>
        <p:txBody>
          <a:bodyPr lIns="71437" tIns="71437" rIns="71437" bIns="71437" anchor="t"/>
          <a:lstStyle>
            <a:lvl1pPr algn="r" defTabSz="821531">
              <a:lnSpc>
                <a:spcPct val="80000"/>
              </a:lnSpc>
              <a:defRPr sz="3200">
                <a:solidFill>
                  <a:srgbClr val="838787"/>
                </a:solidFill>
                <a:latin typeface="DIN Alternate Bold"/>
                <a:ea typeface="DIN Alternate Bold"/>
                <a:cs typeface="DIN Alternate Bold"/>
                <a:sym typeface="DIN Alternate Bold"/>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bg>
      <p:bgPr>
        <a:solidFill>
          <a:srgbClr val="003462"/>
        </a:solidFill>
      </p:bgPr>
    </p:bg>
    <p:spTree>
      <p:nvGrpSpPr>
        <p:cNvPr id="1" name=""/>
        <p:cNvGrpSpPr/>
        <p:nvPr/>
      </p:nvGrpSpPr>
      <p:grpSpPr>
        <a:xfrm>
          <a:off x="0" y="0"/>
          <a:ext cx="0" cy="0"/>
          <a:chOff x="0" y="0"/>
          <a:chExt cx="0" cy="0"/>
        </a:xfrm>
      </p:grpSpPr>
      <p:sp>
        <p:nvSpPr>
          <p:cNvPr id="180" name="Body Level One…"/>
          <p:cNvSpPr txBox="1"/>
          <p:nvPr>
            <p:ph type="body" sz="quarter" idx="1" hasCustomPrompt="1"/>
          </p:nvPr>
        </p:nvSpPr>
        <p:spPr>
          <a:xfrm>
            <a:off x="1201340" y="11847162"/>
            <a:ext cx="21971005" cy="636982"/>
          </a:xfrm>
          <a:prstGeom prst="rect">
            <a:avLst/>
          </a:prstGeom>
        </p:spPr>
        <p:txBody>
          <a:bodyPr lIns="45718" tIns="45718" rIns="45718" bIns="45718"/>
          <a:lstStyle>
            <a:lvl1pPr marL="0" indent="0" defTabSz="825500">
              <a:lnSpc>
                <a:spcPct val="100000"/>
              </a:lnSpc>
              <a:spcBef>
                <a:spcPts val="0"/>
              </a:spcBef>
              <a:buSzTx/>
              <a:buNone/>
              <a:defRPr b="1" sz="3600">
                <a:solidFill>
                  <a:srgbClr val="FFFFFF"/>
                </a:solidFill>
              </a:defRPr>
            </a:lvl1pPr>
            <a:lvl2pPr marL="1066800" indent="-457200" defTabSz="825500">
              <a:lnSpc>
                <a:spcPct val="100000"/>
              </a:lnSpc>
              <a:spcBef>
                <a:spcPts val="0"/>
              </a:spcBef>
              <a:defRPr b="1" sz="3600">
                <a:solidFill>
                  <a:srgbClr val="FFFFFF"/>
                </a:solidFill>
              </a:defRPr>
            </a:lvl2pPr>
            <a:lvl3pPr marL="1676400" indent="-457200" defTabSz="825500">
              <a:lnSpc>
                <a:spcPct val="100000"/>
              </a:lnSpc>
              <a:spcBef>
                <a:spcPts val="0"/>
              </a:spcBef>
              <a:defRPr b="1" sz="3600">
                <a:solidFill>
                  <a:srgbClr val="FFFFFF"/>
                </a:solidFill>
              </a:defRPr>
            </a:lvl3pPr>
            <a:lvl4pPr marL="2286000" indent="-457200" defTabSz="825500">
              <a:lnSpc>
                <a:spcPct val="100000"/>
              </a:lnSpc>
              <a:spcBef>
                <a:spcPts val="0"/>
              </a:spcBef>
              <a:defRPr b="1" sz="3600">
                <a:solidFill>
                  <a:srgbClr val="FFFFFF"/>
                </a:solidFill>
              </a:defRPr>
            </a:lvl4pPr>
            <a:lvl5pPr marL="2895600" indent="-457200" defTabSz="825500">
              <a:lnSpc>
                <a:spcPct val="100000"/>
              </a:lnSpc>
              <a:spcBef>
                <a:spcPts val="0"/>
              </a:spcBef>
              <a:defRPr b="1" sz="3600">
                <a:solidFill>
                  <a:srgbClr val="FFFFFF"/>
                </a:solidFill>
              </a:defRPr>
            </a:lvl5pPr>
          </a:lstStyle>
          <a:p>
            <a:pPr/>
            <a:r>
              <a:t>Author and Date</a:t>
            </a:r>
          </a:p>
          <a:p>
            <a:pPr lvl="1"/>
            <a:r>
              <a:t/>
            </a:r>
          </a:p>
          <a:p>
            <a:pPr lvl="2"/>
            <a:r>
              <a:t/>
            </a:r>
          </a:p>
          <a:p>
            <a:pPr lvl="3"/>
            <a:r>
              <a:t/>
            </a:r>
          </a:p>
          <a:p>
            <a:pPr lvl="4"/>
            <a:r>
              <a:t/>
            </a:r>
          </a:p>
        </p:txBody>
      </p:sp>
      <p:sp>
        <p:nvSpPr>
          <p:cNvPr id="181" name="Presentation Title"/>
          <p:cNvSpPr txBox="1"/>
          <p:nvPr>
            <p:ph type="title" hasCustomPrompt="1"/>
          </p:nvPr>
        </p:nvSpPr>
        <p:spPr>
          <a:xfrm>
            <a:off x="1206496" y="2574991"/>
            <a:ext cx="21971005" cy="4648204"/>
          </a:xfrm>
          <a:prstGeom prst="rect">
            <a:avLst/>
          </a:prstGeom>
        </p:spPr>
        <p:txBody>
          <a:bodyPr anchor="b"/>
          <a:lstStyle>
            <a:lvl1pPr defTabSz="2438337">
              <a:defRPr spc="-232" sz="11600">
                <a:solidFill>
                  <a:srgbClr val="FFFFFF"/>
                </a:solidFill>
              </a:defRPr>
            </a:lvl1pPr>
          </a:lstStyle>
          <a:p>
            <a:pPr/>
            <a:r>
              <a:t>Presentation Title</a:t>
            </a:r>
          </a:p>
        </p:txBody>
      </p:sp>
      <p:sp>
        <p:nvSpPr>
          <p:cNvPr id="182" name="Body Level One…"/>
          <p:cNvSpPr txBox="1"/>
          <p:nvPr>
            <p:ph type="body" sz="quarter" idx="21" hasCustomPrompt="1"/>
          </p:nvPr>
        </p:nvSpPr>
        <p:spPr>
          <a:xfrm>
            <a:off x="1201342" y="7210490"/>
            <a:ext cx="21971002" cy="1905003"/>
          </a:xfrm>
          <a:prstGeom prst="rect">
            <a:avLst/>
          </a:prstGeom>
        </p:spPr>
        <p:txBody>
          <a:bodyPr/>
          <a:lstStyle>
            <a:lvl1pPr marL="0" indent="0" defTabSz="825500">
              <a:lnSpc>
                <a:spcPct val="100000"/>
              </a:lnSpc>
              <a:spcBef>
                <a:spcPts val="0"/>
              </a:spcBef>
              <a:buSzTx/>
              <a:buNone/>
              <a:defRPr b="1" sz="5500">
                <a:solidFill>
                  <a:schemeClr val="accent1"/>
                </a:solidFill>
              </a:defRPr>
            </a:lvl1pPr>
          </a:lstStyle>
          <a:p>
            <a:pPr/>
            <a:r>
              <a:t>Presentation Subtitle</a:t>
            </a:r>
          </a:p>
        </p:txBody>
      </p:sp>
      <p:sp>
        <p:nvSpPr>
          <p:cNvPr id="183" name="Slide Number"/>
          <p:cNvSpPr txBox="1"/>
          <p:nvPr>
            <p:ph type="sldNum" sz="quarter" idx="2"/>
          </p:nvPr>
        </p:nvSpPr>
        <p:spPr>
          <a:xfrm>
            <a:off x="12001499" y="13080999"/>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Close-up of the top of a hot-air balloon viewed from above"/>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solidFill>
                  <a:srgbClr val="FFFFFF"/>
                </a:solidFill>
              </a:defRPr>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solidFill>
                  <a:srgbClr val="FFFFFF"/>
                </a:solidFill>
              </a:defRPr>
            </a:lvl1pPr>
            <a:lvl2pPr marL="0" indent="457200" defTabSz="825500">
              <a:lnSpc>
                <a:spcPct val="100000"/>
              </a:lnSpc>
              <a:spcBef>
                <a:spcPts val="0"/>
              </a:spcBef>
              <a:buSzTx/>
              <a:buNone/>
              <a:defRPr b="1" sz="5500">
                <a:solidFill>
                  <a:srgbClr val="FFFFFF"/>
                </a:solidFill>
              </a:defRPr>
            </a:lvl2pPr>
            <a:lvl3pPr marL="0" indent="914400" defTabSz="825500">
              <a:lnSpc>
                <a:spcPct val="100000"/>
              </a:lnSpc>
              <a:spcBef>
                <a:spcPts val="0"/>
              </a:spcBef>
              <a:buSzTx/>
              <a:buNone/>
              <a:defRPr b="1" sz="5500">
                <a:solidFill>
                  <a:srgbClr val="FFFFFF"/>
                </a:solidFill>
              </a:defRPr>
            </a:lvl3pPr>
            <a:lvl4pPr marL="0" indent="1371600" defTabSz="825500">
              <a:lnSpc>
                <a:spcPct val="100000"/>
              </a:lnSpc>
              <a:spcBef>
                <a:spcPts val="0"/>
              </a:spcBef>
              <a:buSzTx/>
              <a:buNone/>
              <a:defRPr b="1" sz="5500">
                <a:solidFill>
                  <a:srgbClr val="FFFFFF"/>
                </a:solidFill>
              </a:defRPr>
            </a:lvl4pPr>
            <a:lvl5pPr marL="0" indent="1828800" defTabSz="825500">
              <a:lnSpc>
                <a:spcPct val="100000"/>
              </a:lnSpc>
              <a:spcBef>
                <a:spcPts val="0"/>
              </a:spcBef>
              <a:buSzTx/>
              <a:buNone/>
              <a:defRPr b="1" sz="5500">
                <a:solidFill>
                  <a:srgbClr val="FFFFFF"/>
                </a:solidFill>
              </a:defRPr>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Close-up of a hot-air balloon viewed from below"/>
          <p:cNvSpPr/>
          <p:nvPr>
            <p:ph type="pic" idx="21"/>
          </p:nvPr>
        </p:nvSpPr>
        <p:spPr>
          <a:xfrm>
            <a:off x="9226574" y="1270000"/>
            <a:ext cx="16840152" cy="11184435"/>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Hot-air balloons viewed from below against a blue sky"/>
          <p:cNvSpPr/>
          <p:nvPr>
            <p:ph type="pic" idx="22"/>
          </p:nvPr>
        </p:nvSpPr>
        <p:spPr>
          <a:xfrm>
            <a:off x="8432800" y="1263848"/>
            <a:ext cx="16850011" cy="11188205"/>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Small">
    <p:spTree>
      <p:nvGrpSpPr>
        <p:cNvPr id="1" name=""/>
        <p:cNvGrpSpPr/>
        <p:nvPr/>
      </p:nvGrpSpPr>
      <p:grpSpPr>
        <a:xfrm>
          <a:off x="0" y="0"/>
          <a:ext cx="0" cy="0"/>
          <a:chOff x="0" y="0"/>
          <a:chExt cx="0" cy="0"/>
        </a:xfrm>
      </p:grpSpPr>
      <p:sp>
        <p:nvSpPr>
          <p:cNvPr id="71"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7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7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Large">
    <p:spTree>
      <p:nvGrpSpPr>
        <p:cNvPr id="1" name=""/>
        <p:cNvGrpSpPr/>
        <p:nvPr/>
      </p:nvGrpSpPr>
      <p:grpSpPr>
        <a:xfrm>
          <a:off x="0" y="0"/>
          <a:ext cx="0" cy="0"/>
          <a:chOff x="0" y="0"/>
          <a:chExt cx="0" cy="0"/>
        </a:xfrm>
      </p:grpSpPr>
      <p:sp>
        <p:nvSpPr>
          <p:cNvPr id="81"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8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solidFill>
          <a:srgbClr val="003462"/>
        </a:solidFill>
      </p:bgPr>
    </p:bg>
    <p:spTree>
      <p:nvGrpSpPr>
        <p:cNvPr id="1" name=""/>
        <p:cNvGrpSpPr/>
        <p:nvPr/>
      </p:nvGrpSpPr>
      <p:grpSpPr>
        <a:xfrm>
          <a:off x="0" y="0"/>
          <a:ext cx="0" cy="0"/>
          <a:chOff x="0" y="0"/>
          <a:chExt cx="0" cy="0"/>
        </a:xfrm>
      </p:grpSpPr>
      <p:sp>
        <p:nvSpPr>
          <p:cNvPr id="91" name="Section Title"/>
          <p:cNvSpPr txBox="1"/>
          <p:nvPr>
            <p:ph type="title" hasCustomPrompt="1"/>
          </p:nvPr>
        </p:nvSpPr>
        <p:spPr>
          <a:xfrm>
            <a:off x="1206496" y="4533900"/>
            <a:ext cx="21971004" cy="4648200"/>
          </a:xfrm>
          <a:prstGeom prst="rect">
            <a:avLst/>
          </a:prstGeom>
        </p:spPr>
        <p:txBody>
          <a:bodyPr anchor="ctr"/>
          <a:lstStyle>
            <a:lvl1pPr>
              <a:defRPr b="0" spc="-232" sz="11600">
                <a:solidFill>
                  <a:srgbClr val="FFFFFF"/>
                </a:solidFill>
                <a:latin typeface="Helvetica Neue Medium"/>
                <a:ea typeface="Helvetica Neue Medium"/>
                <a:cs typeface="Helvetica Neue Medium"/>
                <a:sym typeface="Helvetica Neue Medium"/>
              </a:defRPr>
            </a:lvl1pPr>
          </a:lstStyle>
          <a:p>
            <a:pPr/>
            <a:r>
              <a:t>Section Title</a:t>
            </a:r>
          </a:p>
        </p:txBody>
      </p:sp>
      <p:sp>
        <p:nvSpPr>
          <p:cNvPr id="92"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7.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8.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9.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Jessica Dahlstrom, Jim Lusby and Mike Farrar"/>
          <p:cNvSpPr txBox="1"/>
          <p:nvPr>
            <p:ph type="body" sz="quarter" idx="1"/>
          </p:nvPr>
        </p:nvSpPr>
        <p:spPr>
          <a:xfrm>
            <a:off x="1201341" y="11847162"/>
            <a:ext cx="21971002" cy="636982"/>
          </a:xfrm>
          <a:prstGeom prst="rect">
            <a:avLst/>
          </a:prstGeom>
        </p:spPr>
        <p:txBody>
          <a:bodyPr/>
          <a:lstStyle>
            <a:lvl1pPr>
              <a:lnSpc>
                <a:spcPct val="90000"/>
              </a:lnSpc>
            </a:lvl1pPr>
          </a:lstStyle>
          <a:p>
            <a:pPr/>
            <a:r>
              <a:t>Mike Farrar  CBE, FRCGP, FRCP</a:t>
            </a:r>
          </a:p>
        </p:txBody>
      </p:sp>
      <p:sp>
        <p:nvSpPr>
          <p:cNvPr id="193" name="Integrating Health and Care"/>
          <p:cNvSpPr txBox="1"/>
          <p:nvPr>
            <p:ph type="title"/>
          </p:nvPr>
        </p:nvSpPr>
        <p:spPr>
          <a:xfrm>
            <a:off x="1206494" y="2574991"/>
            <a:ext cx="21971008" cy="4648204"/>
          </a:xfrm>
          <a:prstGeom prst="rect">
            <a:avLst/>
          </a:prstGeom>
        </p:spPr>
        <p:txBody>
          <a:bodyPr/>
          <a:lstStyle>
            <a:lvl1pPr>
              <a:defRPr spc="-300"/>
            </a:lvl1pPr>
          </a:lstStyle>
          <a:p>
            <a:pPr/>
            <a:r>
              <a:t>Integrating Health and Care in in Norfolk and Waveney ICS </a:t>
            </a:r>
          </a:p>
        </p:txBody>
      </p:sp>
      <p:sp>
        <p:nvSpPr>
          <p:cNvPr id="194" name="Establishing the Next Steps for the SE London Acute Provider Collaborative in the Reformed SE London Health and Care System"/>
          <p:cNvSpPr txBox="1"/>
          <p:nvPr/>
        </p:nvSpPr>
        <p:spPr>
          <a:xfrm>
            <a:off x="1201342" y="7210490"/>
            <a:ext cx="21971002" cy="19050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defTabSz="784554">
              <a:lnSpc>
                <a:spcPct val="100000"/>
              </a:lnSpc>
              <a:spcBef>
                <a:spcPts val="0"/>
              </a:spcBef>
              <a:defRPr b="1" sz="5100">
                <a:solidFill>
                  <a:schemeClr val="accent1"/>
                </a:solidFill>
              </a:defRPr>
            </a:lvl1pPr>
          </a:lstStyle>
          <a:p>
            <a:pPr/>
            <a:r>
              <a:t>The importance of developing an effective ICS with a clinically and care professionally driven culture - why you are critical to its success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Part 3 - With what?"/>
          <p:cNvSpPr txBox="1"/>
          <p:nvPr>
            <p:ph type="title"/>
          </p:nvPr>
        </p:nvSpPr>
        <p:spPr>
          <a:prstGeom prst="rect">
            <a:avLst/>
          </a:prstGeom>
        </p:spPr>
        <p:txBody>
          <a:bodyPr/>
          <a:lstStyle/>
          <a:p>
            <a:pPr/>
            <a:r>
              <a:t>Part 3 - With what?</a:t>
            </a:r>
          </a:p>
        </p:txBody>
      </p:sp>
      <p:sp>
        <p:nvSpPr>
          <p:cNvPr id="224" name="Making sure that PFB understands the capacity and capability this entail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734694">
              <a:defRPr sz="4895"/>
            </a:lvl1pPr>
          </a:lstStyle>
          <a:p>
            <a:pPr/>
            <a:r>
              <a:t>Making sure that PFB understands the capacity and capability this entails </a:t>
            </a:r>
          </a:p>
        </p:txBody>
      </p:sp>
      <p:sp>
        <p:nvSpPr>
          <p:cNvPr id="225" name="Capacity and capability -  (60mins)…"/>
          <p:cNvSpPr txBox="1"/>
          <p:nvPr>
            <p:ph type="body" idx="1"/>
          </p:nvPr>
        </p:nvSpPr>
        <p:spPr>
          <a:xfrm>
            <a:off x="1038195" y="3623372"/>
            <a:ext cx="21971001" cy="8256012"/>
          </a:xfrm>
          <a:prstGeom prst="rect">
            <a:avLst/>
          </a:prstGeom>
        </p:spPr>
        <p:txBody>
          <a:bodyPr/>
          <a:lstStyle/>
          <a:p>
            <a:pPr defTabSz="457200">
              <a:spcBef>
                <a:spcPts val="0"/>
              </a:spcBef>
              <a:defRPr spc="0" sz="5000">
                <a:uFill>
                  <a:solidFill>
                    <a:srgbClr val="000000"/>
                  </a:solidFill>
                </a:uFill>
                <a:latin typeface="Arial"/>
                <a:ea typeface="Arial"/>
                <a:cs typeface="Arial"/>
                <a:sym typeface="Arial"/>
              </a:defRPr>
            </a:pPr>
            <a:r>
              <a:t> Capacity and capability -  (60mins) </a:t>
            </a:r>
          </a:p>
          <a:p>
            <a:pPr defTabSz="457200">
              <a:spcBef>
                <a:spcPts val="0"/>
              </a:spcBef>
              <a:defRPr spc="0" sz="5000">
                <a:uFill>
                  <a:solidFill>
                    <a:srgbClr val="000000"/>
                  </a:solidFill>
                </a:uFill>
                <a:latin typeface="Arial"/>
                <a:ea typeface="Arial"/>
                <a:cs typeface="Arial"/>
                <a:sym typeface="Arial"/>
              </a:defRPr>
            </a:pPr>
          </a:p>
          <a:p>
            <a:pPr defTabSz="457200">
              <a:spcBef>
                <a:spcPts val="0"/>
              </a:spcBef>
              <a:defRPr spc="0" sz="5000">
                <a:uFill>
                  <a:solidFill>
                    <a:srgbClr val="000000"/>
                  </a:solidFill>
                </a:uFill>
                <a:latin typeface="Arial"/>
                <a:ea typeface="Arial"/>
                <a:cs typeface="Arial"/>
                <a:sym typeface="Arial"/>
              </a:defRPr>
            </a:pPr>
            <a:r>
              <a:t>- resources</a:t>
            </a:r>
          </a:p>
          <a:p>
            <a:pPr defTabSz="457200">
              <a:spcBef>
                <a:spcPts val="0"/>
              </a:spcBef>
              <a:defRPr spc="0" sz="5000">
                <a:uFill>
                  <a:solidFill>
                    <a:srgbClr val="000000"/>
                  </a:solidFill>
                </a:uFill>
                <a:latin typeface="Arial"/>
                <a:ea typeface="Arial"/>
                <a:cs typeface="Arial"/>
                <a:sym typeface="Arial"/>
              </a:defRPr>
            </a:pPr>
            <a:r>
              <a:t>- governance - making decisions, relationships with Trust Boards </a:t>
            </a:r>
          </a:p>
          <a:p>
            <a:pPr defTabSz="457200">
              <a:spcBef>
                <a:spcPts val="0"/>
              </a:spcBef>
              <a:defRPr spc="0" sz="5000">
                <a:uFill>
                  <a:solidFill>
                    <a:srgbClr val="000000"/>
                  </a:solidFill>
                </a:uFill>
                <a:latin typeface="Arial"/>
                <a:ea typeface="Arial"/>
                <a:cs typeface="Arial"/>
                <a:sym typeface="Arial"/>
              </a:defRPr>
            </a:pPr>
            <a:r>
              <a:t>- quality improvement </a:t>
            </a:r>
          </a:p>
          <a:p>
            <a:pPr defTabSz="457200">
              <a:spcBef>
                <a:spcPts val="0"/>
              </a:spcBef>
              <a:defRPr spc="0" sz="5000">
                <a:uFill>
                  <a:solidFill>
                    <a:srgbClr val="000000"/>
                  </a:solidFill>
                </a:uFill>
                <a:latin typeface="Arial"/>
                <a:ea typeface="Arial"/>
                <a:cs typeface="Arial"/>
                <a:sym typeface="Arial"/>
              </a:defRPr>
            </a:pPr>
            <a:r>
              <a:t>- data and insight </a:t>
            </a:r>
          </a:p>
          <a:p>
            <a:pPr defTabSz="457200">
              <a:spcBef>
                <a:spcPts val="0"/>
              </a:spcBef>
              <a:defRPr spc="0" sz="5000">
                <a:uFill>
                  <a:solidFill>
                    <a:srgbClr val="000000"/>
                  </a:solidFill>
                </a:uFill>
                <a:latin typeface="Arial"/>
                <a:ea typeface="Arial"/>
                <a:cs typeface="Arial"/>
                <a:sym typeface="Arial"/>
              </a:defRPr>
            </a:pPr>
            <a:r>
              <a:t>- clinical engagement </a:t>
            </a:r>
          </a:p>
          <a:p>
            <a:pPr defTabSz="457200">
              <a:spcBef>
                <a:spcPts val="0"/>
              </a:spcBef>
              <a:defRPr spc="0" sz="5000">
                <a:uFill>
                  <a:solidFill>
                    <a:srgbClr val="000000"/>
                  </a:solidFill>
                </a:uFill>
                <a:latin typeface="Arial"/>
                <a:ea typeface="Arial"/>
                <a:cs typeface="Arial"/>
                <a:sym typeface="Arial"/>
              </a:defRPr>
            </a:pPr>
            <a:r>
              <a:t>- financial risk management</a:t>
            </a:r>
          </a:p>
          <a:p>
            <a:pPr defTabSz="457200">
              <a:spcBef>
                <a:spcPts val="0"/>
              </a:spcBef>
              <a:defRPr spc="0" sz="5000">
                <a:uFill>
                  <a:solidFill>
                    <a:srgbClr val="000000"/>
                  </a:solidFill>
                </a:uFill>
                <a:latin typeface="Arial"/>
                <a:ea typeface="Arial"/>
                <a:cs typeface="Arial"/>
                <a:sym typeface="Arial"/>
              </a:defRPr>
            </a:pPr>
            <a:r>
              <a:t>- shared accountability </a:t>
            </a:r>
          </a:p>
          <a:p>
            <a:pPr defTabSz="457200">
              <a:spcBef>
                <a:spcPts val="0"/>
              </a:spcBef>
              <a:defRPr spc="0" sz="5000">
                <a:uFill>
                  <a:solidFill>
                    <a:srgbClr val="000000"/>
                  </a:solidFill>
                </a:uFill>
                <a:latin typeface="Arial"/>
                <a:ea typeface="Arial"/>
                <a:cs typeface="Arial"/>
                <a:sym typeface="Arial"/>
              </a:defRPr>
            </a:pPr>
          </a:p>
          <a:p>
            <a:pPr defTabSz="457200">
              <a:spcBef>
                <a:spcPts val="0"/>
              </a:spcBef>
              <a:defRPr spc="0" sz="5000">
                <a:uFill>
                  <a:solidFill>
                    <a:srgbClr val="000000"/>
                  </a:solidFill>
                </a:uFill>
                <a:latin typeface="Arial"/>
                <a:ea typeface="Arial"/>
                <a:cs typeface="Arial"/>
                <a:sym typeface="Arial"/>
              </a:defRPr>
            </a:pPr>
            <a:r>
              <a:t>Influence and Representation - PFB and the ICS</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7" name="Oval"/>
          <p:cNvSpPr/>
          <p:nvPr/>
        </p:nvSpPr>
        <p:spPr>
          <a:xfrm>
            <a:off x="2811064" y="2580409"/>
            <a:ext cx="7410280" cy="7666056"/>
          </a:xfrm>
          <a:prstGeom prst="ellipse">
            <a:avLst/>
          </a:prstGeom>
          <a:solidFill>
            <a:srgbClr val="000000"/>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228" name="Oval"/>
          <p:cNvSpPr/>
          <p:nvPr/>
        </p:nvSpPr>
        <p:spPr>
          <a:xfrm>
            <a:off x="14996086" y="2580409"/>
            <a:ext cx="7410279" cy="7666055"/>
          </a:xfrm>
          <a:prstGeom prst="ellipse">
            <a:avLst/>
          </a:prstGeom>
          <a:solidFill>
            <a:srgbClr val="000000"/>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229" name="CLINICAL SYNERGIES…"/>
          <p:cNvSpPr/>
          <p:nvPr/>
        </p:nvSpPr>
        <p:spPr>
          <a:xfrm>
            <a:off x="17656489" y="4559630"/>
            <a:ext cx="3037725" cy="3707614"/>
          </a:xfrm>
          <a:prstGeom prst="roundRect">
            <a:avLst>
              <a:gd name="adj" fmla="val 6271"/>
            </a:avLst>
          </a:prstGeom>
          <a:solidFill>
            <a:srgbClr val="00A1FF"/>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r>
              <a:t>CLINICAL SYNERGIES </a:t>
            </a: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r>
              <a:t>ASSOCIATE SPECIALITIES</a:t>
            </a:r>
          </a:p>
          <a:p>
            <a:pPr algn="ctr" defTabSz="825500">
              <a:lnSpc>
                <a:spcPct val="100000"/>
              </a:lnSpc>
              <a:spcBef>
                <a:spcPts val="0"/>
              </a:spcBef>
              <a:defRPr sz="3200">
                <a:latin typeface="Helvetica Neue Medium"/>
                <a:ea typeface="Helvetica Neue Medium"/>
                <a:cs typeface="Helvetica Neue Medium"/>
                <a:sym typeface="Helvetica Neue Medium"/>
              </a:defRPr>
            </a:pPr>
            <a:r>
              <a:t> </a:t>
            </a:r>
          </a:p>
        </p:txBody>
      </p:sp>
      <p:sp>
        <p:nvSpPr>
          <p:cNvPr id="230" name="CLINICAL SYNERGIES…"/>
          <p:cNvSpPr/>
          <p:nvPr/>
        </p:nvSpPr>
        <p:spPr>
          <a:xfrm>
            <a:off x="4265664" y="4559630"/>
            <a:ext cx="3500557" cy="3707614"/>
          </a:xfrm>
          <a:prstGeom prst="roundRect">
            <a:avLst>
              <a:gd name="adj" fmla="val 5442"/>
            </a:avLst>
          </a:prstGeom>
          <a:solidFill>
            <a:srgbClr val="00A1FF"/>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r>
              <a:t>CLINICAL SYNERGIES </a:t>
            </a: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p>
          <a:p>
            <a:pPr algn="ctr" defTabSz="825500">
              <a:lnSpc>
                <a:spcPct val="100000"/>
              </a:lnSpc>
              <a:spcBef>
                <a:spcPts val="0"/>
              </a:spcBef>
              <a:defRPr sz="3200">
                <a:latin typeface="Helvetica Neue Medium"/>
                <a:ea typeface="Helvetica Neue Medium"/>
                <a:cs typeface="Helvetica Neue Medium"/>
                <a:sym typeface="Helvetica Neue Medium"/>
              </a:defRPr>
            </a:pPr>
            <a:r>
              <a:t>ASSOCIATED SPECIALTIES</a:t>
            </a:r>
          </a:p>
        </p:txBody>
      </p:sp>
      <p:sp>
        <p:nvSpPr>
          <p:cNvPr id="231" name="FIXED POINT…"/>
          <p:cNvSpPr/>
          <p:nvPr/>
        </p:nvSpPr>
        <p:spPr>
          <a:xfrm>
            <a:off x="2762345" y="4967654"/>
            <a:ext cx="2367834" cy="2891566"/>
          </a:xfrm>
          <a:prstGeom prst="ellipse">
            <a:avLst/>
          </a:prstGeom>
          <a:solidFill>
            <a:schemeClr val="accent4">
              <a:hueOff val="-476017"/>
              <a:lumOff val="-10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r>
              <a:t>FIXED POINT</a:t>
            </a:r>
          </a:p>
          <a:p>
            <a:pPr algn="ctr" defTabSz="825500">
              <a:lnSpc>
                <a:spcPct val="100000"/>
              </a:lnSpc>
              <a:spcBef>
                <a:spcPts val="0"/>
              </a:spcBef>
              <a:defRPr sz="3200">
                <a:latin typeface="Helvetica Neue Medium"/>
                <a:ea typeface="Helvetica Neue Medium"/>
                <a:cs typeface="Helvetica Neue Medium"/>
                <a:sym typeface="Helvetica Neue Medium"/>
              </a:defRPr>
            </a:pPr>
            <a:r>
              <a:t>services </a:t>
            </a:r>
          </a:p>
          <a:p>
            <a:pPr algn="ctr" defTabSz="825500">
              <a:lnSpc>
                <a:spcPct val="100000"/>
              </a:lnSpc>
              <a:spcBef>
                <a:spcPts val="0"/>
              </a:spcBef>
              <a:defRPr sz="3200">
                <a:latin typeface="Helvetica Neue Medium"/>
                <a:ea typeface="Helvetica Neue Medium"/>
                <a:cs typeface="Helvetica Neue Medium"/>
                <a:sym typeface="Helvetica Neue Medium"/>
              </a:defRPr>
            </a:pPr>
            <a:r>
              <a:t>Regional</a:t>
            </a:r>
          </a:p>
        </p:txBody>
      </p:sp>
      <p:sp>
        <p:nvSpPr>
          <p:cNvPr id="232" name="FIXED POINT services Local"/>
          <p:cNvSpPr/>
          <p:nvPr/>
        </p:nvSpPr>
        <p:spPr>
          <a:xfrm>
            <a:off x="20012395" y="4967654"/>
            <a:ext cx="2367834" cy="2891566"/>
          </a:xfrm>
          <a:prstGeom prst="ellipse">
            <a:avLst/>
          </a:prstGeom>
          <a:solidFill>
            <a:schemeClr val="accent4">
              <a:hueOff val="-476017"/>
              <a:lumOff val="-10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latin typeface="Helvetica Neue Medium"/>
                <a:ea typeface="Helvetica Neue Medium"/>
                <a:cs typeface="Helvetica Neue Medium"/>
                <a:sym typeface="Helvetica Neue Medium"/>
              </a:defRPr>
            </a:lvl1pPr>
          </a:lstStyle>
          <a:p>
            <a:pPr/>
            <a:r>
              <a:t>FIXED POINT services Local</a:t>
            </a:r>
          </a:p>
        </p:txBody>
      </p:sp>
      <p:sp>
        <p:nvSpPr>
          <p:cNvPr id="233" name="Rounded Rectangle"/>
          <p:cNvSpPr/>
          <p:nvPr/>
        </p:nvSpPr>
        <p:spPr>
          <a:xfrm>
            <a:off x="11436090" y="5077272"/>
            <a:ext cx="2270395" cy="2672330"/>
          </a:xfrm>
          <a:prstGeom prst="roundRect">
            <a:avLst>
              <a:gd name="adj" fmla="val 8391"/>
            </a:avLst>
          </a:prstGeom>
          <a:solidFill>
            <a:schemeClr val="accent6"/>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234" name="SERVICES FOR CLINICAL CHANGE PLANNING"/>
          <p:cNvSpPr/>
          <p:nvPr/>
        </p:nvSpPr>
        <p:spPr>
          <a:xfrm>
            <a:off x="10875818" y="2208036"/>
            <a:ext cx="3390939" cy="3683255"/>
          </a:xfrm>
          <a:prstGeom prst="ellipse">
            <a:avLst/>
          </a:prstGeom>
          <a:solidFill>
            <a:schemeClr val="accent6"/>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SERVICES FOR CLINICAL CHANGE PLANNING</a:t>
            </a:r>
          </a:p>
        </p:txBody>
      </p:sp>
      <p:sp>
        <p:nvSpPr>
          <p:cNvPr id="235" name="SERVICES FOR CLINICAL CHANGE PLANNING"/>
          <p:cNvSpPr/>
          <p:nvPr/>
        </p:nvSpPr>
        <p:spPr>
          <a:xfrm>
            <a:off x="10875818" y="7176641"/>
            <a:ext cx="3390939" cy="3683255"/>
          </a:xfrm>
          <a:prstGeom prst="ellipse">
            <a:avLst/>
          </a:prstGeom>
          <a:solidFill>
            <a:schemeClr val="accent6"/>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SERVICES FOR CLINICAL CHANGE PLANNING</a:t>
            </a:r>
          </a:p>
        </p:txBody>
      </p:sp>
      <p:sp>
        <p:nvSpPr>
          <p:cNvPr id="236" name="ICP/SERVICES"/>
          <p:cNvSpPr/>
          <p:nvPr/>
        </p:nvSpPr>
        <p:spPr>
          <a:xfrm>
            <a:off x="5039971" y="2944154"/>
            <a:ext cx="3317860" cy="1236634"/>
          </a:xfrm>
          <a:prstGeom prst="roundRect">
            <a:avLst>
              <a:gd name="adj" fmla="val 16110"/>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ICP/SERVICES </a:t>
            </a:r>
          </a:p>
        </p:txBody>
      </p:sp>
      <p:sp>
        <p:nvSpPr>
          <p:cNvPr id="237" name="ICP/SERVICES"/>
          <p:cNvSpPr/>
          <p:nvPr/>
        </p:nvSpPr>
        <p:spPr>
          <a:xfrm>
            <a:off x="17042296" y="2944154"/>
            <a:ext cx="3317860" cy="1236634"/>
          </a:xfrm>
          <a:prstGeom prst="roundRect">
            <a:avLst>
              <a:gd name="adj" fmla="val 16110"/>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ICP/SERVICES </a:t>
            </a:r>
          </a:p>
        </p:txBody>
      </p:sp>
      <p:sp>
        <p:nvSpPr>
          <p:cNvPr id="238" name="Primary care"/>
          <p:cNvSpPr/>
          <p:nvPr/>
        </p:nvSpPr>
        <p:spPr>
          <a:xfrm>
            <a:off x="22079540" y="1861799"/>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Primary care</a:t>
            </a:r>
          </a:p>
        </p:txBody>
      </p:sp>
      <p:sp>
        <p:nvSpPr>
          <p:cNvPr id="239" name="Com services"/>
          <p:cNvSpPr/>
          <p:nvPr/>
        </p:nvSpPr>
        <p:spPr>
          <a:xfrm>
            <a:off x="22486675" y="5556725"/>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Com services </a:t>
            </a:r>
          </a:p>
        </p:txBody>
      </p:sp>
      <p:sp>
        <p:nvSpPr>
          <p:cNvPr id="240" name="LA Social Care"/>
          <p:cNvSpPr/>
          <p:nvPr/>
        </p:nvSpPr>
        <p:spPr>
          <a:xfrm>
            <a:off x="22079540" y="9060074"/>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LA Social Care</a:t>
            </a:r>
          </a:p>
        </p:txBody>
      </p:sp>
      <p:sp>
        <p:nvSpPr>
          <p:cNvPr id="241" name="Other spec com"/>
          <p:cNvSpPr/>
          <p:nvPr/>
        </p:nvSpPr>
        <p:spPr>
          <a:xfrm>
            <a:off x="750898" y="1861799"/>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Other spec com</a:t>
            </a:r>
          </a:p>
        </p:txBody>
      </p:sp>
      <p:sp>
        <p:nvSpPr>
          <p:cNvPr id="242" name="NIHR"/>
          <p:cNvSpPr/>
          <p:nvPr/>
        </p:nvSpPr>
        <p:spPr>
          <a:xfrm>
            <a:off x="251589" y="5460936"/>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NIHR</a:t>
            </a:r>
          </a:p>
        </p:txBody>
      </p:sp>
      <p:sp>
        <p:nvSpPr>
          <p:cNvPr id="243" name="AHSN"/>
          <p:cNvSpPr/>
          <p:nvPr/>
        </p:nvSpPr>
        <p:spPr>
          <a:xfrm>
            <a:off x="750898" y="8646086"/>
            <a:ext cx="1905001" cy="190500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lvl1pPr>
          </a:lstStyle>
          <a:p>
            <a:pPr/>
            <a:r>
              <a:t>AHSN</a:t>
            </a:r>
          </a:p>
        </p:txBody>
      </p:sp>
      <p:sp>
        <p:nvSpPr>
          <p:cNvPr id="244" name="ADMISSION"/>
          <p:cNvSpPr/>
          <p:nvPr/>
        </p:nvSpPr>
        <p:spPr>
          <a:xfrm>
            <a:off x="21652389" y="3885870"/>
            <a:ext cx="2613144" cy="1551786"/>
          </a:xfrm>
          <a:prstGeom prst="roundRect">
            <a:avLst>
              <a:gd name="adj" fmla="val 12276"/>
            </a:avLst>
          </a:prstGeom>
          <a:solidFill>
            <a:srgbClr val="60D9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latin typeface="Helvetica Neue Medium"/>
                <a:ea typeface="Helvetica Neue Medium"/>
                <a:cs typeface="Helvetica Neue Medium"/>
                <a:sym typeface="Helvetica Neue Medium"/>
              </a:defRPr>
            </a:lvl1pPr>
          </a:lstStyle>
          <a:p>
            <a:pPr/>
            <a:r>
              <a:t>ADMISSION</a:t>
            </a:r>
          </a:p>
        </p:txBody>
      </p:sp>
      <p:sp>
        <p:nvSpPr>
          <p:cNvPr id="245" name="DISCHARGE"/>
          <p:cNvSpPr/>
          <p:nvPr/>
        </p:nvSpPr>
        <p:spPr>
          <a:xfrm>
            <a:off x="21652389" y="7304530"/>
            <a:ext cx="2613144" cy="1551786"/>
          </a:xfrm>
          <a:prstGeom prst="roundRect">
            <a:avLst>
              <a:gd name="adj" fmla="val 12276"/>
            </a:avLst>
          </a:prstGeom>
          <a:solidFill>
            <a:srgbClr val="60D9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latin typeface="Helvetica Neue Medium"/>
                <a:ea typeface="Helvetica Neue Medium"/>
                <a:cs typeface="Helvetica Neue Medium"/>
                <a:sym typeface="Helvetica Neue Medium"/>
              </a:defRPr>
            </a:lvl1pPr>
          </a:lstStyle>
          <a:p>
            <a:pPr/>
            <a:r>
              <a:t>DISCHARGE</a:t>
            </a:r>
          </a:p>
        </p:txBody>
      </p:sp>
      <p:sp>
        <p:nvSpPr>
          <p:cNvPr id="246" name="OUT PATIENTS"/>
          <p:cNvSpPr/>
          <p:nvPr/>
        </p:nvSpPr>
        <p:spPr>
          <a:xfrm>
            <a:off x="13801607" y="1747741"/>
            <a:ext cx="8215860" cy="1405628"/>
          </a:xfrm>
          <a:prstGeom prst="roundRect">
            <a:avLst>
              <a:gd name="adj" fmla="val 13553"/>
            </a:avLst>
          </a:prstGeom>
          <a:solidFill>
            <a:srgbClr val="60D9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latin typeface="Helvetica Neue Medium"/>
                <a:ea typeface="Helvetica Neue Medium"/>
                <a:cs typeface="Helvetica Neue Medium"/>
                <a:sym typeface="Helvetica Neue Medium"/>
              </a:defRPr>
            </a:lvl1pPr>
          </a:lstStyle>
          <a:p>
            <a:pPr/>
            <a:r>
              <a:t>OUT PATIENTS</a:t>
            </a:r>
          </a:p>
        </p:txBody>
      </p:sp>
      <p:sp>
        <p:nvSpPr>
          <p:cNvPr id="247" name="DIAGNOSTIC SERVICES"/>
          <p:cNvSpPr/>
          <p:nvPr/>
        </p:nvSpPr>
        <p:spPr>
          <a:xfrm>
            <a:off x="13801607" y="9673504"/>
            <a:ext cx="8215860" cy="1405629"/>
          </a:xfrm>
          <a:prstGeom prst="roundRect">
            <a:avLst>
              <a:gd name="adj" fmla="val 13553"/>
            </a:avLst>
          </a:prstGeom>
          <a:solidFill>
            <a:srgbClr val="60D9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sz="3200">
                <a:latin typeface="Helvetica Neue Medium"/>
                <a:ea typeface="Helvetica Neue Medium"/>
                <a:cs typeface="Helvetica Neue Medium"/>
                <a:sym typeface="Helvetica Neue Medium"/>
              </a:defRPr>
            </a:lvl1pPr>
          </a:lstStyle>
          <a:p>
            <a:pPr/>
            <a:r>
              <a:t>DIAGNOSTIC SERVICES</a:t>
            </a:r>
          </a:p>
        </p:txBody>
      </p:sp>
      <p:sp>
        <p:nvSpPr>
          <p:cNvPr id="248" name="CLINICAL SERVICE PLANNING PROCESS"/>
          <p:cNvSpPr/>
          <p:nvPr/>
        </p:nvSpPr>
        <p:spPr>
          <a:xfrm>
            <a:off x="4284822" y="132265"/>
            <a:ext cx="13877764" cy="1222931"/>
          </a:xfrm>
          <a:prstGeom prst="roundRect">
            <a:avLst>
              <a:gd name="adj" fmla="val 15577"/>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b="1" sz="3200">
                <a:solidFill>
                  <a:srgbClr val="FFFFFF"/>
                </a:solidFill>
              </a:defRPr>
            </a:lvl1pPr>
          </a:lstStyle>
          <a:p>
            <a:pPr/>
            <a:r>
              <a:t>CLINICAL SERVICE PLANNING PROCESS</a:t>
            </a:r>
          </a:p>
        </p:txBody>
      </p:sp>
      <p:sp>
        <p:nvSpPr>
          <p:cNvPr id="249" name="CRITERIA FOR PLANNING…"/>
          <p:cNvSpPr/>
          <p:nvPr/>
        </p:nvSpPr>
        <p:spPr>
          <a:xfrm>
            <a:off x="4832914" y="11471678"/>
            <a:ext cx="13597629" cy="2136417"/>
          </a:xfrm>
          <a:prstGeom prst="roundRect">
            <a:avLst>
              <a:gd name="adj" fmla="val 8917"/>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r>
              <a:t>CRITERIA FOR PLANNING</a:t>
            </a:r>
          </a:p>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r>
              <a:t>#SITE; #ACCESS; #EFFICIENCY; #TRUST ASPIRATIONS; #WORKFORCE; #STANDARDS</a:t>
            </a:r>
          </a:p>
        </p:txBody>
      </p:sp>
      <p:sp>
        <p:nvSpPr>
          <p:cNvPr id="250" name="Line"/>
          <p:cNvSpPr/>
          <p:nvPr/>
        </p:nvSpPr>
        <p:spPr>
          <a:xfrm>
            <a:off x="10118956" y="6552355"/>
            <a:ext cx="4904662" cy="1"/>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1" name="Line"/>
          <p:cNvSpPr/>
          <p:nvPr/>
        </p:nvSpPr>
        <p:spPr>
          <a:xfrm>
            <a:off x="20781565" y="8690243"/>
            <a:ext cx="1485939" cy="656052"/>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2" name="Line"/>
          <p:cNvSpPr/>
          <p:nvPr/>
        </p:nvSpPr>
        <p:spPr>
          <a:xfrm>
            <a:off x="19199203" y="9145268"/>
            <a:ext cx="4904662" cy="1"/>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3" name="Line"/>
          <p:cNvSpPr/>
          <p:nvPr/>
        </p:nvSpPr>
        <p:spPr>
          <a:xfrm flipV="1">
            <a:off x="2256058" y="8658121"/>
            <a:ext cx="1663053" cy="579385"/>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4" name="Line"/>
          <p:cNvSpPr/>
          <p:nvPr/>
        </p:nvSpPr>
        <p:spPr>
          <a:xfrm>
            <a:off x="1962570" y="6365691"/>
            <a:ext cx="873010" cy="1"/>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5" name="Line"/>
          <p:cNvSpPr/>
          <p:nvPr/>
        </p:nvSpPr>
        <p:spPr>
          <a:xfrm>
            <a:off x="2561441" y="3231752"/>
            <a:ext cx="1466401" cy="1112090"/>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6" name="Line"/>
          <p:cNvSpPr/>
          <p:nvPr/>
        </p:nvSpPr>
        <p:spPr>
          <a:xfrm flipV="1">
            <a:off x="21353128" y="3212197"/>
            <a:ext cx="1017523" cy="614845"/>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
        <p:nvSpPr>
          <p:cNvPr id="257" name="Line"/>
          <p:cNvSpPr/>
          <p:nvPr/>
        </p:nvSpPr>
        <p:spPr>
          <a:xfrm>
            <a:off x="21992417" y="6480339"/>
            <a:ext cx="971829" cy="1"/>
          </a:xfrm>
          <a:prstGeom prst="line">
            <a:avLst/>
          </a:prstGeom>
          <a:ln w="25400">
            <a:solidFill>
              <a:srgbClr val="000000"/>
            </a:solidFill>
            <a:miter lim="400000"/>
          </a:ln>
        </p:spPr>
        <p:txBody>
          <a:bodyPr lIns="50800" tIns="50800" rIns="50800" bIns="50800" anchor="ctr"/>
          <a:lstStyle/>
          <a:p>
            <a:pPr algn="ctr">
              <a:lnSpc>
                <a:spcPct val="100000"/>
              </a:lnSpc>
              <a:spcBef>
                <a:spcPts val="0"/>
              </a:spcBef>
              <a:defRPr sz="2400">
                <a:solidFill>
                  <a:srgbClr val="5E5E5E"/>
                </a:solidFill>
              </a:defRPr>
            </a:pP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9" name="IMG_1298.jpeg" descr="IMG_1298.jpeg"/>
          <p:cNvPicPr>
            <a:picLocks noChangeAspect="1"/>
          </p:cNvPicPr>
          <p:nvPr/>
        </p:nvPicPr>
        <p:blipFill>
          <a:blip r:embed="rId2">
            <a:extLst/>
          </a:blip>
          <a:stretch>
            <a:fillRect/>
          </a:stretch>
        </p:blipFill>
        <p:spPr>
          <a:xfrm>
            <a:off x="821604" y="2030750"/>
            <a:ext cx="22740792" cy="9654500"/>
          </a:xfrm>
          <a:prstGeom prst="rect">
            <a:avLst/>
          </a:prstGeom>
          <a:ln w="12700">
            <a:miter lim="400000"/>
          </a:ln>
        </p:spPr>
      </p:pic>
      <p:sp>
        <p:nvSpPr>
          <p:cNvPr id="260" name="LEGAL OPTIONS FOR FORMAL COLLABORATION"/>
          <p:cNvSpPr/>
          <p:nvPr/>
        </p:nvSpPr>
        <p:spPr>
          <a:xfrm>
            <a:off x="4437070" y="429782"/>
            <a:ext cx="15509860" cy="1003695"/>
          </a:xfrm>
          <a:prstGeom prst="roundRect">
            <a:avLst>
              <a:gd name="adj" fmla="val 18980"/>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0"/>
              </a:spcBef>
              <a:defRPr b="1" sz="3200">
                <a:solidFill>
                  <a:srgbClr val="FFFFFF"/>
                </a:solidFill>
              </a:defRPr>
            </a:lvl1pPr>
          </a:lstStyle>
          <a:p>
            <a:pPr>
              <a:defRPr b="0">
                <a:latin typeface="Helvetica Neue Medium"/>
                <a:ea typeface="Helvetica Neue Medium"/>
                <a:cs typeface="Helvetica Neue Medium"/>
                <a:sym typeface="Helvetica Neue Medium"/>
              </a:defRPr>
            </a:pPr>
            <a:r>
              <a:rPr b="1">
                <a:latin typeface="+mn-lt"/>
                <a:ea typeface="+mn-ea"/>
                <a:cs typeface="+mn-cs"/>
                <a:sym typeface="Helvetica Neue"/>
              </a:rPr>
              <a:t>LEGAL OPTIONS FOR FORMAL COLLABORATION</a:t>
            </a:r>
          </a:p>
        </p:txBody>
      </p:sp>
      <p:sp>
        <p:nvSpPr>
          <p:cNvPr id="261" name="NI TRUSTs CAN DESIGN AND IMPLEMENT A BESPOKE ARRANGEMENT TO MEET ITS OWN NEEDS AND CULTURE"/>
          <p:cNvSpPr/>
          <p:nvPr/>
        </p:nvSpPr>
        <p:spPr>
          <a:xfrm>
            <a:off x="4929465" y="12121648"/>
            <a:ext cx="15509860" cy="1174212"/>
          </a:xfrm>
          <a:prstGeom prst="roundRect">
            <a:avLst>
              <a:gd name="adj" fmla="val 16224"/>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r>
              <a:rPr b="1">
                <a:latin typeface="+mn-lt"/>
                <a:ea typeface="+mn-ea"/>
                <a:cs typeface="+mn-cs"/>
                <a:sym typeface="Helvetica Neue"/>
              </a:rPr>
              <a:t>NI TRUSTs CAN DESIGN AND IMPLEMENT A BESPOKE ARRANGEMENT TO MEET ITS OWN NEEDS AND CULTURE </a:t>
            </a:r>
            <a:r>
              <a:t> </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3" name="IMG_0979.jpeg" descr="IMG_0979.jpeg"/>
          <p:cNvPicPr>
            <a:picLocks noChangeAspect="1"/>
          </p:cNvPicPr>
          <p:nvPr/>
        </p:nvPicPr>
        <p:blipFill>
          <a:blip r:embed="rId2">
            <a:extLst/>
          </a:blip>
          <a:stretch>
            <a:fillRect/>
          </a:stretch>
        </p:blipFill>
        <p:spPr>
          <a:xfrm>
            <a:off x="2540422" y="1852759"/>
            <a:ext cx="19303156" cy="10010482"/>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5" name="IMG_0982.jpeg" descr="IMG_0982.jpeg"/>
          <p:cNvPicPr>
            <a:picLocks noChangeAspect="1"/>
          </p:cNvPicPr>
          <p:nvPr/>
        </p:nvPicPr>
        <p:blipFill>
          <a:blip r:embed="rId2">
            <a:extLst/>
          </a:blip>
          <a:stretch>
            <a:fillRect/>
          </a:stretch>
        </p:blipFill>
        <p:spPr>
          <a:xfrm>
            <a:off x="1624057" y="1659210"/>
            <a:ext cx="21851743" cy="10628858"/>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7" name="Hot-air balloons viewed from below against a blue sky" descr="Hot-air balloons viewed from below against a blue sky"/>
          <p:cNvPicPr>
            <a:picLocks noChangeAspect="1"/>
          </p:cNvPicPr>
          <p:nvPr>
            <p:ph type="pic" idx="21"/>
          </p:nvPr>
        </p:nvPicPr>
        <p:blipFill>
          <a:blip r:embed="rId2">
            <a:extLst/>
          </a:blip>
          <a:srcRect l="0" t="7812" r="0" b="7812"/>
          <a:stretch>
            <a:fillRect/>
          </a:stretch>
        </p:blipFill>
        <p:spPr>
          <a:xfrm>
            <a:off x="0" y="0"/>
            <a:ext cx="24384000" cy="13716000"/>
          </a:xfrm>
          <a:prstGeom prst="rect">
            <a:avLst/>
          </a:prstGeom>
        </p:spPr>
      </p:pic>
      <p:sp>
        <p:nvSpPr>
          <p:cNvPr id="268" name="BEST PRACTICE EXAMPLES…"/>
          <p:cNvSpPr/>
          <p:nvPr/>
        </p:nvSpPr>
        <p:spPr>
          <a:xfrm>
            <a:off x="4571048" y="3036264"/>
            <a:ext cx="15241904" cy="8628262"/>
          </a:xfrm>
          <a:prstGeom prst="roundRect">
            <a:avLst>
              <a:gd name="adj" fmla="val 2208"/>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0"/>
              </a:spcBef>
              <a:defRPr b="1" sz="3600">
                <a:solidFill>
                  <a:srgbClr val="FFFFFF"/>
                </a:solidFill>
              </a:defRPr>
            </a:pPr>
            <a:r>
              <a:t>BEST PRACTICE EXAMPLES </a:t>
            </a:r>
          </a:p>
          <a:p>
            <a:pPr algn="ctr" defTabSz="825500">
              <a:lnSpc>
                <a:spcPct val="100000"/>
              </a:lnSpc>
              <a:spcBef>
                <a:spcPts val="0"/>
              </a:spcBef>
              <a:defRPr b="1" sz="3600">
                <a:solidFill>
                  <a:srgbClr val="FFFFFF"/>
                </a:solidFill>
              </a:defRPr>
            </a:pPr>
          </a:p>
          <a:p>
            <a:pPr algn="ctr" defTabSz="825500">
              <a:lnSpc>
                <a:spcPct val="100000"/>
              </a:lnSpc>
              <a:spcBef>
                <a:spcPts val="0"/>
              </a:spcBef>
              <a:defRPr b="1" sz="3600">
                <a:solidFill>
                  <a:srgbClr val="FFFFFF"/>
                </a:solidFill>
              </a:defRPr>
            </a:pPr>
            <a:r>
              <a:t>NENC </a:t>
            </a:r>
          </a:p>
          <a:p>
            <a:pPr algn="ctr" defTabSz="825500">
              <a:lnSpc>
                <a:spcPct val="100000"/>
              </a:lnSpc>
              <a:spcBef>
                <a:spcPts val="0"/>
              </a:spcBef>
              <a:defRPr b="1" sz="3600">
                <a:solidFill>
                  <a:srgbClr val="FFFFFF"/>
                </a:solidFill>
              </a:defRPr>
            </a:pPr>
            <a:r>
              <a:t>CMAST</a:t>
            </a:r>
          </a:p>
          <a:p>
            <a:pPr algn="ctr" defTabSz="825500">
              <a:lnSpc>
                <a:spcPct val="100000"/>
              </a:lnSpc>
              <a:spcBef>
                <a:spcPts val="0"/>
              </a:spcBef>
              <a:defRPr b="1" sz="3600">
                <a:solidFill>
                  <a:srgbClr val="FFFFFF"/>
                </a:solidFill>
              </a:defRPr>
            </a:pPr>
            <a:r>
              <a:t>WYAAT</a:t>
            </a:r>
          </a:p>
          <a:p>
            <a:pPr algn="ctr" defTabSz="825500">
              <a:lnSpc>
                <a:spcPct val="100000"/>
              </a:lnSpc>
              <a:spcBef>
                <a:spcPts val="0"/>
              </a:spcBef>
              <a:defRPr b="1" sz="3600">
                <a:solidFill>
                  <a:srgbClr val="FFFFFF"/>
                </a:solidFill>
              </a:defRPr>
            </a:pPr>
            <a:r>
              <a:t>MANCHESTER LCO</a:t>
            </a:r>
          </a:p>
          <a:p>
            <a:pPr algn="ctr" defTabSz="825500">
              <a:lnSpc>
                <a:spcPct val="100000"/>
              </a:lnSpc>
              <a:spcBef>
                <a:spcPts val="0"/>
              </a:spcBef>
              <a:defRPr b="1" sz="3600">
                <a:solidFill>
                  <a:srgbClr val="FFFFFF"/>
                </a:solidFill>
              </a:defRPr>
            </a:pPr>
            <a:r>
              <a:t>BOSTON PARTNERS NETWORK</a:t>
            </a:r>
          </a:p>
          <a:p>
            <a:pPr algn="ctr" defTabSz="825500">
              <a:lnSpc>
                <a:spcPct val="100000"/>
              </a:lnSpc>
              <a:spcBef>
                <a:spcPts val="0"/>
              </a:spcBef>
              <a:defRPr b="1" sz="3600">
                <a:solidFill>
                  <a:srgbClr val="FFFFFF"/>
                </a:solidFill>
              </a:defRPr>
            </a:pPr>
            <a:r>
              <a:t>LINCOLNSHIRE GROUP MODEL</a:t>
            </a:r>
          </a:p>
          <a:p>
            <a:pPr algn="ctr" defTabSz="825500">
              <a:lnSpc>
                <a:spcPct val="100000"/>
              </a:lnSpc>
              <a:spcBef>
                <a:spcPts val="0"/>
              </a:spcBef>
              <a:defRPr b="1" sz="3600">
                <a:solidFill>
                  <a:srgbClr val="FFFFFF"/>
                </a:solidFill>
              </a:defRPr>
            </a:pPr>
            <a:r>
              <a:t>SOUTH WARWICKSHIRE GROUP</a:t>
            </a:r>
          </a:p>
          <a:p>
            <a:pPr algn="ctr" defTabSz="825500">
              <a:lnSpc>
                <a:spcPct val="100000"/>
              </a:lnSpc>
              <a:spcBef>
                <a:spcPts val="0"/>
              </a:spcBef>
              <a:defRPr b="1" sz="3600">
                <a:solidFill>
                  <a:srgbClr val="FFFFFF"/>
                </a:solidFill>
              </a:defRPr>
            </a:pPr>
            <a:r>
              <a:t>NATIONAL CENTRE OF EXCELLENCE FOR SPORT AND EXERCISE MEDICINE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6" name="Provider Collaboration - why does this matter"/>
          <p:cNvSpPr txBox="1"/>
          <p:nvPr>
            <p:ph type="title"/>
          </p:nvPr>
        </p:nvSpPr>
        <p:spPr>
          <a:prstGeom prst="rect">
            <a:avLst/>
          </a:prstGeom>
        </p:spPr>
        <p:txBody>
          <a:bodyPr/>
          <a:lstStyle/>
          <a:p>
            <a:pPr/>
            <a:r>
              <a:t>Provider Collaboration - why does this matter </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Why this matters"/>
          <p:cNvSpPr txBox="1"/>
          <p:nvPr>
            <p:ph type="body" idx="21"/>
          </p:nvPr>
        </p:nvSpPr>
        <p:spPr>
          <a:xfrm>
            <a:off x="1206500" y="2247900"/>
            <a:ext cx="9779000" cy="754453"/>
          </a:xfrm>
          <a:prstGeom prst="rect">
            <a:avLst/>
          </a:prstGeom>
          <a:extLst>
            <a:ext uri="{C572A759-6A51-4108-AA02-DFA0A04FC94B}">
              <ma14:wrappingTextBoxFlag xmlns:ma14="http://schemas.microsoft.com/office/mac/drawingml/2011/main" val="1"/>
            </a:ext>
          </a:extLst>
        </p:spPr>
        <p:txBody>
          <a:bodyPr/>
          <a:lstStyle>
            <a:lvl1pPr defTabSz="652145">
              <a:defRPr sz="4345"/>
            </a:lvl1pPr>
          </a:lstStyle>
          <a:p>
            <a:pPr/>
            <a:r>
              <a:t>Why this matters </a:t>
            </a:r>
          </a:p>
        </p:txBody>
      </p:sp>
      <p:sp>
        <p:nvSpPr>
          <p:cNvPr id="199" name="Provider Collaboration is a fundamental component of the ICS operating model and culture (New Govt wrestling this as they consider the reform of ICSs)…"/>
          <p:cNvSpPr txBox="1"/>
          <p:nvPr>
            <p:ph type="body" sz="half" idx="1"/>
          </p:nvPr>
        </p:nvSpPr>
        <p:spPr>
          <a:xfrm>
            <a:off x="1206500" y="3082392"/>
            <a:ext cx="9779000" cy="9362634"/>
          </a:xfrm>
          <a:prstGeom prst="rect">
            <a:avLst/>
          </a:prstGeom>
        </p:spPr>
        <p:txBody>
          <a:bodyPr/>
          <a:lstStyle/>
          <a:p>
            <a:pPr marL="341376" indent="-341376" defTabSz="1365469">
              <a:spcBef>
                <a:spcPts val="2500"/>
              </a:spcBef>
              <a:defRPr sz="2688"/>
            </a:pPr>
            <a:r>
              <a:t>Provider Collaboration is a fundamental component of the ICS operating model and culture (New Govt wrestling this as they consider the reform of ICSs) </a:t>
            </a:r>
          </a:p>
          <a:p>
            <a:pPr marL="341376" indent="-341376" defTabSz="1365469">
              <a:spcBef>
                <a:spcPts val="2500"/>
              </a:spcBef>
              <a:defRPr sz="2688"/>
            </a:pPr>
            <a:r>
              <a:t>ICSs will only deliver their promised value by creating structures, processes and incentives that enable providers to work together vertically (at place) and horizontally (across the ICS footprint and beyond) </a:t>
            </a:r>
          </a:p>
          <a:p>
            <a:pPr marL="341376" indent="-341376" defTabSz="1365469">
              <a:spcBef>
                <a:spcPts val="2500"/>
              </a:spcBef>
              <a:defRPr sz="2688"/>
            </a:pPr>
            <a:r>
              <a:t>Emerging Provider Collaboratives will be the vehicle to take on crucial responsibilities on behalf of the ICB such as elective recovery, reducing unwarranted clinical variation, financial balance and stability, demand management, reducing inequalities, workforce planning, clinical reconfiguration and pathway redesign etc. </a:t>
            </a:r>
          </a:p>
          <a:p>
            <a:pPr marL="341376" indent="-341376" defTabSz="1365469">
              <a:spcBef>
                <a:spcPts val="2500"/>
              </a:spcBef>
              <a:defRPr sz="2688"/>
            </a:pPr>
            <a:r>
              <a:t>Provider Collaboratives taking responsibility for finite pots of money for a given population are key to moving away from the purchaser provider split and enabling transformation, innovation and improved productivity for every pound we spend </a:t>
            </a:r>
          </a:p>
          <a:p>
            <a:pPr marL="341376" indent="-341376" defTabSz="1365469">
              <a:spcBef>
                <a:spcPts val="2500"/>
              </a:spcBef>
              <a:defRPr sz="2688"/>
            </a:pPr>
            <a:r>
              <a:t>Most successful integrated care systems internationally are built on a strong form of Provider Collaborative and ownership of the challenges by providers </a:t>
            </a:r>
          </a:p>
        </p:txBody>
      </p:sp>
      <p:pic>
        <p:nvPicPr>
          <p:cNvPr id="200" name="Hot-air balloons viewed from below against a blue sky" descr="Hot-air balloons viewed from below against a blue sky"/>
          <p:cNvPicPr>
            <a:picLocks noChangeAspect="1"/>
          </p:cNvPicPr>
          <p:nvPr>
            <p:ph type="pic" idx="22"/>
          </p:nvPr>
        </p:nvPicPr>
        <p:blipFill>
          <a:blip r:embed="rId2">
            <a:extLst/>
          </a:blip>
          <a:srcRect l="22309" t="0" r="12901" b="0"/>
          <a:stretch>
            <a:fillRect/>
          </a:stretch>
        </p:blipFill>
        <p:spPr>
          <a:xfrm>
            <a:off x="12192000" y="1263848"/>
            <a:ext cx="10916874" cy="11188205"/>
          </a:xfrm>
          <a:prstGeom prst="rect">
            <a:avLst/>
          </a:prstGeom>
        </p:spPr>
      </p:pic>
      <p:sp>
        <p:nvSpPr>
          <p:cNvPr id="201" name="Developing Effective Provider Collaboratives"/>
          <p:cNvSpPr txBox="1"/>
          <p:nvPr>
            <p:ph type="title"/>
          </p:nvPr>
        </p:nvSpPr>
        <p:spPr>
          <a:prstGeom prst="rect">
            <a:avLst/>
          </a:prstGeom>
        </p:spPr>
        <p:txBody>
          <a:bodyPr/>
          <a:lstStyle>
            <a:lvl1pPr defTabSz="1365469">
              <a:defRPr spc="-95" sz="4760"/>
            </a:lvl1pPr>
          </a:lstStyle>
          <a:p>
            <a:pPr/>
            <a:r>
              <a:t>Developing Effective Provider Collaboratives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Most provider collaboration needs clarity of purpose and then O/D plus technical suppor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421004">
              <a:defRPr sz="2805"/>
            </a:lvl1pPr>
          </a:lstStyle>
          <a:p>
            <a:pPr/>
            <a:r>
              <a:t>Most provider collaboration needs clarity of purpose and then O/D plus technical support </a:t>
            </a:r>
          </a:p>
        </p:txBody>
      </p:sp>
      <p:sp>
        <p:nvSpPr>
          <p:cNvPr id="204" name="Context analysis - what is the role of the Provider Collaboratives in the new system…"/>
          <p:cNvSpPr txBox="1"/>
          <p:nvPr>
            <p:ph type="body" sz="half" idx="1"/>
          </p:nvPr>
        </p:nvSpPr>
        <p:spPr>
          <a:xfrm>
            <a:off x="990108" y="3286762"/>
            <a:ext cx="9779001" cy="9410721"/>
          </a:xfrm>
          <a:prstGeom prst="rect">
            <a:avLst/>
          </a:prstGeom>
        </p:spPr>
        <p:txBody>
          <a:bodyPr/>
          <a:lstStyle/>
          <a:p>
            <a:pPr marL="457200" indent="-457200" defTabSz="1828754">
              <a:spcBef>
                <a:spcPts val="3300"/>
              </a:spcBef>
              <a:defRPr sz="3600"/>
            </a:pPr>
            <a:r>
              <a:t>Context analysis - what is the role of the Provider Collaboratives in the new system </a:t>
            </a:r>
          </a:p>
          <a:p>
            <a:pPr marL="457200" indent="-457200" defTabSz="1828754">
              <a:spcBef>
                <a:spcPts val="3300"/>
              </a:spcBef>
              <a:defRPr sz="3600"/>
            </a:pPr>
            <a:r>
              <a:t>What form should your collaboration take ? </a:t>
            </a:r>
          </a:p>
          <a:p>
            <a:pPr marL="457200" indent="-457200" defTabSz="1828754">
              <a:spcBef>
                <a:spcPts val="3300"/>
              </a:spcBef>
              <a:defRPr sz="3600"/>
            </a:pPr>
            <a:r>
              <a:t>Developing behaviours and incentives to underpin a successful collaboration </a:t>
            </a:r>
          </a:p>
          <a:p>
            <a:pPr marL="457200" indent="-457200" defTabSz="1828754">
              <a:spcBef>
                <a:spcPts val="3300"/>
              </a:spcBef>
              <a:defRPr sz="3600"/>
            </a:pPr>
            <a:r>
              <a:t>Identifying and developing the Collaborative work programme </a:t>
            </a:r>
          </a:p>
          <a:p>
            <a:pPr marL="457200" indent="-457200" defTabSz="1828754">
              <a:spcBef>
                <a:spcPts val="3300"/>
              </a:spcBef>
              <a:defRPr sz="3600"/>
            </a:pPr>
            <a:r>
              <a:t>Governance and decision making (in collaboration and at Practice/Trust/department level)</a:t>
            </a:r>
          </a:p>
          <a:p>
            <a:pPr marL="457200" indent="-457200" defTabSz="1828754">
              <a:spcBef>
                <a:spcPts val="3300"/>
              </a:spcBef>
              <a:defRPr sz="3600"/>
            </a:pPr>
            <a:r>
              <a:t>The role of the Collaboratives(s) in the local ICS operating model </a:t>
            </a:r>
          </a:p>
          <a:p>
            <a:pPr marL="457200" indent="-457200" defTabSz="1828754">
              <a:spcBef>
                <a:spcPts val="3300"/>
              </a:spcBef>
              <a:defRPr sz="3600"/>
            </a:pPr>
            <a:r>
              <a:t>Delegations, accountabilities and capabilities </a:t>
            </a:r>
          </a:p>
        </p:txBody>
      </p:sp>
      <p:pic>
        <p:nvPicPr>
          <p:cNvPr id="205" name="Hot-air balloons viewed from below against a blue sky" descr="Hot-air balloons viewed from below against a blue sky"/>
          <p:cNvPicPr>
            <a:picLocks noChangeAspect="1"/>
          </p:cNvPicPr>
          <p:nvPr>
            <p:ph type="pic" idx="22"/>
          </p:nvPr>
        </p:nvPicPr>
        <p:blipFill>
          <a:blip r:embed="rId2">
            <a:extLst/>
          </a:blip>
          <a:srcRect l="17597" t="0" r="17597" b="0"/>
          <a:stretch>
            <a:fillRect/>
          </a:stretch>
        </p:blipFill>
        <p:spPr>
          <a:xfrm>
            <a:off x="12192000" y="1263848"/>
            <a:ext cx="10916874" cy="11188205"/>
          </a:xfrm>
          <a:prstGeom prst="rect">
            <a:avLst/>
          </a:prstGeom>
        </p:spPr>
      </p:pic>
      <p:sp>
        <p:nvSpPr>
          <p:cNvPr id="206" name="Provider Collaboration is Not Easy"/>
          <p:cNvSpPr txBox="1"/>
          <p:nvPr>
            <p:ph type="title"/>
          </p:nvPr>
        </p:nvSpPr>
        <p:spPr>
          <a:prstGeom prst="rect">
            <a:avLst/>
          </a:prstGeom>
        </p:spPr>
        <p:txBody>
          <a:bodyPr/>
          <a:lstStyle>
            <a:lvl1pPr defTabSz="1389853">
              <a:defRPr spc="-96" sz="4845"/>
            </a:lvl1pPr>
          </a:lstStyle>
          <a:p>
            <a:pPr/>
            <a:r>
              <a:t>Provider Collaboration is Not Easy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8" name="IMG_0988.jpeg" descr="IMG_0988.jpeg"/>
          <p:cNvPicPr>
            <a:picLocks noChangeAspect="1"/>
          </p:cNvPicPr>
          <p:nvPr/>
        </p:nvPicPr>
        <p:blipFill>
          <a:blip r:embed="rId2">
            <a:extLst/>
          </a:blip>
          <a:stretch>
            <a:fillRect/>
          </a:stretch>
        </p:blipFill>
        <p:spPr>
          <a:xfrm>
            <a:off x="1623135" y="765241"/>
            <a:ext cx="21137730" cy="12185518"/>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Anticipated Benefits - illustrativ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734694">
              <a:defRPr sz="4895"/>
            </a:lvl1pPr>
          </a:lstStyle>
          <a:p>
            <a:pPr/>
            <a:r>
              <a:t>Anticipated Benefits - illustrative </a:t>
            </a:r>
          </a:p>
        </p:txBody>
      </p:sp>
      <p:sp>
        <p:nvSpPr>
          <p:cNvPr id="211" name="Standardised care across the county…"/>
          <p:cNvSpPr txBox="1"/>
          <p:nvPr>
            <p:ph type="body" sz="half" idx="1"/>
          </p:nvPr>
        </p:nvSpPr>
        <p:spPr>
          <a:xfrm>
            <a:off x="1206500" y="3257722"/>
            <a:ext cx="10288889" cy="9125614"/>
          </a:xfrm>
          <a:prstGeom prst="rect">
            <a:avLst/>
          </a:prstGeom>
        </p:spPr>
        <p:txBody>
          <a:bodyPr/>
          <a:lstStyle/>
          <a:p>
            <a:pPr marL="377952" indent="-377952" defTabSz="1511770">
              <a:spcBef>
                <a:spcPts val="2700"/>
              </a:spcBef>
              <a:defRPr sz="2976"/>
            </a:pPr>
            <a:r>
              <a:t>Standardised care across the county</a:t>
            </a:r>
          </a:p>
          <a:p>
            <a:pPr marL="377952" indent="-377952" defTabSz="1511770">
              <a:spcBef>
                <a:spcPts val="2700"/>
              </a:spcBef>
              <a:defRPr sz="2976"/>
            </a:pPr>
            <a:r>
              <a:t>Targeted care on those with greatest need</a:t>
            </a:r>
          </a:p>
          <a:p>
            <a:pPr marL="377952" indent="-377952" defTabSz="1511770">
              <a:spcBef>
                <a:spcPts val="2700"/>
              </a:spcBef>
              <a:defRPr sz="2976"/>
            </a:pPr>
            <a:r>
              <a:t>Admission avoidance based on shared data (interoperable and accessible)</a:t>
            </a:r>
          </a:p>
          <a:p>
            <a:pPr marL="377952" indent="-377952" defTabSz="1511770">
              <a:spcBef>
                <a:spcPts val="2700"/>
              </a:spcBef>
              <a:defRPr sz="2976"/>
            </a:pPr>
            <a:r>
              <a:t>Workforce recruitment and retention, aligned remuneration, market management of temporary staffing </a:t>
            </a:r>
          </a:p>
          <a:p>
            <a:pPr marL="377952" indent="-377952" defTabSz="1511770">
              <a:spcBef>
                <a:spcPts val="2700"/>
              </a:spcBef>
              <a:defRPr sz="2976"/>
            </a:pPr>
            <a:r>
              <a:t>Earlier diagnosis and focused complex care</a:t>
            </a:r>
          </a:p>
          <a:p>
            <a:pPr marL="377952" indent="-377952" defTabSz="1511770">
              <a:spcBef>
                <a:spcPts val="2700"/>
              </a:spcBef>
              <a:defRPr sz="2976"/>
            </a:pPr>
            <a:r>
              <a:t>Better use of estate</a:t>
            </a:r>
          </a:p>
          <a:p>
            <a:pPr marL="377952" indent="-377952" defTabSz="1511770">
              <a:spcBef>
                <a:spcPts val="2700"/>
              </a:spcBef>
              <a:defRPr sz="2976"/>
            </a:pPr>
            <a:r>
              <a:t>Shared financial risk - oversee shifting resource safely without impediment</a:t>
            </a:r>
          </a:p>
          <a:p>
            <a:pPr marL="377952" indent="-377952" defTabSz="1511770">
              <a:spcBef>
                <a:spcPts val="2700"/>
              </a:spcBef>
              <a:defRPr sz="2976"/>
            </a:pPr>
            <a:r>
              <a:t>Technology and innovation investment (inwards)</a:t>
            </a:r>
          </a:p>
          <a:p>
            <a:pPr marL="377952" indent="-377952" defTabSz="1511770">
              <a:spcBef>
                <a:spcPts val="2700"/>
              </a:spcBef>
              <a:defRPr sz="2976"/>
            </a:pPr>
            <a:r>
              <a:t>Maintaining grip on individual Trust commitments and contributions </a:t>
            </a:r>
          </a:p>
          <a:p>
            <a:pPr marL="377952" indent="-377952" defTabSz="1511770">
              <a:spcBef>
                <a:spcPts val="2700"/>
              </a:spcBef>
              <a:defRPr sz="2976"/>
            </a:pPr>
            <a:r>
              <a:t>Easy and speedy implementation </a:t>
            </a:r>
          </a:p>
        </p:txBody>
      </p:sp>
      <p:pic>
        <p:nvPicPr>
          <p:cNvPr id="212" name="Hot-air balloons viewed from below against a blue sky" descr="Hot-air balloons viewed from below against a blue sky"/>
          <p:cNvPicPr>
            <a:picLocks noChangeAspect="1"/>
          </p:cNvPicPr>
          <p:nvPr>
            <p:ph type="pic" idx="22"/>
          </p:nvPr>
        </p:nvPicPr>
        <p:blipFill>
          <a:blip r:embed="rId2">
            <a:extLst/>
          </a:blip>
          <a:srcRect l="22309" t="0" r="12901" b="0"/>
          <a:stretch>
            <a:fillRect/>
          </a:stretch>
        </p:blipFill>
        <p:spPr>
          <a:xfrm>
            <a:off x="12192000" y="1263848"/>
            <a:ext cx="10916874" cy="11188205"/>
          </a:xfrm>
          <a:prstGeom prst="rect">
            <a:avLst/>
          </a:prstGeom>
        </p:spPr>
      </p:pic>
      <p:sp>
        <p:nvSpPr>
          <p:cNvPr id="213" name="Provider Collaborative Model"/>
          <p:cNvSpPr txBox="1"/>
          <p:nvPr>
            <p:ph type="title"/>
          </p:nvPr>
        </p:nvSpPr>
        <p:spPr>
          <a:prstGeom prst="rect">
            <a:avLst/>
          </a:prstGeom>
        </p:spPr>
        <p:txBody>
          <a:bodyPr/>
          <a:lstStyle>
            <a:lvl1pPr defTabSz="1633687">
              <a:defRPr spc="-113" sz="5695"/>
            </a:lvl1pPr>
          </a:lstStyle>
          <a:p>
            <a:pPr/>
            <a:r>
              <a:t>Provider Collaborative Model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5" name="B7E29BBE-9E9F-4982-A81B-5EB96AF39CE4-L0-001.jpeg" descr="B7E29BBE-9E9F-4982-A81B-5EB96AF39CE4-L0-001.jpeg"/>
          <p:cNvPicPr>
            <a:picLocks noChangeAspect="1"/>
          </p:cNvPicPr>
          <p:nvPr/>
        </p:nvPicPr>
        <p:blipFill>
          <a:blip r:embed="rId2">
            <a:extLst/>
          </a:blip>
          <a:stretch>
            <a:fillRect/>
          </a:stretch>
        </p:blipFill>
        <p:spPr>
          <a:xfrm>
            <a:off x="1487347" y="21323"/>
            <a:ext cx="21409306" cy="13673353"/>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7" name="3FF683C2-4E8C-4DEF-BB72-1AAD4FB2342B-L0-001.jpeg" descr="3FF683C2-4E8C-4DEF-BB72-1AAD4FB2342B-L0-001.jpeg"/>
          <p:cNvPicPr>
            <a:picLocks noChangeAspect="1"/>
          </p:cNvPicPr>
          <p:nvPr/>
        </p:nvPicPr>
        <p:blipFill>
          <a:blip r:embed="rId2">
            <a:extLst/>
          </a:blip>
          <a:stretch>
            <a:fillRect/>
          </a:stretch>
        </p:blipFill>
        <p:spPr>
          <a:xfrm>
            <a:off x="3110248" y="89891"/>
            <a:ext cx="17490145" cy="13536160"/>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Part 2 - How?"/>
          <p:cNvSpPr txBox="1"/>
          <p:nvPr>
            <p:ph type="title"/>
          </p:nvPr>
        </p:nvSpPr>
        <p:spPr>
          <a:prstGeom prst="rect">
            <a:avLst/>
          </a:prstGeom>
        </p:spPr>
        <p:txBody>
          <a:bodyPr/>
          <a:lstStyle/>
          <a:p>
            <a:pPr/>
            <a:r>
              <a:t>Part 2 - How? </a:t>
            </a:r>
          </a:p>
        </p:txBody>
      </p:sp>
      <p:sp>
        <p:nvSpPr>
          <p:cNvPr id="220" name="Making sure that PFB understands it’s responsibilities, risks and approach"/>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726440">
              <a:defRPr sz="4840"/>
            </a:lvl1pPr>
          </a:lstStyle>
          <a:p>
            <a:pPr/>
            <a:r>
              <a:t>Making sure that PFB understands it’s responsibilities, risks and approach</a:t>
            </a:r>
          </a:p>
        </p:txBody>
      </p:sp>
      <p:sp>
        <p:nvSpPr>
          <p:cNvPr id="221" name="How is PFB going to deliver its role - all (60mins)…"/>
          <p:cNvSpPr txBox="1"/>
          <p:nvPr>
            <p:ph type="body" idx="1"/>
          </p:nvPr>
        </p:nvSpPr>
        <p:spPr>
          <a:xfrm>
            <a:off x="1038195" y="3623372"/>
            <a:ext cx="21971001" cy="8256012"/>
          </a:xfrm>
          <a:prstGeom prst="rect">
            <a:avLst/>
          </a:prstGeom>
        </p:spPr>
        <p:txBody>
          <a:bodyPr/>
          <a:lstStyle/>
          <a:p>
            <a:pPr defTabSz="457200">
              <a:spcBef>
                <a:spcPts val="0"/>
              </a:spcBef>
              <a:defRPr spc="0" sz="5000">
                <a:uFill>
                  <a:solidFill>
                    <a:srgbClr val="000000"/>
                  </a:solidFill>
                </a:uFill>
                <a:latin typeface="Arial"/>
                <a:ea typeface="Arial"/>
                <a:cs typeface="Arial"/>
                <a:sym typeface="Arial"/>
              </a:defRPr>
            </a:pPr>
          </a:p>
          <a:p>
            <a:pPr defTabSz="457200">
              <a:spcBef>
                <a:spcPts val="0"/>
              </a:spcBef>
              <a:defRPr spc="0" sz="5000">
                <a:uFill>
                  <a:solidFill>
                    <a:srgbClr val="000000"/>
                  </a:solidFill>
                </a:uFill>
                <a:latin typeface="Arial"/>
                <a:ea typeface="Arial"/>
                <a:cs typeface="Arial"/>
                <a:sym typeface="Arial"/>
              </a:defRPr>
            </a:pPr>
            <a:r>
              <a:t>How is PFB going to deliver its role - all (60mins)</a:t>
            </a:r>
          </a:p>
          <a:p>
            <a:pPr defTabSz="457200">
              <a:spcBef>
                <a:spcPts val="0"/>
              </a:spcBef>
              <a:defRPr spc="0" sz="5000">
                <a:uFill>
                  <a:solidFill>
                    <a:srgbClr val="000000"/>
                  </a:solidFill>
                </a:uFill>
                <a:latin typeface="Arial"/>
                <a:ea typeface="Arial"/>
                <a:cs typeface="Arial"/>
                <a:sym typeface="Arial"/>
              </a:defRPr>
            </a:pPr>
          </a:p>
          <a:p>
            <a:pPr defTabSz="457200">
              <a:spcBef>
                <a:spcPts val="0"/>
              </a:spcBef>
              <a:defRPr spc="0" sz="5000">
                <a:uFill>
                  <a:solidFill>
                    <a:srgbClr val="000000"/>
                  </a:solidFill>
                </a:uFill>
                <a:latin typeface="Arial"/>
                <a:ea typeface="Arial"/>
                <a:cs typeface="Arial"/>
                <a:sym typeface="Arial"/>
              </a:defRPr>
            </a:pPr>
            <a:r>
              <a:t>- Working through PFB and working in localities - joint planning </a:t>
            </a:r>
          </a:p>
          <a:p>
            <a:pPr defTabSz="457200">
              <a:spcBef>
                <a:spcPts val="0"/>
              </a:spcBef>
              <a:defRPr spc="0" sz="5000">
                <a:uFill>
                  <a:solidFill>
                    <a:srgbClr val="000000"/>
                  </a:solidFill>
                </a:uFill>
                <a:latin typeface="Arial"/>
                <a:ea typeface="Arial"/>
                <a:cs typeface="Arial"/>
                <a:sym typeface="Arial"/>
              </a:defRPr>
            </a:pPr>
            <a:r>
              <a:t>- Shared strategy</a:t>
            </a:r>
          </a:p>
          <a:p>
            <a:pPr defTabSz="457200">
              <a:spcBef>
                <a:spcPts val="0"/>
              </a:spcBef>
              <a:defRPr spc="0" sz="5000">
                <a:uFill>
                  <a:solidFill>
                    <a:srgbClr val="000000"/>
                  </a:solidFill>
                </a:uFill>
                <a:latin typeface="Arial"/>
                <a:ea typeface="Arial"/>
                <a:cs typeface="Arial"/>
                <a:sym typeface="Arial"/>
              </a:defRPr>
            </a:pPr>
            <a:r>
              <a:t>- Standardising care </a:t>
            </a:r>
          </a:p>
          <a:p>
            <a:pPr defTabSz="457200">
              <a:spcBef>
                <a:spcPts val="0"/>
              </a:spcBef>
              <a:defRPr spc="0" sz="5000">
                <a:uFill>
                  <a:solidFill>
                    <a:srgbClr val="000000"/>
                  </a:solidFill>
                </a:uFill>
                <a:latin typeface="Arial"/>
                <a:ea typeface="Arial"/>
                <a:cs typeface="Arial"/>
                <a:sym typeface="Arial"/>
              </a:defRPr>
            </a:pPr>
            <a:r>
              <a:t>- ERF</a:t>
            </a:r>
          </a:p>
          <a:p>
            <a:pPr defTabSz="457200">
              <a:spcBef>
                <a:spcPts val="0"/>
              </a:spcBef>
              <a:defRPr spc="0" sz="5000">
                <a:uFill>
                  <a:solidFill>
                    <a:srgbClr val="000000"/>
                  </a:solidFill>
                </a:uFill>
                <a:latin typeface="Arial"/>
                <a:ea typeface="Arial"/>
                <a:cs typeface="Arial"/>
                <a:sym typeface="Arial"/>
              </a:defRPr>
            </a:pPr>
            <a:r>
              <a:t>- Optimising sites </a:t>
            </a:r>
          </a:p>
          <a:p>
            <a:pPr defTabSz="457200">
              <a:spcBef>
                <a:spcPts val="0"/>
              </a:spcBef>
              <a:defRPr spc="0" sz="5000">
                <a:uFill>
                  <a:solidFill>
                    <a:srgbClr val="000000"/>
                  </a:solidFill>
                </a:uFill>
                <a:latin typeface="Arial"/>
                <a:ea typeface="Arial"/>
                <a:cs typeface="Arial"/>
                <a:sym typeface="Arial"/>
              </a:defRPr>
            </a:pPr>
            <a:r>
              <a:t>- Optimising workforce </a:t>
            </a:r>
          </a:p>
          <a:p>
            <a:pPr defTabSz="457200">
              <a:spcBef>
                <a:spcPts val="0"/>
              </a:spcBef>
              <a:defRPr spc="0" sz="5000">
                <a:uFill>
                  <a:solidFill>
                    <a:srgbClr val="000000"/>
                  </a:solidFill>
                </a:uFill>
                <a:latin typeface="Arial"/>
                <a:ea typeface="Arial"/>
                <a:cs typeface="Arial"/>
                <a:sym typeface="Arial"/>
              </a:defRPr>
            </a:pPr>
            <a:r>
              <a:t>- adopting innovation at pace </a:t>
            </a:r>
          </a:p>
          <a:p>
            <a:pPr defTabSz="457200">
              <a:spcBef>
                <a:spcPts val="0"/>
              </a:spcBef>
              <a:defRPr spc="0" sz="5000">
                <a:uFill>
                  <a:solidFill>
                    <a:srgbClr val="000000"/>
                  </a:solidFill>
                </a:uFill>
                <a:latin typeface="Arial"/>
                <a:ea typeface="Arial"/>
                <a:cs typeface="Arial"/>
                <a:sym typeface="Arial"/>
              </a:defRPr>
            </a:pPr>
            <a:r>
              <a:t>- wider contributions - anchor institutions, R&amp;D</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0_BasicColor">
  <a:themeElements>
    <a:clrScheme name="30_BasicColor">
      <a:dk1>
        <a:srgbClr val="000000"/>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