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396" r:id="rId5"/>
    <p:sldId id="397" r:id="rId6"/>
    <p:sldId id="398" r:id="rId7"/>
    <p:sldId id="399" r:id="rId8"/>
    <p:sldId id="400" r:id="rId9"/>
    <p:sldId id="40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41" autoAdjust="0"/>
    <p:restoredTop sz="91332" autoAdjust="0"/>
  </p:normalViewPr>
  <p:slideViewPr>
    <p:cSldViewPr snapToGrid="0">
      <p:cViewPr varScale="1">
        <p:scale>
          <a:sx n="59" d="100"/>
          <a:sy n="59" d="100"/>
        </p:scale>
        <p:origin x="1156"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Chris (NHS NORFOLK AND WAVENEY ICB - 26A)" userId="3d386ba0-1a46-4e3a-9825-f89e3187062a" providerId="ADAL" clId="{518F2F22-848D-4A4B-BAA0-CDA16A25921D}"/>
    <pc:docChg chg="modSld">
      <pc:chgData name="Williams, Chris (NHS NORFOLK AND WAVENEY ICB - 26A)" userId="3d386ba0-1a46-4e3a-9825-f89e3187062a" providerId="ADAL" clId="{518F2F22-848D-4A4B-BAA0-CDA16A25921D}" dt="2025-01-29T13:35:40.035" v="1" actId="20577"/>
      <pc:docMkLst>
        <pc:docMk/>
      </pc:docMkLst>
      <pc:sldChg chg="modSp mod">
        <pc:chgData name="Williams, Chris (NHS NORFOLK AND WAVENEY ICB - 26A)" userId="3d386ba0-1a46-4e3a-9825-f89e3187062a" providerId="ADAL" clId="{518F2F22-848D-4A4B-BAA0-CDA16A25921D}" dt="2025-01-29T13:35:40.035" v="1" actId="20577"/>
        <pc:sldMkLst>
          <pc:docMk/>
          <pc:sldMk cId="3122410399" sldId="397"/>
        </pc:sldMkLst>
        <pc:spChg chg="mod">
          <ac:chgData name="Williams, Chris (NHS NORFOLK AND WAVENEY ICB - 26A)" userId="3d386ba0-1a46-4e3a-9825-f89e3187062a" providerId="ADAL" clId="{518F2F22-848D-4A4B-BAA0-CDA16A25921D}" dt="2025-01-29T13:35:40.035" v="1" actId="20577"/>
          <ac:spMkLst>
            <pc:docMk/>
            <pc:sldMk cId="3122410399" sldId="397"/>
            <ac:spMk id="5" creationId="{00000000-0000-0000-0000-000000000000}"/>
          </ac:spMkLst>
        </pc:spChg>
      </pc:sldChg>
    </pc:docChg>
  </pc:docChgLst>
  <pc:docChgLst>
    <pc:chgData name="Punt, Jon (NHS NORFOLK AND WAVENEY ICB - 26A)" userId="aca91d6b-ae72-4a13-986a-5eb0a4fddf9e" providerId="ADAL" clId="{2DDC9EA6-FF6F-4500-B874-84A80EB42B14}"/>
    <pc:docChg chg="modSld">
      <pc:chgData name="Punt, Jon (NHS NORFOLK AND WAVENEY ICB - 26A)" userId="aca91d6b-ae72-4a13-986a-5eb0a4fddf9e" providerId="ADAL" clId="{2DDC9EA6-FF6F-4500-B874-84A80EB42B14}" dt="2025-01-28T16:41:38.029" v="3" actId="20577"/>
      <pc:docMkLst>
        <pc:docMk/>
      </pc:docMkLst>
      <pc:sldChg chg="modSp mod">
        <pc:chgData name="Punt, Jon (NHS NORFOLK AND WAVENEY ICB - 26A)" userId="aca91d6b-ae72-4a13-986a-5eb0a4fddf9e" providerId="ADAL" clId="{2DDC9EA6-FF6F-4500-B874-84A80EB42B14}" dt="2025-01-28T16:40:29.665" v="0"/>
        <pc:sldMkLst>
          <pc:docMk/>
          <pc:sldMk cId="3122410399" sldId="397"/>
        </pc:sldMkLst>
        <pc:spChg chg="mod">
          <ac:chgData name="Punt, Jon (NHS NORFOLK AND WAVENEY ICB - 26A)" userId="aca91d6b-ae72-4a13-986a-5eb0a4fddf9e" providerId="ADAL" clId="{2DDC9EA6-FF6F-4500-B874-84A80EB42B14}" dt="2025-01-28T16:40:29.665" v="0"/>
          <ac:spMkLst>
            <pc:docMk/>
            <pc:sldMk cId="3122410399" sldId="397"/>
            <ac:spMk id="5" creationId="{00000000-0000-0000-0000-000000000000}"/>
          </ac:spMkLst>
        </pc:spChg>
      </pc:sldChg>
      <pc:sldChg chg="modSp mod">
        <pc:chgData name="Punt, Jon (NHS NORFOLK AND WAVENEY ICB - 26A)" userId="aca91d6b-ae72-4a13-986a-5eb0a4fddf9e" providerId="ADAL" clId="{2DDC9EA6-FF6F-4500-B874-84A80EB42B14}" dt="2025-01-28T16:41:38.029" v="3" actId="20577"/>
        <pc:sldMkLst>
          <pc:docMk/>
          <pc:sldMk cId="200768115" sldId="399"/>
        </pc:sldMkLst>
        <pc:spChg chg="mod">
          <ac:chgData name="Punt, Jon (NHS NORFOLK AND WAVENEY ICB - 26A)" userId="aca91d6b-ae72-4a13-986a-5eb0a4fddf9e" providerId="ADAL" clId="{2DDC9EA6-FF6F-4500-B874-84A80EB42B14}" dt="2025-01-28T16:41:38.029" v="3" actId="20577"/>
          <ac:spMkLst>
            <pc:docMk/>
            <pc:sldMk cId="200768115" sldId="399"/>
            <ac:spMk id="5" creationId="{00000000-0000-0000-0000-000000000000}"/>
          </ac:spMkLst>
        </pc:spChg>
      </pc:sldChg>
      <pc:sldChg chg="modSp mod">
        <pc:chgData name="Punt, Jon (NHS NORFOLK AND WAVENEY ICB - 26A)" userId="aca91d6b-ae72-4a13-986a-5eb0a4fddf9e" providerId="ADAL" clId="{2DDC9EA6-FF6F-4500-B874-84A80EB42B14}" dt="2025-01-28T16:41:07.154" v="1"/>
        <pc:sldMkLst>
          <pc:docMk/>
          <pc:sldMk cId="2794923535" sldId="401"/>
        </pc:sldMkLst>
        <pc:spChg chg="mod">
          <ac:chgData name="Punt, Jon (NHS NORFOLK AND WAVENEY ICB - 26A)" userId="aca91d6b-ae72-4a13-986a-5eb0a4fddf9e" providerId="ADAL" clId="{2DDC9EA6-FF6F-4500-B874-84A80EB42B14}" dt="2025-01-28T16:41:07.154" v="1"/>
          <ac:spMkLst>
            <pc:docMk/>
            <pc:sldMk cId="2794923535" sldId="401"/>
            <ac:spMk id="5" creationId="{B54D60F5-A11F-DC1E-2FC9-12ECF520460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AFB2B9-E0A6-46F9-B929-54DBDC8C84DC}" type="datetimeFigureOut">
              <a:rPr lang="en-GB" smtClean="0"/>
              <a:t>29/01/2025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C4D29C-D508-4F81-A75F-1D59A8D087D3}" type="slidenum">
              <a:rPr lang="en-GB" smtClean="0"/>
              <a:t>‹#›</a:t>
            </a:fld>
            <a:endParaRPr lang="en-GB"/>
          </a:p>
        </p:txBody>
      </p:sp>
    </p:spTree>
    <p:extLst>
      <p:ext uri="{BB962C8B-B14F-4D97-AF65-F5344CB8AC3E}">
        <p14:creationId xmlns:p14="http://schemas.microsoft.com/office/powerpoint/2010/main" val="2540458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29/01/2025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
        <p:nvSpPr>
          <p:cNvPr id="8" name="Content Placeholder 7"/>
          <p:cNvSpPr>
            <a:spLocks noGrp="1"/>
          </p:cNvSpPr>
          <p:nvPr>
            <p:ph sz="quarter" idx="13"/>
          </p:nvPr>
        </p:nvSpPr>
        <p:spPr>
          <a:xfrm>
            <a:off x="1524000" y="54610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80007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29/01/2025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14103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29/01/2025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4110587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1007A93-8912-4F6A-BD52-2250C3477C92}" type="datetimeFigureOut">
              <a:rPr lang="en-GB" smtClean="0"/>
              <a:t>29/01/2025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22929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49"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007A93-8912-4F6A-BD52-2250C3477C92}" type="datetimeFigureOut">
              <a:rPr lang="en-GB" smtClean="0"/>
              <a:t>29/01/2025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33055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1007A93-8912-4F6A-BD52-2250C3477C92}" type="datetimeFigureOut">
              <a:rPr lang="en-GB" smtClean="0"/>
              <a:t>29/01/2025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15323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1007A93-8912-4F6A-BD52-2250C3477C92}" type="datetimeFigureOut">
              <a:rPr lang="en-GB" smtClean="0"/>
              <a:t>29/01/2025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3208082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1007A93-8912-4F6A-BD52-2250C3477C92}" type="datetimeFigureOut">
              <a:rPr lang="en-GB" smtClean="0"/>
              <a:t>29/01/2025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2564895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07A93-8912-4F6A-BD52-2250C3477C92}" type="datetimeFigureOut">
              <a:rPr lang="en-GB" smtClean="0"/>
              <a:t>29/01/2025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4876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007A93-8912-4F6A-BD52-2250C3477C92}" type="datetimeFigureOut">
              <a:rPr lang="en-GB" smtClean="0"/>
              <a:t>29/01/2025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3130121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007A93-8912-4F6A-BD52-2250C3477C92}" type="datetimeFigureOut">
              <a:rPr lang="en-GB" smtClean="0"/>
              <a:t>29/01/2025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519AF8-2AA5-4342-8579-AF384DC4515D}" type="slidenum">
              <a:rPr lang="en-GB" smtClean="0"/>
              <a:t>‹#›</a:t>
            </a:fld>
            <a:endParaRPr lang="en-GB"/>
          </a:p>
        </p:txBody>
      </p:sp>
    </p:spTree>
    <p:extLst>
      <p:ext uri="{BB962C8B-B14F-4D97-AF65-F5344CB8AC3E}">
        <p14:creationId xmlns:p14="http://schemas.microsoft.com/office/powerpoint/2010/main" val="164139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07A93-8912-4F6A-BD52-2250C3477C92}" type="datetimeFigureOut">
              <a:rPr lang="en-GB" smtClean="0"/>
              <a:t>29/01/2025</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519AF8-2AA5-4342-8579-AF384DC4515D}" type="slidenum">
              <a:rPr lang="en-GB" smtClean="0"/>
              <a:t>‹#›</a:t>
            </a:fld>
            <a:endParaRPr lang="en-GB"/>
          </a:p>
        </p:txBody>
      </p:sp>
      <p:pic>
        <p:nvPicPr>
          <p:cNvPr id="9" name="Picture 8" descr="Graphical user interface, application&#10;&#10;Description automatically generated">
            <a:extLst>
              <a:ext uri="{FF2B5EF4-FFF2-40B4-BE49-F238E27FC236}">
                <a16:creationId xmlns:a16="http://schemas.microsoft.com/office/drawing/2014/main" id="{5B53B893-74CB-4403-9FC9-242F4BCC8EE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039100" y="-33274"/>
            <a:ext cx="3886200" cy="1858899"/>
          </a:xfrm>
          <a:prstGeom prst="rect">
            <a:avLst/>
          </a:prstGeom>
        </p:spPr>
      </p:pic>
    </p:spTree>
    <p:extLst>
      <p:ext uri="{BB962C8B-B14F-4D97-AF65-F5344CB8AC3E}">
        <p14:creationId xmlns:p14="http://schemas.microsoft.com/office/powerpoint/2010/main" val="3130843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543910" y="1507673"/>
            <a:ext cx="11189609" cy="43492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2000" dirty="0">
                <a:latin typeface="Arial" panose="020B0604020202020204" pitchFamily="34" charset="0"/>
                <a:cs typeface="Arial" panose="020B0604020202020204" pitchFamily="34" charset="0"/>
              </a:rPr>
              <a:t>Two questions were received ahead of the meeting, the queries and answered are on the following slides:</a:t>
            </a:r>
          </a:p>
          <a:p>
            <a:pPr marL="0" indent="0">
              <a:lnSpc>
                <a:spcPct val="100000"/>
              </a:lnSpc>
              <a:buNone/>
            </a:pPr>
            <a:r>
              <a:rPr lang="en-GB" sz="2000" b="1" dirty="0">
                <a:latin typeface="Arial" panose="020B0604020202020204" pitchFamily="34" charset="0"/>
                <a:cs typeface="Arial" panose="020B0604020202020204" pitchFamily="34" charset="0"/>
              </a:rPr>
              <a:t>Question 1: As the adoption of AI continues to shape the delivery of mental healthcare, what is the ICB’s approach to leveraging these tools to enhance outcomes, improve efficiency, and ensure equitable access to services? Additionally, if you are a third-party that is able to support the ICB's strategy and priorities, who would be the best person to contact regarding this matter in the first instance?</a:t>
            </a:r>
          </a:p>
        </p:txBody>
      </p:sp>
    </p:spTree>
    <p:extLst>
      <p:ext uri="{BB962C8B-B14F-4D97-AF65-F5344CB8AC3E}">
        <p14:creationId xmlns:p14="http://schemas.microsoft.com/office/powerpoint/2010/main" val="206400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1: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Local health and care organisations in our Integrated Care System work together to plan and deliver digital initiatives. We are looking at the promotion and advancement of AI technology. The use of AI to date has been directed at administrative productivity and it is planned that the opportunities presented by the technology are further leveraged in the coming months.</a:t>
            </a:r>
          </a:p>
          <a:p>
            <a:pPr marL="0" indent="0">
              <a:buNone/>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In respect of engaging with suppliers, the ICS has to follow procurement rules and would specify requirements before seeking a provider.  Any potential supplier would be advised to ensure their services can be purchased via one of the frameworks used by the NHS.  Further details of how to do this can be provided by NHS SBS.  Any technology product has to meet the NHS digital technology assessment criteria for health and social care.</a:t>
            </a:r>
          </a:p>
          <a:p>
            <a:pPr marL="0" indent="0">
              <a:buNone/>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A more informal opportunity to engage with Digital Leads and innovators locally is presented by Digital Connect, an event that will be held on 7 May 2025 at the Norfolk Showground.</a:t>
            </a:r>
          </a:p>
          <a:p>
            <a:pPr marL="0" indent="0">
              <a:buNone/>
            </a:pPr>
            <a:r>
              <a:rPr lang="en-GB" sz="2000" dirty="0">
                <a:latin typeface="Arial" panose="020B0604020202020204" pitchFamily="34" charset="0"/>
                <a:cs typeface="Arial" panose="020B0604020202020204" pitchFamily="34" charset="0"/>
              </a:rPr>
              <a:t>    </a:t>
            </a:r>
            <a:endParaRPr lang="en-GB" sz="17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22410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543910" y="1507673"/>
            <a:ext cx="11189609" cy="43492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2000" b="1" dirty="0">
                <a:latin typeface="Arial" panose="020B0604020202020204" pitchFamily="34" charset="0"/>
                <a:cs typeface="Arial" panose="020B0604020202020204" pitchFamily="34" charset="0"/>
              </a:rPr>
              <a:t>Question 2: Please can you inform everyone what you have delivered with the £590,000+ you have received for Women's Health Hubs.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52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2: NHS Norfolk and Waveney Integrated Care Board (ICB) agreed to allocate the non-recurrent funding to strengthen our offer in the community and to ensure wider access to local services using a virtual hub approach.   Due to the high levels of health inequalities across Norfolk and Waveney and the </a:t>
            </a:r>
            <a:r>
              <a:rPr lang="en-GB" sz="2000">
                <a:latin typeface="Arial" panose="020B0604020202020204" pitchFamily="34" charset="0"/>
                <a:cs typeface="Arial" panose="020B0604020202020204" pitchFamily="34" charset="0"/>
              </a:rPr>
              <a:t>challenges faced </a:t>
            </a:r>
            <a:r>
              <a:rPr lang="en-GB" sz="2000" dirty="0">
                <a:latin typeface="Arial" panose="020B0604020202020204" pitchFamily="34" charset="0"/>
                <a:cs typeface="Arial" panose="020B0604020202020204" pitchFamily="34" charset="0"/>
              </a:rPr>
              <a:t>by living in a rural community, it was agreed that the funding would be better used across our system to improve access to local services rather than building a physical hub in one location.   Our approach is to prepare a strong foundation so that we have the right skills and expertise to continue to deliver change beyond the two-year period. We will focus on expanding services via a Primary Care Network hub approach with services moving out of secondary care into community and primary care settings. </a:t>
            </a:r>
          </a:p>
          <a:p>
            <a:pPr marL="0" indent="0">
              <a:buNone/>
            </a:pPr>
            <a:r>
              <a:rPr lang="en-GB" sz="2000" dirty="0">
                <a:latin typeface="Arial" panose="020B0604020202020204" pitchFamily="34" charset="0"/>
                <a:cs typeface="Arial" panose="020B0604020202020204" pitchFamily="34" charset="0"/>
              </a:rPr>
              <a:t>The ICB ran a stakeholder workshop in October 2023, and it was agreed the approach would be to use the funding to ensure a strong foundation for women’s health care by focusing on training and education in menopause and contraception in primary care, alongside a desire to support our most vulnerable residents by using mobile service via Wellness on Wheels bus and use of Community Champions.  </a:t>
            </a:r>
          </a:p>
        </p:txBody>
      </p:sp>
    </p:spTree>
    <p:extLst>
      <p:ext uri="{BB962C8B-B14F-4D97-AF65-F5344CB8AC3E}">
        <p14:creationId xmlns:p14="http://schemas.microsoft.com/office/powerpoint/2010/main" val="200768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05403-A403-7462-4F6F-74BC22E91C43}"/>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DB21C2DC-A343-70A3-D191-118A639A865B}"/>
              </a:ext>
            </a:extLst>
          </p:cNvPr>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a:extLst>
              <a:ext uri="{FF2B5EF4-FFF2-40B4-BE49-F238E27FC236}">
                <a16:creationId xmlns:a16="http://schemas.microsoft.com/office/drawing/2014/main" id="{40B15404-867F-2C26-2040-B92D43B46D86}"/>
              </a:ext>
            </a:extLst>
          </p:cNvPr>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a:extLst>
              <a:ext uri="{FF2B5EF4-FFF2-40B4-BE49-F238E27FC236}">
                <a16:creationId xmlns:a16="http://schemas.microsoft.com/office/drawing/2014/main" id="{72866C4E-4A75-8A2F-AC35-7E044FA76B16}"/>
              </a:ext>
            </a:extLst>
          </p:cNvPr>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2 (</a:t>
            </a:r>
            <a:r>
              <a:rPr lang="en-GB" sz="2000" dirty="0" err="1">
                <a:latin typeface="Arial" panose="020B0604020202020204" pitchFamily="34" charset="0"/>
                <a:cs typeface="Arial" panose="020B0604020202020204" pitchFamily="34" charset="0"/>
              </a:rPr>
              <a:t>contd</a:t>
            </a:r>
            <a:r>
              <a:rPr lang="en-GB" sz="2000" dirty="0">
                <a:latin typeface="Arial" panose="020B0604020202020204" pitchFamily="34" charset="0"/>
                <a:cs typeface="Arial" panose="020B0604020202020204" pitchFamily="34" charset="0"/>
              </a:rPr>
              <a:t>): The national specification sets out eight key women’s health hub services, which are being delivered with our local partners and GP practices. The ICB has allocated the first year funding on the following areas: </a:t>
            </a:r>
          </a:p>
          <a:p>
            <a:r>
              <a:rPr lang="en-GB" sz="2000" dirty="0">
                <a:latin typeface="Arial" panose="020B0604020202020204" pitchFamily="34" charset="0"/>
                <a:cs typeface="Arial" panose="020B0604020202020204" pitchFamily="34" charset="0"/>
              </a:rPr>
              <a:t>Menopause management training for primary care staff</a:t>
            </a:r>
          </a:p>
          <a:p>
            <a:r>
              <a:rPr lang="en-GB" sz="2000" dirty="0">
                <a:latin typeface="Arial" panose="020B0604020202020204" pitchFamily="34" charset="0"/>
                <a:cs typeface="Arial" panose="020B0604020202020204" pitchFamily="34" charset="0"/>
              </a:rPr>
              <a:t>Long-Acting Reversible Contraception (LARC) – training primary care staff to fit and remove LARCs</a:t>
            </a:r>
          </a:p>
          <a:p>
            <a:r>
              <a:rPr lang="en-GB" sz="2000" dirty="0">
                <a:latin typeface="Arial" panose="020B0604020202020204" pitchFamily="34" charset="0"/>
                <a:cs typeface="Arial" panose="020B0604020202020204" pitchFamily="34" charset="0"/>
              </a:rPr>
              <a:t>Extension of provision of breast pain assessment training and clinical placements</a:t>
            </a:r>
          </a:p>
          <a:p>
            <a:r>
              <a:rPr lang="en-GB" sz="2000" dirty="0">
                <a:latin typeface="Arial" panose="020B0604020202020204" pitchFamily="34" charset="0"/>
                <a:cs typeface="Arial" panose="020B0604020202020204" pitchFamily="34" charset="0"/>
              </a:rPr>
              <a:t>Pessary fitting training for primary care staff</a:t>
            </a:r>
          </a:p>
          <a:p>
            <a:r>
              <a:rPr lang="en-GB" sz="2000" dirty="0">
                <a:latin typeface="Arial" panose="020B0604020202020204" pitchFamily="34" charset="0"/>
                <a:cs typeface="Arial" panose="020B0604020202020204" pitchFamily="34" charset="0"/>
              </a:rPr>
              <a:t>Supporting contraceptive and sexual health training for Pharmacists</a:t>
            </a:r>
          </a:p>
          <a:p>
            <a:r>
              <a:rPr lang="en-GB" sz="2000" dirty="0">
                <a:latin typeface="Arial" panose="020B0604020202020204" pitchFamily="34" charset="0"/>
                <a:cs typeface="Arial" panose="020B0604020202020204" pitchFamily="34" charset="0"/>
              </a:rPr>
              <a:t>Development of digital health hub site for patients</a:t>
            </a:r>
          </a:p>
          <a:p>
            <a:r>
              <a:rPr lang="en-GB" sz="2000" dirty="0">
                <a:latin typeface="Arial" panose="020B0604020202020204" pitchFamily="34" charset="0"/>
                <a:cs typeface="Arial" panose="020B0604020202020204" pitchFamily="34" charset="0"/>
              </a:rPr>
              <a:t>Menopause education sessions for patient and community champions</a:t>
            </a:r>
          </a:p>
          <a:p>
            <a:r>
              <a:rPr lang="en-GB" sz="2000" dirty="0">
                <a:latin typeface="Arial" panose="020B0604020202020204" pitchFamily="34" charset="0"/>
                <a:cs typeface="Arial" panose="020B0604020202020204" pitchFamily="34" charset="0"/>
              </a:rPr>
              <a:t>Supporting a community menopause project in Norwich</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6945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CF5E1-A7B3-FA74-1EEF-3BF866895850}"/>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54EDF96A-201F-8069-17FF-479FDD11C790}"/>
              </a:ext>
            </a:extLst>
          </p:cNvPr>
          <p:cNvSpPr txBox="1">
            <a:spLocks/>
          </p:cNvSpPr>
          <p:nvPr/>
        </p:nvSpPr>
        <p:spPr>
          <a:xfrm>
            <a:off x="423760" y="240183"/>
            <a:ext cx="11038115" cy="1289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accent1">
                    <a:lumMod val="75000"/>
                  </a:schemeClr>
                </a:solidFill>
                <a:latin typeface="Arial" panose="020B0604020202020204" pitchFamily="34" charset="0"/>
                <a:cs typeface="Arial" panose="020B0604020202020204" pitchFamily="34" charset="0"/>
              </a:rPr>
              <a:t>Questions from the public</a:t>
            </a:r>
          </a:p>
        </p:txBody>
      </p:sp>
      <p:sp>
        <p:nvSpPr>
          <p:cNvPr id="4" name="Subtitle 2">
            <a:extLst>
              <a:ext uri="{FF2B5EF4-FFF2-40B4-BE49-F238E27FC236}">
                <a16:creationId xmlns:a16="http://schemas.microsoft.com/office/drawing/2014/main" id="{C099B3A6-6114-A0E6-232C-4C75A20DF1DC}"/>
              </a:ext>
            </a:extLst>
          </p:cNvPr>
          <p:cNvSpPr txBox="1">
            <a:spLocks/>
          </p:cNvSpPr>
          <p:nvPr/>
        </p:nvSpPr>
        <p:spPr>
          <a:xfrm>
            <a:off x="466683" y="1507673"/>
            <a:ext cx="11114436" cy="5135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endParaRPr lang="en-GB" dirty="0">
              <a:latin typeface="Arial" panose="020B0604020202020204" pitchFamily="34" charset="0"/>
              <a:cs typeface="Arial" panose="020B0604020202020204" pitchFamily="34" charset="0"/>
            </a:endParaRPr>
          </a:p>
        </p:txBody>
      </p:sp>
      <p:sp>
        <p:nvSpPr>
          <p:cNvPr id="5" name="Subtitle 2">
            <a:extLst>
              <a:ext uri="{FF2B5EF4-FFF2-40B4-BE49-F238E27FC236}">
                <a16:creationId xmlns:a16="http://schemas.microsoft.com/office/drawing/2014/main" id="{B54D60F5-A11F-DC1E-2FC9-12ECF520460C}"/>
              </a:ext>
            </a:extLst>
          </p:cNvPr>
          <p:cNvSpPr txBox="1">
            <a:spLocks/>
          </p:cNvSpPr>
          <p:nvPr/>
        </p:nvSpPr>
        <p:spPr>
          <a:xfrm>
            <a:off x="603103" y="1507673"/>
            <a:ext cx="11189609" cy="4580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Arial" panose="020B0604020202020204" pitchFamily="34" charset="0"/>
                <a:cs typeface="Arial" panose="020B0604020202020204" pitchFamily="34" charset="0"/>
              </a:rPr>
              <a:t>Answer 2 (</a:t>
            </a:r>
            <a:r>
              <a:rPr lang="en-GB" sz="2000" dirty="0" err="1">
                <a:latin typeface="Arial" panose="020B0604020202020204" pitchFamily="34" charset="0"/>
                <a:cs typeface="Arial" panose="020B0604020202020204" pitchFamily="34" charset="0"/>
              </a:rPr>
              <a:t>contd</a:t>
            </a:r>
            <a:r>
              <a:rPr lang="en-GB" sz="2000" dirty="0">
                <a:latin typeface="Arial" panose="020B0604020202020204" pitchFamily="34" charset="0"/>
                <a:cs typeface="Arial" panose="020B0604020202020204" pitchFamily="34" charset="0"/>
              </a:rPr>
              <a:t>):</a:t>
            </a:r>
          </a:p>
          <a:p>
            <a:r>
              <a:rPr lang="en-GB" sz="2000" dirty="0">
                <a:latin typeface="Arial" panose="020B0604020202020204" pitchFamily="34" charset="0"/>
                <a:cs typeface="Arial" panose="020B0604020202020204" pitchFamily="34" charset="0"/>
              </a:rPr>
              <a:t>Funding a women’s health champion to travel with the Wellness on Wheels bus to link with areas of high inequality and raise awareness on women’s health issues</a:t>
            </a:r>
          </a:p>
          <a:p>
            <a:r>
              <a:rPr lang="en-GB" sz="2000" dirty="0">
                <a:latin typeface="Arial" panose="020B0604020202020204" pitchFamily="34" charset="0"/>
                <a:cs typeface="Arial" panose="020B0604020202020204" pitchFamily="34" charset="0"/>
              </a:rPr>
              <a:t>Funding a Community Voices scheme to work with CORE20plus communities to identify barriers to accessing health services and encourage women to attend screening programmes and engage with women’s health services.</a:t>
            </a:r>
          </a:p>
          <a:p>
            <a:pPr marL="0" indent="0">
              <a:buNone/>
            </a:pPr>
            <a:r>
              <a:rPr lang="en-GB" sz="2000" dirty="0">
                <a:latin typeface="Arial" panose="020B0604020202020204" pitchFamily="34" charset="0"/>
                <a:cs typeface="Arial" panose="020B0604020202020204" pitchFamily="34" charset="0"/>
              </a:rPr>
              <a:t>As such, the ICB is delivering an innovative offer that will help woman across Norfolk and Waveney.  We are using the money effectively and efficiently to ensure we have trained staff in place to support local access to services and delivering care closer to home.</a:t>
            </a:r>
          </a:p>
          <a:p>
            <a:pPr marL="0" indent="0">
              <a:buNone/>
            </a:pP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4923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7C9793D7302545AF7BDDBE4E25D218" ma:contentTypeVersion="16" ma:contentTypeDescription="Create a new document." ma:contentTypeScope="" ma:versionID="830e26a426c24edf4c9aea04cbcad7cf">
  <xsd:schema xmlns:xsd="http://www.w3.org/2001/XMLSchema" xmlns:xs="http://www.w3.org/2001/XMLSchema" xmlns:p="http://schemas.microsoft.com/office/2006/metadata/properties" xmlns:ns2="55a06c02-6f77-431b-adf4-8ea63d7cb835" xmlns:ns3="7bc40d6a-3480-4290-a200-aa46aa552b8d" targetNamespace="http://schemas.microsoft.com/office/2006/metadata/properties" ma:root="true" ma:fieldsID="8e219a4cc8149e126c1b367c00e35c5f" ns2:_="" ns3:_="">
    <xsd:import namespace="55a06c02-6f77-431b-adf4-8ea63d7cb835"/>
    <xsd:import namespace="7bc40d6a-3480-4290-a200-aa46aa552b8d"/>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2:SharedWithUsers" minOccurs="0"/>
                <xsd:element ref="ns2:SharedWithDetail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a06c02-6f77-431b-adf4-8ea63d7cb835"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960440e5-f0a0-45dc-8305-58c02b6ec8b1"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4f5a456d-6342-40d6-8cc4-b7a546f83e43}" ma:internalName="TaxCatchAll" ma:showField="CatchAllData" ma:web="55a06c02-6f77-431b-adf4-8ea63d7cb83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c40d6a-3480-4290-a200-aa46aa552b8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55a06c02-6f77-431b-adf4-8ea63d7cb835">
      <Terms xmlns="http://schemas.microsoft.com/office/infopath/2007/PartnerControls"/>
    </TaxKeywordTaxHTField>
    <TaxCatchAll xmlns="55a06c02-6f77-431b-adf4-8ea63d7cb835"/>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DAD5FC-8524-4E20-A1D0-CECFCC3557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a06c02-6f77-431b-adf4-8ea63d7cb835"/>
    <ds:schemaRef ds:uri="7bc40d6a-3480-4290-a200-aa46aa552b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6F80F1-31BD-4D60-818B-1235480D62EA}">
  <ds:schemaRefs>
    <ds:schemaRef ds:uri="http://purl.org/dc/elements/1.1/"/>
    <ds:schemaRef ds:uri="http://schemas.microsoft.com/office/2006/metadata/properties"/>
    <ds:schemaRef ds:uri="http://www.w3.org/XML/1998/namespace"/>
    <ds:schemaRef ds:uri="7bc40d6a-3480-4290-a200-aa46aa552b8d"/>
    <ds:schemaRef ds:uri="http://schemas.microsoft.com/office/2006/documentManagement/types"/>
    <ds:schemaRef ds:uri="http://purl.org/dc/terms/"/>
    <ds:schemaRef ds:uri="http://schemas.openxmlformats.org/package/2006/metadata/core-properties"/>
    <ds:schemaRef ds:uri="55a06c02-6f77-431b-adf4-8ea63d7cb835"/>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9D824B74-E4EC-4F1B-8A70-D02137A9EFB3}">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9195</TotalTime>
  <Words>759</Words>
  <Application>Microsoft Office PowerPoint</Application>
  <PresentationFormat>Widescreen</PresentationFormat>
  <Paragraphs>29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NHS NELCSU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Curtis, Tim</dc:creator>
  <cp:lastModifiedBy>Williams, Chris (NHS NORFOLK AND WAVENEY ICB - 26A)</cp:lastModifiedBy>
  <cp:revision>691</cp:revision>
  <dcterms:created xsi:type="dcterms:W3CDTF">2020-03-17T10:16:35Z</dcterms:created>
  <dcterms:modified xsi:type="dcterms:W3CDTF">2025-01-29T13:35:50Z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0x0101001D7C9793D7302545AF7BDDBE4E25D218</vt:lpwstr>
  </property>
</Properties>
</file>