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396" r:id="rId5"/>
    <p:sldId id="397" r:id="rId6"/>
    <p:sldId id="398" r:id="rId7"/>
    <p:sldId id="399" r:id="rId8"/>
    <p:sldId id="40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1BFC8D-A2D7-4510-81D5-85B8617C8630}" v="3" dt="2024-11-25T09:49:02.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41" autoAdjust="0"/>
    <p:restoredTop sz="91332" autoAdjust="0"/>
  </p:normalViewPr>
  <p:slideViewPr>
    <p:cSldViewPr snapToGrid="0">
      <p:cViewPr varScale="1">
        <p:scale>
          <a:sx n="57" d="100"/>
          <a:sy n="57" d="100"/>
        </p:scale>
        <p:origin x="1212"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AFB2B9-E0A6-46F9-B929-54DBDC8C84DC}" type="datetimeFigureOut">
              <a:rPr lang="en-GB" smtClean="0"/>
              <a:t>27/11/2024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C4D29C-D508-4F81-A75F-1D59A8D087D3}" type="slidenum">
              <a:rPr lang="en-GB" smtClean="0"/>
              <a:t>‹#›</a:t>
            </a:fld>
            <a:endParaRPr lang="en-GB"/>
          </a:p>
        </p:txBody>
      </p:sp>
    </p:spTree>
    <p:extLst>
      <p:ext uri="{BB962C8B-B14F-4D97-AF65-F5344CB8AC3E}">
        <p14:creationId xmlns:p14="http://schemas.microsoft.com/office/powerpoint/2010/main" val="2540458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
        <p:nvSpPr>
          <p:cNvPr id="8" name="Content Placeholder 7"/>
          <p:cNvSpPr>
            <a:spLocks noGrp="1"/>
          </p:cNvSpPr>
          <p:nvPr>
            <p:ph sz="quarter" idx="13"/>
          </p:nvPr>
        </p:nvSpPr>
        <p:spPr>
          <a:xfrm>
            <a:off x="1524000" y="546100"/>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80007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14103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4110587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22929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49"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007A93-8912-4F6A-BD52-2250C3477C92}"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233055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1007A93-8912-4F6A-BD52-2250C3477C92}" type="datetimeFigureOut">
              <a:rPr lang="en-GB" smtClean="0"/>
              <a:t>27/11/2024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2153236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1007A93-8912-4F6A-BD52-2250C3477C92}" type="datetimeFigureOut">
              <a:rPr lang="en-GB" smtClean="0"/>
              <a:t>27/11/2024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3208082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1007A93-8912-4F6A-BD52-2250C3477C92}" type="datetimeFigureOut">
              <a:rPr lang="en-GB" smtClean="0"/>
              <a:t>27/11/2024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2564895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07A93-8912-4F6A-BD52-2250C3477C92}" type="datetimeFigureOut">
              <a:rPr lang="en-GB" smtClean="0"/>
              <a:t>27/11/2024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48769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007A93-8912-4F6A-BD52-2250C3477C92}" type="datetimeFigureOut">
              <a:rPr lang="en-GB" smtClean="0"/>
              <a:t>27/11/2024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3130121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007A93-8912-4F6A-BD52-2250C3477C92}" type="datetimeFigureOut">
              <a:rPr lang="en-GB" smtClean="0"/>
              <a:t>27/11/2024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641396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07A93-8912-4F6A-BD52-2250C3477C92}" type="datetimeFigureOut">
              <a:rPr lang="en-GB" smtClean="0"/>
              <a:t>27/11/2024</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519AF8-2AA5-4342-8579-AF384DC4515D}" type="slidenum">
              <a:rPr lang="en-GB" smtClean="0"/>
              <a:t>‹#›</a:t>
            </a:fld>
            <a:endParaRPr lang="en-GB"/>
          </a:p>
        </p:txBody>
      </p:sp>
      <p:pic>
        <p:nvPicPr>
          <p:cNvPr id="9" name="Picture 8" descr="Graphical user interface, application&#10;&#10;Description automatically generated">
            <a:extLst>
              <a:ext uri="{FF2B5EF4-FFF2-40B4-BE49-F238E27FC236}">
                <a16:creationId xmlns:a16="http://schemas.microsoft.com/office/drawing/2014/main" id="{5B53B893-74CB-4403-9FC9-242F4BCC8EEA}"/>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039100" y="-33274"/>
            <a:ext cx="3886200" cy="1858899"/>
          </a:xfrm>
          <a:prstGeom prst="rect">
            <a:avLst/>
          </a:prstGeom>
        </p:spPr>
      </p:pic>
    </p:spTree>
    <p:extLst>
      <p:ext uri="{BB962C8B-B14F-4D97-AF65-F5344CB8AC3E}">
        <p14:creationId xmlns:p14="http://schemas.microsoft.com/office/powerpoint/2010/main" val="3130843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543910" y="1507673"/>
            <a:ext cx="11189609" cy="434921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800" dirty="0">
                <a:latin typeface="Arial" panose="020B0604020202020204" pitchFamily="34" charset="0"/>
                <a:cs typeface="Arial" panose="020B0604020202020204" pitchFamily="34" charset="0"/>
              </a:rPr>
              <a:t>Four questions were received ahead of the meeting. Two of these questions did not relate to matters in the meeting agenda and will receive answers separately in writing. The answers to the other two queries are as follows:</a:t>
            </a:r>
          </a:p>
          <a:p>
            <a:pPr marL="0" indent="0">
              <a:lnSpc>
                <a:spcPct val="100000"/>
              </a:lnSpc>
              <a:buNone/>
            </a:pPr>
            <a:r>
              <a:rPr lang="en-GB" sz="1800" b="1" dirty="0">
                <a:latin typeface="Arial" panose="020B0604020202020204" pitchFamily="34" charset="0"/>
                <a:cs typeface="Arial" panose="020B0604020202020204" pitchFamily="34" charset="0"/>
              </a:rPr>
              <a:t>Question 1: North Norfolk’s high proportion of older people and rurality combined with our move to home care has increased demands on home carers while not addressing hospital discharge and re-admission issues. The closure of Benjamin Court while exacerbating the issue has provided information and evidence of need.</a:t>
            </a:r>
          </a:p>
          <a:p>
            <a:pPr marL="0" indent="0">
              <a:lnSpc>
                <a:spcPct val="100000"/>
              </a:lnSpc>
              <a:buNone/>
            </a:pPr>
            <a:r>
              <a:rPr lang="en-GB" sz="1800" b="1" dirty="0">
                <a:latin typeface="Arial" panose="020B0604020202020204" pitchFamily="34" charset="0"/>
                <a:cs typeface="Arial" panose="020B0604020202020204" pitchFamily="34" charset="0"/>
              </a:rPr>
              <a:t>Would the ICB consider collating this evidence and exploring the potential of gaining government funding to establish a NHS Health Care Centre supporting in patient reablement and community resource.</a:t>
            </a:r>
          </a:p>
          <a:p>
            <a:pPr marL="0" indent="0">
              <a:lnSpc>
                <a:spcPct val="100000"/>
              </a:lnSpc>
              <a:buNone/>
            </a:pPr>
            <a:r>
              <a:rPr lang="en-GB" sz="1800" b="1" dirty="0">
                <a:latin typeface="Arial" panose="020B0604020202020204" pitchFamily="34" charset="0"/>
                <a:cs typeface="Arial" panose="020B0604020202020204" pitchFamily="34" charset="0"/>
              </a:rPr>
              <a:t>In the past, WINN Wellbeing in North Norfolk Charity gained NHS  support and 6 years funding enabling the establishment of a health and wellbeing hub working in partnership with NHS, Voluntary and Community Sectors.</a:t>
            </a:r>
          </a:p>
          <a:p>
            <a:pPr marL="0" indent="0">
              <a:lnSpc>
                <a:spcPct val="100000"/>
              </a:lnSpc>
              <a:buNone/>
            </a:pPr>
            <a:r>
              <a:rPr lang="en-GB" sz="1800" b="1" dirty="0">
                <a:latin typeface="Arial" panose="020B0604020202020204" pitchFamily="34" charset="0"/>
                <a:cs typeface="Arial" panose="020B0604020202020204" pitchFamily="34" charset="0"/>
              </a:rPr>
              <a:t>The loss of funding led to the loss of this partnership model which included Teenage Pregnancy Advice and Control, Breastfeeding, </a:t>
            </a:r>
            <a:r>
              <a:rPr lang="en-GB" sz="1800" b="1" dirty="0" err="1">
                <a:latin typeface="Arial" panose="020B0604020202020204" pitchFamily="34" charset="0"/>
                <a:cs typeface="Arial" panose="020B0604020202020204" pitchFamily="34" charset="0"/>
              </a:rPr>
              <a:t>Bluesbuster</a:t>
            </a:r>
            <a:r>
              <a:rPr lang="en-GB" sz="1800" b="1" dirty="0">
                <a:latin typeface="Arial" panose="020B0604020202020204" pitchFamily="34" charset="0"/>
                <a:cs typeface="Arial" panose="020B0604020202020204" pitchFamily="34" charset="0"/>
              </a:rPr>
              <a:t> Courses to counteract depression, Weight management, Workshops: As requested, Access to information and support, IT and computer access, About With Friends (group for special needs), Women Against Violence and Entrapment (WAVE), Volunteer Opportunities, Groups and activities e.g. bowling, outings, rambling, Speakers, Referrals and signposting.</a:t>
            </a:r>
          </a:p>
        </p:txBody>
      </p:sp>
    </p:spTree>
    <p:extLst>
      <p:ext uri="{BB962C8B-B14F-4D97-AF65-F5344CB8AC3E}">
        <p14:creationId xmlns:p14="http://schemas.microsoft.com/office/powerpoint/2010/main" val="206400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1: We know that the combination of having a high proportion of older people and the rurality of the district does create particular challenges for providing public services in north Norfolk, including health services. Our view is that the solution to overcoming these challenges is different parts of the public sector, voluntary organisations and others working together. So, we are supportive of looking for opportunities for partnership working and for seeing how we can make the best use of our collective resources. </a:t>
            </a:r>
          </a:p>
          <a:p>
            <a:pPr marL="0" indent="0">
              <a:buNone/>
            </a:pPr>
            <a:r>
              <a:rPr lang="en-GB" sz="2000" dirty="0">
                <a:latin typeface="Arial" panose="020B0604020202020204" pitchFamily="34" charset="0"/>
                <a:cs typeface="Arial" panose="020B0604020202020204" pitchFamily="34" charset="0"/>
              </a:rPr>
              <a:t> </a:t>
            </a:r>
          </a:p>
          <a:p>
            <a:pPr marL="0" indent="0">
              <a:buNone/>
            </a:pPr>
            <a:r>
              <a:rPr lang="en-GB" sz="2000" dirty="0">
                <a:latin typeface="Arial" panose="020B0604020202020204" pitchFamily="34" charset="0"/>
                <a:cs typeface="Arial" panose="020B0604020202020204" pitchFamily="34" charset="0"/>
              </a:rPr>
              <a:t>Using Benjamin Court as a health hub or a space to support carers were both ideas put forward through the recent engagement exercise. While these were not feasible, we are committed to continuing to work with Norfolk County Council, carers organisations and others to see what more can be done to support carers. And we will continue to keep under review the services available in north Norfolk, and if other opportunities arise to invest in services, such as through a government initiative, we will explore them. </a:t>
            </a:r>
          </a:p>
          <a:p>
            <a:pPr marL="0" indent="0">
              <a:buNone/>
            </a:pPr>
            <a:r>
              <a:rPr lang="en-GB" sz="1700" dirty="0">
                <a:latin typeface="Arial" panose="020B0604020202020204" pitchFamily="34" charset="0"/>
                <a:cs typeface="Arial" panose="020B0604020202020204" pitchFamily="34" charset="0"/>
              </a:rPr>
              <a:t> </a:t>
            </a:r>
            <a:endParaRPr lang="en-GB" sz="17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22410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543910" y="1507673"/>
            <a:ext cx="11189609" cy="43492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2000" b="1" dirty="0">
                <a:latin typeface="Arial" panose="020B0604020202020204" pitchFamily="34" charset="0"/>
                <a:cs typeface="Arial" panose="020B0604020202020204" pitchFamily="34" charset="0"/>
              </a:rPr>
              <a:t>Question 2: Independent research shows that the cost of delayed discharges in Norfolk and Waveney was almost £11 million in September 2024 alone, and that lack of post hospital discharge facilities is by far the biggest reason for delayed discharges. In spite of this, the ICB claims it is ‘not financially viable’, and so have decided to permanently close a facility providing post-discharge care. The ICB also says that Benjamin Court does not meet the ICB’s ‘model of care’. </a:t>
            </a:r>
          </a:p>
          <a:p>
            <a:pPr marL="0" indent="0">
              <a:lnSpc>
                <a:spcPct val="100000"/>
              </a:lnSpc>
              <a:buNone/>
            </a:pPr>
            <a:r>
              <a:rPr lang="en-GB" sz="2000" b="1" dirty="0">
                <a:latin typeface="Arial" panose="020B0604020202020204" pitchFamily="34" charset="0"/>
                <a:cs typeface="Arial" panose="020B0604020202020204" pitchFamily="34" charset="0"/>
              </a:rPr>
              <a:t>Can the ICB provide evidence to confirm that an alternative model of care is as effective, and cost efficient as Benjamin Court Reablement Unit? The Healthwatch survey commissioned by the ICB showed a huge majority in favour of reopening Benjamin Court for post-hospital reablement and rehabilitation. If it can be demonstrated that there is still a strong need for inpatient post-hospital reablement in North Norfolk, as well as a sound financial case, will the ICB revisit the decision to close Benjamin Court?</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452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2: The recent engagement exercise highlighted that the services that have been provided from Benjamin Court in the past were highly valued by the local community. We do have evidence though to show that the alternative model of care is more effective and more cost efficient than the service that was provided at Benjamin Court. </a:t>
            </a:r>
          </a:p>
          <a:p>
            <a:pPr marL="0" indent="0">
              <a:buNone/>
            </a:pPr>
            <a:r>
              <a:rPr lang="en-GB" sz="2000" dirty="0">
                <a:latin typeface="Arial" panose="020B0604020202020204" pitchFamily="34" charset="0"/>
                <a:cs typeface="Arial" panose="020B0604020202020204" pitchFamily="34" charset="0"/>
              </a:rPr>
              <a:t>Norfolk County Council provided reablement care from Benjamin Court until June 2023 when they moved to caring for people in their own homes instead. The council has provided an update on the Norfolk First Support service which provides the care and the impact that providing reablement in people’s homes has had. </a:t>
            </a:r>
          </a:p>
          <a:p>
            <a:pPr marL="0" indent="0">
              <a:buNone/>
            </a:pPr>
            <a:r>
              <a:rPr lang="en-GB" sz="2000" dirty="0">
                <a:latin typeface="Arial" panose="020B0604020202020204" pitchFamily="34" charset="0"/>
                <a:cs typeface="Arial" panose="020B0604020202020204" pitchFamily="34" charset="0"/>
              </a:rPr>
              <a:t>The change to supporting people in their own homes has meant that Norfolk First Support has been able to care for more people in North Norfolk. In July 2024, 213 people in North Norfolk started to receive care from Norfolk First Support, compared to 163 in July 2023. This marks a c.30% increase, and is part of a wider rise in the number of people receiving care from the service across Norfolk over the last two years (from a baseline of c.5,000 to achieving a target of c.8,000 county-wide).</a:t>
            </a:r>
          </a:p>
          <a:p>
            <a:pPr marL="0" indent="0">
              <a:buNone/>
            </a:pPr>
            <a:r>
              <a:rPr lang="en-GB" sz="2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00768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2 (</a:t>
            </a:r>
            <a:r>
              <a:rPr lang="en-GB" sz="2000" dirty="0" err="1">
                <a:latin typeface="Arial" panose="020B0604020202020204" pitchFamily="34" charset="0"/>
                <a:cs typeface="Arial" panose="020B0604020202020204" pitchFamily="34" charset="0"/>
              </a:rPr>
              <a:t>contd</a:t>
            </a:r>
            <a:r>
              <a:rPr lang="en-GB" sz="2000" dirty="0">
                <a:latin typeface="Arial" panose="020B0604020202020204" pitchFamily="34" charset="0"/>
                <a:cs typeface="Arial" panose="020B0604020202020204" pitchFamily="34" charset="0"/>
              </a:rPr>
              <a:t>): The service is making a real difference to people by being provided at home. 39% of people receiving home based reablement have been fully </a:t>
            </a:r>
            <a:r>
              <a:rPr lang="en-GB" sz="2000" dirty="0" err="1">
                <a:latin typeface="Arial" panose="020B0604020202020204" pitchFamily="34" charset="0"/>
                <a:cs typeface="Arial" panose="020B0604020202020204" pitchFamily="34" charset="0"/>
              </a:rPr>
              <a:t>reabled</a:t>
            </a:r>
            <a:r>
              <a:rPr lang="en-GB" sz="2000" dirty="0">
                <a:latin typeface="Arial" panose="020B0604020202020204" pitchFamily="34" charset="0"/>
                <a:cs typeface="Arial" panose="020B0604020202020204" pitchFamily="34" charset="0"/>
              </a:rPr>
              <a:t>, compared with 13% when bed-based reablement was delivered at Benjamin Court. By refocusing the service so that it is home based, more people are being helped to be independent. Given that the service is now helping more people and is proving to be more effective at fully </a:t>
            </a:r>
            <a:r>
              <a:rPr lang="en-GB" sz="2000" dirty="0" err="1">
                <a:latin typeface="Arial" panose="020B0604020202020204" pitchFamily="34" charset="0"/>
                <a:cs typeface="Arial" panose="020B0604020202020204" pitchFamily="34" charset="0"/>
              </a:rPr>
              <a:t>reabling</a:t>
            </a:r>
            <a:r>
              <a:rPr lang="en-GB" sz="2000" dirty="0">
                <a:latin typeface="Arial" panose="020B0604020202020204" pitchFamily="34" charset="0"/>
                <a:cs typeface="Arial" panose="020B0604020202020204" pitchFamily="34" charset="0"/>
              </a:rPr>
              <a:t> people, the council intends to continue providing and investing in reablement care in people’s homes. </a:t>
            </a:r>
          </a:p>
          <a:p>
            <a:pPr marL="0" indent="0">
              <a:buNone/>
            </a:pPr>
            <a:r>
              <a:rPr lang="en-GB" sz="2000" dirty="0">
                <a:latin typeface="Arial" panose="020B0604020202020204" pitchFamily="34" charset="0"/>
                <a:cs typeface="Arial" panose="020B0604020202020204" pitchFamily="34" charset="0"/>
              </a:rPr>
              <a:t> We have no plans to look again at the case for reopening Benjamin Court, and in line with our response to the Healthwatch Norfolk report, we have returned the site to NHS Property Services. </a:t>
            </a:r>
          </a:p>
          <a:p>
            <a:pPr marL="0" indent="0">
              <a:buNone/>
            </a:pPr>
            <a:endParaRPr lang="en-GB"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63951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D7C9793D7302545AF7BDDBE4E25D218" ma:contentTypeVersion="16" ma:contentTypeDescription="Create a new document." ma:contentTypeScope="" ma:versionID="830e26a426c24edf4c9aea04cbcad7cf">
  <xsd:schema xmlns:xsd="http://www.w3.org/2001/XMLSchema" xmlns:xs="http://www.w3.org/2001/XMLSchema" xmlns:p="http://schemas.microsoft.com/office/2006/metadata/properties" xmlns:ns2="55a06c02-6f77-431b-adf4-8ea63d7cb835" xmlns:ns3="7bc40d6a-3480-4290-a200-aa46aa552b8d" targetNamespace="http://schemas.microsoft.com/office/2006/metadata/properties" ma:root="true" ma:fieldsID="8e219a4cc8149e126c1b367c00e35c5f" ns2:_="" ns3:_="">
    <xsd:import namespace="55a06c02-6f77-431b-adf4-8ea63d7cb835"/>
    <xsd:import namespace="7bc40d6a-3480-4290-a200-aa46aa552b8d"/>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2:SharedWithUsers" minOccurs="0"/>
                <xsd:element ref="ns2:SharedWithDetail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a06c02-6f77-431b-adf4-8ea63d7cb835"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960440e5-f0a0-45dc-8305-58c02b6ec8b1"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4f5a456d-6342-40d6-8cc4-b7a546f83e43}" ma:internalName="TaxCatchAll" ma:showField="CatchAllData" ma:web="55a06c02-6f77-431b-adf4-8ea63d7cb83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c40d6a-3480-4290-a200-aa46aa552b8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KeywordTaxHTField xmlns="55a06c02-6f77-431b-adf4-8ea63d7cb835">
      <Terms xmlns="http://schemas.microsoft.com/office/infopath/2007/PartnerControls"/>
    </TaxKeywordTaxHTField>
    <TaxCatchAll xmlns="55a06c02-6f77-431b-adf4-8ea63d7cb835"/>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DAD5FC-8524-4E20-A1D0-CECFCC3557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a06c02-6f77-431b-adf4-8ea63d7cb835"/>
    <ds:schemaRef ds:uri="7bc40d6a-3480-4290-a200-aa46aa552b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6F80F1-31BD-4D60-818B-1235480D62EA}">
  <ds:schemaRefs>
    <ds:schemaRef ds:uri="http://purl.org/dc/elements/1.1/"/>
    <ds:schemaRef ds:uri="http://schemas.microsoft.com/office/2006/metadata/properties"/>
    <ds:schemaRef ds:uri="http://www.w3.org/XML/1998/namespace"/>
    <ds:schemaRef ds:uri="7bc40d6a-3480-4290-a200-aa46aa552b8d"/>
    <ds:schemaRef ds:uri="http://schemas.microsoft.com/office/2006/documentManagement/types"/>
    <ds:schemaRef ds:uri="http://purl.org/dc/terms/"/>
    <ds:schemaRef ds:uri="http://schemas.openxmlformats.org/package/2006/metadata/core-properties"/>
    <ds:schemaRef ds:uri="55a06c02-6f77-431b-adf4-8ea63d7cb835"/>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9D824B74-E4EC-4F1B-8A70-D02137A9EFB3}">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9157</TotalTime>
  <Words>984</Words>
  <Application>Microsoft Office PowerPoint</Application>
  <PresentationFormat>Widescreen</PresentationFormat>
  <Paragraphs>22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NHS NELCSU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Curtis, Tim</dc:creator>
  <cp:lastModifiedBy>Punt, Jon (NHS NORFOLK AND WAVENEY ICB - 26A)</cp:lastModifiedBy>
  <cp:revision>689</cp:revision>
  <dcterms:created xsi:type="dcterms:W3CDTF">2020-03-17T10:16:35Z</dcterms:created>
  <dcterms:modified xsi:type="dcterms:W3CDTF">2024-11-27T10:22:56Z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0x0101001D7C9793D7302545AF7BDDBE4E25D218</vt:lpwstr>
  </property>
</Properties>
</file>